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drawings/drawing4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theme/themeOverride2.xml" ContentType="application/vnd.openxmlformats-officedocument.themeOverride+xml"/>
  <Override PartName="/ppt/charts/chart20.xml" ContentType="application/vnd.openxmlformats-officedocument.drawingml.chart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notesSlides/notesSlide7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7.xml" ContentType="application/vnd.openxmlformats-officedocument.drawingml.chartshapes+xml"/>
  <Override PartName="/ppt/charts/chart29.xml" ContentType="application/vnd.openxmlformats-officedocument.drawingml.chart+xml"/>
  <Override PartName="/ppt/drawings/drawing8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6"/>
  </p:notesMasterIdLst>
  <p:sldIdLst>
    <p:sldId id="653" r:id="rId2"/>
    <p:sldId id="654" r:id="rId3"/>
    <p:sldId id="655" r:id="rId4"/>
    <p:sldId id="656" r:id="rId5"/>
    <p:sldId id="657" r:id="rId6"/>
    <p:sldId id="457" r:id="rId7"/>
    <p:sldId id="458" r:id="rId8"/>
    <p:sldId id="651" r:id="rId9"/>
    <p:sldId id="594" r:id="rId10"/>
    <p:sldId id="634" r:id="rId11"/>
    <p:sldId id="525" r:id="rId12"/>
    <p:sldId id="669" r:id="rId13"/>
    <p:sldId id="529" r:id="rId14"/>
    <p:sldId id="618" r:id="rId15"/>
    <p:sldId id="619" r:id="rId16"/>
    <p:sldId id="667" r:id="rId17"/>
    <p:sldId id="652" r:id="rId18"/>
    <p:sldId id="670" r:id="rId19"/>
    <p:sldId id="666" r:id="rId20"/>
    <p:sldId id="427" r:id="rId21"/>
    <p:sldId id="544" r:id="rId22"/>
    <p:sldId id="533" r:id="rId23"/>
    <p:sldId id="601" r:id="rId24"/>
    <p:sldId id="660" r:id="rId25"/>
    <p:sldId id="661" r:id="rId26"/>
    <p:sldId id="662" r:id="rId27"/>
    <p:sldId id="600" r:id="rId28"/>
    <p:sldId id="429" r:id="rId29"/>
    <p:sldId id="671" r:id="rId30"/>
    <p:sldId id="659" r:id="rId31"/>
    <p:sldId id="599" r:id="rId32"/>
    <p:sldId id="631" r:id="rId33"/>
    <p:sldId id="473" r:id="rId34"/>
    <p:sldId id="658" r:id="rId35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FF33"/>
    <a:srgbClr val="CCECFF"/>
    <a:srgbClr val="CC0000"/>
    <a:srgbClr val="99CCFF"/>
    <a:srgbClr val="FFFF99"/>
    <a:srgbClr val="6600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6871" autoAdjust="0"/>
  </p:normalViewPr>
  <p:slideViewPr>
    <p:cSldViewPr>
      <p:cViewPr>
        <p:scale>
          <a:sx n="100" d="100"/>
          <a:sy n="100" d="100"/>
        </p:scale>
        <p:origin x="-210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9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6"/>
      <c:hPercent val="63"/>
      <c:rotY val="1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1902245706737126E-2"/>
          <c:y val="1.5473887814313346E-2"/>
          <c:w val="0.9180977542932629"/>
          <c:h val="0.729206963249516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План на 01.01.2024</c:v>
                </c:pt>
              </c:strCache>
            </c:strRef>
          </c:tx>
          <c:spPr>
            <a:solidFill>
              <a:srgbClr val="9999FF"/>
            </a:solidFill>
            <a:ln w="143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28336675306891E-3"/>
                  <c:y val="-4.5202934860415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163031251528343E-2"/>
                  <c:y val="0.1022727272727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Mode val="edge"/>
                  <c:yMode val="edge"/>
                  <c:x val="0.63540290620871864"/>
                  <c:y val="0.44680851063829785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60105680317041"/>
                  <c:y val="0.5667311411992263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49009247027741082"/>
                  <c:y val="0.3365570599613153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53764861294583888"/>
                  <c:y val="0.3114119922630561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Mode val="edge"/>
                  <c:yMode val="edge"/>
                  <c:x val="0.59313077939233816"/>
                  <c:y val="0.38684719535783363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Mode val="edge"/>
                  <c:yMode val="edge"/>
                  <c:x val="0.64464993394980186"/>
                  <c:y val="0.34235976789168276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8799">
                <a:noFill/>
              </a:ln>
            </c:spPr>
            <c:txPr>
              <a:bodyPr rot="-5400000" vert="horz"/>
              <a:lstStyle/>
              <a:p>
                <a:pPr algn="ctr">
                  <a:defRPr sz="113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Лист1!$A$3:$A$4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Лист1!$B$3:$B$4</c:f>
              <c:numCache>
                <c:formatCode>0.0</c:formatCode>
                <c:ptCount val="2"/>
                <c:pt idx="0">
                  <c:v>154222.70000000001</c:v>
                </c:pt>
                <c:pt idx="1">
                  <c:v>641143.1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Факт на 01.01.2024</c:v>
                </c:pt>
              </c:strCache>
            </c:strRef>
          </c:tx>
          <c:spPr>
            <a:solidFill>
              <a:srgbClr val="993366"/>
            </a:solidFill>
            <a:ln w="143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8.8021470142319175E-3"/>
                  <c:y val="-4.6682355046528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303736489460557E-2"/>
                  <c:y val="7.7272727272727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Mode val="edge"/>
                  <c:yMode val="edge"/>
                  <c:x val="0.6895640686922061"/>
                  <c:y val="0.390715667311412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904887714663144"/>
                  <c:y val="6.3829787234042548E-2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50198150594451785"/>
                  <c:y val="0.32882011605415862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55746367239101713"/>
                  <c:y val="0.30174081237911027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Mode val="edge"/>
                  <c:yMode val="edge"/>
                  <c:x val="0.60501981505944513"/>
                  <c:y val="0.36750483558994196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Mode val="edge"/>
                  <c:yMode val="edge"/>
                  <c:x val="0.65653896961690883"/>
                  <c:y val="0.34622823984526113"/>
                </c:manualLayout>
              </c:layout>
              <c:spPr>
                <a:noFill/>
                <a:ln w="28799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8799">
                <a:noFill/>
              </a:ln>
            </c:spPr>
            <c:txPr>
              <a:bodyPr rot="-5400000" vert="horz"/>
              <a:lstStyle/>
              <a:p>
                <a:pPr algn="ctr">
                  <a:defRPr sz="113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Лист1!$A$3:$A$4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Лист1!$C$3:$C$4</c:f>
              <c:numCache>
                <c:formatCode>0.0</c:formatCode>
                <c:ptCount val="2"/>
                <c:pt idx="0">
                  <c:v>176782.1</c:v>
                </c:pt>
                <c:pt idx="1">
                  <c:v>636794.5</c:v>
                </c:pt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% исполнения</c:v>
                </c:pt>
              </c:strCache>
            </c:strRef>
          </c:tx>
          <c:spPr>
            <a:solidFill>
              <a:srgbClr val="FFFFCC"/>
            </a:solidFill>
            <a:ln w="143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1084774768727389E-2"/>
                  <c:y val="0.153738760109048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4192992528481249E-2"/>
                  <c:y val="0.155672638176030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8799">
                <a:noFill/>
              </a:ln>
            </c:spPr>
            <c:txPr>
              <a:bodyPr/>
              <a:lstStyle/>
              <a:p>
                <a:pPr>
                  <a:defRPr sz="90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Лист1!$A$3:$A$4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Лист1!$D$3:$D$4</c:f>
              <c:numCache>
                <c:formatCode>0.0%</c:formatCode>
                <c:ptCount val="2"/>
                <c:pt idx="0">
                  <c:v>1.1462780770924124</c:v>
                </c:pt>
                <c:pt idx="1">
                  <c:v>0.99321742681158076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072576"/>
        <c:axId val="46074112"/>
        <c:axId val="0"/>
      </c:bar3DChart>
      <c:catAx>
        <c:axId val="4607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60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074112"/>
        <c:crosses val="autoZero"/>
        <c:auto val="1"/>
        <c:lblAlgn val="ctr"/>
        <c:lblOffset val="20"/>
        <c:tickLblSkip val="1"/>
        <c:tickMarkSkip val="1"/>
        <c:noMultiLvlLbl val="0"/>
      </c:catAx>
      <c:valAx>
        <c:axId val="46074112"/>
        <c:scaling>
          <c:orientation val="minMax"/>
        </c:scaling>
        <c:delete val="0"/>
        <c:axPos val="l"/>
        <c:majorGridlines>
          <c:spPr>
            <a:ln w="3601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360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072576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layout>
        <c:manualLayout>
          <c:xMode val="edge"/>
          <c:yMode val="edge"/>
          <c:x val="0.6961136107986502"/>
          <c:y val="0.80367501789549034"/>
          <c:w val="0.19688487308651645"/>
          <c:h val="0.18471939871152471"/>
        </c:manualLayout>
      </c:layout>
      <c:overlay val="0"/>
      <c:spPr>
        <a:solidFill>
          <a:srgbClr val="FFFFFF"/>
        </a:solidFill>
        <a:ln w="3601">
          <a:solidFill>
            <a:srgbClr val="000000"/>
          </a:solidFill>
          <a:prstDash val="solid"/>
        </a:ln>
      </c:spPr>
      <c:txPr>
        <a:bodyPr/>
        <a:lstStyle/>
        <a:p>
          <a:pPr>
            <a:defRPr sz="1043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5"/>
      <c:hPercent val="44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план  на 2023 год</c:v>
                </c:pt>
              </c:strCache>
            </c:strRef>
          </c:tx>
          <c:spPr>
            <a:solidFill>
              <a:srgbClr val="FF00FF"/>
            </a:solidFill>
            <a:ln w="1387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2447549523211529E-2"/>
                  <c:y val="-4.9126391243835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262091977295907E-2"/>
                  <c:y val="-3.5393187057950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9636007984131597E-3"/>
                  <c:y val="0.12826934536750317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2674740259821318E-2"/>
                  <c:y val="-5.0450660210897197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847894553538995E-2"/>
                  <c:y val="-5.1032144329888646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30875864740543252"/>
                  <c:y val="-7.2251739559693939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54060913705583757"/>
                  <c:y val="0.36658354114713215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755">
                <a:noFill/>
              </a:ln>
            </c:spPr>
            <c:txPr>
              <a:bodyPr rot="-5400000" vert="horz"/>
              <a:lstStyle/>
              <a:p>
                <a:pPr algn="ctr">
                  <a:defRPr sz="106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Лист1!$C$2:$C$3</c:f>
              <c:strCache>
                <c:ptCount val="2"/>
                <c:pt idx="0">
                  <c:v>Транспорт</c:v>
                </c:pt>
                <c:pt idx="1">
                  <c:v>Дорожное хозяйство</c:v>
                </c:pt>
              </c:strCache>
            </c:strRef>
          </c:cat>
          <c:val>
            <c:numRef>
              <c:f>Лист1!$A$2:$A$3</c:f>
              <c:numCache>
                <c:formatCode>0.0</c:formatCode>
                <c:ptCount val="2"/>
                <c:pt idx="0">
                  <c:v>8766.2999999999993</c:v>
                </c:pt>
                <c:pt idx="1">
                  <c:v>76437.2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кассовое исполнение за 2023 год</c:v>
                </c:pt>
              </c:strCache>
            </c:strRef>
          </c:tx>
          <c:spPr>
            <a:solidFill>
              <a:srgbClr val="FFFF00"/>
            </a:solidFill>
            <a:ln w="1387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4658758265311347E-2"/>
                  <c:y val="-3.40108097537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826966791455131E-2"/>
                  <c:y val="-3.2440081287552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56801429054697E-3"/>
                  <c:y val="0.11348257691640294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04229867093419E-2"/>
                  <c:y val="-3.928664602284504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547735020703068E-2"/>
                  <c:y val="-5.0724570889967256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32671491034352335"/>
                  <c:y val="-5.7289146043484507E-2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55710659898477155"/>
                  <c:y val="0.36907730673316708"/>
                </c:manualLayout>
              </c:layout>
              <c:spPr>
                <a:noFill/>
                <a:ln w="27755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874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755">
                <a:noFill/>
              </a:ln>
            </c:spPr>
            <c:txPr>
              <a:bodyPr rot="-5400000" vert="horz"/>
              <a:lstStyle/>
              <a:p>
                <a:pPr algn="ctr">
                  <a:defRPr sz="106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Лист1!$C$2:$C$3</c:f>
              <c:strCache>
                <c:ptCount val="2"/>
                <c:pt idx="0">
                  <c:v>Транспорт</c:v>
                </c:pt>
                <c:pt idx="1">
                  <c:v>Дорожное хозяйство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8521.5</c:v>
                </c:pt>
                <c:pt idx="1">
                  <c:v>73814.3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657024"/>
        <c:axId val="164658560"/>
        <c:axId val="0"/>
      </c:bar3DChart>
      <c:catAx>
        <c:axId val="1646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469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 rtl="1">
              <a:defRPr sz="874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646585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4658560"/>
        <c:scaling>
          <c:orientation val="minMax"/>
        </c:scaling>
        <c:delete val="0"/>
        <c:axPos val="l"/>
        <c:majorGridlines>
          <c:spPr>
            <a:ln w="3469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34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64657024"/>
        <c:crosses val="autoZero"/>
        <c:crossBetween val="between"/>
      </c:valAx>
      <c:spPr>
        <a:noFill/>
        <a:ln w="27755">
          <a:noFill/>
        </a:ln>
      </c:spPr>
    </c:plotArea>
    <c:legend>
      <c:legendPos val="b"/>
      <c:layout>
        <c:manualLayout>
          <c:xMode val="edge"/>
          <c:yMode val="edge"/>
          <c:x val="0.14536337410699685"/>
          <c:y val="0.87803619232566243"/>
          <c:w val="0.49325699142042895"/>
          <c:h val="0.10453429373724372"/>
        </c:manualLayout>
      </c:layout>
      <c:overlay val="0"/>
      <c:spPr>
        <a:solidFill>
          <a:srgbClr val="FFFFFF"/>
        </a:solidFill>
        <a:ln w="3469">
          <a:solidFill>
            <a:srgbClr val="000000"/>
          </a:solidFill>
          <a:prstDash val="solid"/>
        </a:ln>
      </c:spPr>
      <c:txPr>
        <a:bodyPr/>
        <a:lstStyle/>
        <a:p>
          <a:pPr>
            <a:defRPr sz="1404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4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817993795243018"/>
          <c:y val="0.31525423728813562"/>
          <c:w val="0.50775594622543951"/>
          <c:h val="0.33050847457627119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10670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plosion val="26"/>
            <c:spPr>
              <a:solidFill>
                <a:srgbClr val="9999FF"/>
              </a:solidFill>
              <a:ln w="1067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4.6500898172738787E-2"/>
                  <c:y val="0.238782496389290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3450835566697492"/>
                  <c:y val="-8.11915663216907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4487152459013081"/>
                  <c:y val="-0.120104710587712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1946180133420356"/>
                  <c:y val="-0.199267656157862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2644511963624958"/>
                  <c:y val="7.2693845982924971E-2"/>
                </c:manualLayout>
              </c:layout>
              <c:numFmt formatCode="0%" sourceLinked="0"/>
              <c:spPr>
                <a:noFill/>
                <a:ln w="21340">
                  <a:noFill/>
                </a:ln>
              </c:spPr>
              <c:txPr>
                <a:bodyPr/>
                <a:lstStyle/>
                <a:p>
                  <a:pPr>
                    <a:defRPr sz="1344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62541511454580878"/>
                  <c:y val="-0.29014320409112465"/>
                </c:manualLayout>
              </c:layout>
              <c:numFmt formatCode="0%" sourceLinked="0"/>
              <c:spPr>
                <a:noFill/>
                <a:ln w="21340">
                  <a:noFill/>
                </a:ln>
              </c:spPr>
              <c:txPr>
                <a:bodyPr/>
                <a:lstStyle/>
                <a:p>
                  <a:pPr>
                    <a:defRPr sz="1008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9.2037228541882107E-2"/>
                  <c:y val="0.10677966101694915"/>
                </c:manualLayout>
              </c:layout>
              <c:numFmt formatCode="0%" sourceLinked="0"/>
              <c:spPr>
                <a:noFill/>
                <a:ln w="21340">
                  <a:noFill/>
                </a:ln>
              </c:spPr>
              <c:txPr>
                <a:bodyPr/>
                <a:lstStyle/>
                <a:p>
                  <a:pPr>
                    <a:defRPr sz="1008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23888314374353672"/>
                  <c:y val="8.4745762711864403E-2"/>
                </c:manualLayout>
              </c:layout>
              <c:numFmt formatCode="0%" sourceLinked="0"/>
              <c:spPr>
                <a:noFill/>
                <a:ln w="21340">
                  <a:noFill/>
                </a:ln>
              </c:spPr>
              <c:txPr>
                <a:bodyPr/>
                <a:lstStyle/>
                <a:p>
                  <a:pPr>
                    <a:defRPr sz="1008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6959669079627715"/>
                  <c:y val="6.27118644067796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21340">
                <a:noFill/>
              </a:ln>
            </c:spPr>
            <c:txPr>
              <a:bodyPr/>
              <a:lstStyle/>
              <a:p>
                <a:pPr>
                  <a:defRPr sz="1176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Лист1!$C$1:$D$2</c:f>
              <c:strCache>
                <c:ptCount val="2"/>
                <c:pt idx="0">
                  <c:v>Транспорт</c:v>
                </c:pt>
                <c:pt idx="1">
                  <c:v>Дорожное хозяйство</c:v>
                </c:pt>
              </c:strCache>
            </c:strRef>
          </c:cat>
          <c:val>
            <c:numRef>
              <c:f>Лист1!$A$1:$A$2</c:f>
              <c:numCache>
                <c:formatCode>0.0</c:formatCode>
                <c:ptCount val="2"/>
                <c:pt idx="0">
                  <c:v>8521.5</c:v>
                </c:pt>
                <c:pt idx="1">
                  <c:v>73814.3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134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32662192393736"/>
          <c:y val="0.37551867219917012"/>
          <c:w val="0.38926174496644295"/>
          <c:h val="0.2863070539419087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12184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184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12184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184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8.6181378105946879E-2"/>
                  <c:y val="0.1162880588542075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505873341707773"/>
                  <c:y val="0.1874931732134588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4861913661570515E-2"/>
                  <c:y val="-0.2642506765249310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419614571524863"/>
                  <c:y val="-0.1569232076896923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Лист1!$C$1:$C$4</c:f>
              <c:strCache>
                <c:ptCount val="4"/>
                <c:pt idx="0">
                  <c:v>     Средства на организацию транспортного обслуживания населения на муниципальных маршрутах регулярных перевозок по регулируемым тарифам</c:v>
                </c:pt>
                <c:pt idx="1">
                  <c:v>     Организация транспортного обслуживания населения на муниципальных маршрутах регулярных перевозок по регулируемым тарифам в соответствии с сверх минимальными социальными требованиями</c:v>
                </c:pt>
                <c:pt idx="2">
                  <c:v>Организация транспортного обслуживания населения на внутригородских маршрутах автомобильного транспорта на территории пгт Максатиха</c:v>
                </c:pt>
                <c:pt idx="3">
                  <c:v> Организация транспортного обслуживания населения на муниципальных маршрутах регулярных перевозок по регулируемым тарифам в рамках софинансирования с областным бюджетом</c:v>
                </c:pt>
              </c:strCache>
            </c:strRef>
          </c:cat>
          <c:val>
            <c:numRef>
              <c:f>Лист1!$A$1:$A$4</c:f>
              <c:numCache>
                <c:formatCode>#,##0.0</c:formatCode>
                <c:ptCount val="4"/>
                <c:pt idx="0">
                  <c:v>5807.9</c:v>
                </c:pt>
                <c:pt idx="1">
                  <c:v>364.7</c:v>
                </c:pt>
                <c:pt idx="2">
                  <c:v>1021.7</c:v>
                </c:pt>
                <c:pt idx="3">
                  <c:v>1327.2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436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0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16233522073786"/>
          <c:y val="0.42574654583271437"/>
          <c:w val="0.38165133150491026"/>
          <c:h val="0.25548804041004308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12504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504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12504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504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504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6600"/>
              </a:solidFill>
              <a:ln w="12504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6131668583561885E-2"/>
                  <c:y val="4.505719803892437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25"/>
                  <c:y val="-0.2554367850245134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235955056179765"/>
                  <c:y val="-0.138777113356113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7778576484119358E-2"/>
                  <c:y val="0.1467831674342594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4544943820224724"/>
                  <c:y val="0.1865335759916802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9154494382022472"/>
                  <c:y val="3.415354330708661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7937206936211623"/>
                  <c:y val="0.3212609567671965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11988686631867645"/>
                  <c:y val="0.400445513296687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7.5966225780766172E-2"/>
                  <c:y val="0.387525627692764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27318311510218524"/>
                  <c:y val="0.4321809537958698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22343094753605239"/>
                  <c:y val="0.10805136681028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238041449172786"/>
                  <c:y val="0.145287847273807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5.4751053069958512E-2"/>
                  <c:y val="0.225407305911002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5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6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7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8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0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3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4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5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6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7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8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9"/>
              <c:spPr>
                <a:noFill/>
                <a:ln w="25007">
                  <a:noFill/>
                </a:ln>
              </c:spPr>
              <c:txPr>
                <a:bodyPr/>
                <a:lstStyle/>
                <a:p>
                  <a:pPr>
                    <a:defRPr sz="59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 w="25007">
                <a:noFill/>
              </a:ln>
            </c:spPr>
            <c:txPr>
              <a:bodyPr/>
              <a:lstStyle/>
              <a:p>
                <a:pPr>
                  <a:defRPr sz="98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Лист1!$A$1:$A$5</c:f>
              <c:strCache>
                <c:ptCount val="5"/>
                <c:pt idx="0">
                  <c:v>      Содержание автомобильных дорог и сооружений на них</c:v>
                </c:pt>
                <c:pt idx="1">
                  <c:v>      Реконструкция, капитальный ремонт и ремонт автомобильных дорого регионального и межмуниципального, местного значения и сооружений на них</c:v>
                </c:pt>
                <c:pt idx="2">
                  <c:v>      Обеспечение безопасности дорожного движения на автомобильных дорогах общего пользования</c:v>
                </c:pt>
                <c:pt idx="3">
                  <c:v>      Приведение в нормативное состояние дворовых территорий многоквартирных домов, проездов к дворовым территориям многоквартирных домов населенных пунктов за счет капитального ремонта и ремонта</c:v>
                </c:pt>
                <c:pt idx="4">
                  <c:v>      Федеральный проект "Безопасность дорожного движения"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39721</c:v>
                </c:pt>
                <c:pt idx="1">
                  <c:v>28820.1</c:v>
                </c:pt>
                <c:pt idx="2">
                  <c:v>891.7</c:v>
                </c:pt>
                <c:pt idx="3">
                  <c:v>2598.3000000000002</c:v>
                </c:pt>
                <c:pt idx="4">
                  <c:v>1783.2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8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163689918684938"/>
          <c:y val="0.70605895641225058"/>
          <c:w val="0.51521025409584487"/>
          <c:h val="0.26572195681961264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5587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CCECFF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FFFF0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00B0F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B05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70C0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Pt>
            <c:idx val="16"/>
            <c:bubble3D val="0"/>
            <c:spPr>
              <a:solidFill>
                <a:srgbClr val="99FF33"/>
              </a:solidFill>
              <a:ln w="558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031717705698188"/>
                  <c:y val="-0.528711069140465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0687172234657819E-2"/>
                  <c:y val="-0.564381920527348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359397053603441"/>
                  <c:y val="-0.420313298522386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5743704848211791E-2"/>
                  <c:y val="-0.279388216124134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5437562658907332E-2"/>
                  <c:y val="-0.58369940376995144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7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463595286644616E-2"/>
                  <c:y val="-0.117696922564159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595477288693658E-2"/>
                  <c:y val="-0.2222869681146539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20633515893352783"/>
                  <c:y val="-0.302095507906528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9653986109560034"/>
                  <c:y val="9.301762767099952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19411860463868219"/>
                  <c:y val="-0.1149716698144650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6.2943276231257908E-2"/>
                  <c:y val="5.6556678887531013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2290465930548825E-2"/>
                  <c:y val="9.215790838055031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7.5263777548516486E-2"/>
                  <c:y val="-2.0640854719845943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0.17300783966270819"/>
                  <c:y val="-0.1468222049401918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0.22487817051196113"/>
                  <c:y val="-0.2785838610524756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24933868738230092"/>
                  <c:y val="-0.435593267414731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7.6616430503972446E-2"/>
                  <c:y val="-0.35948413139280821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800" baseline="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900" baseline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Лист1!$C$1:$C$17</c:f>
              <c:strCache>
                <c:ptCount val="17"/>
                <c:pt idx="0">
                  <c:v>    Оплата взносов на капитальный ремонт за помещения в МКД, находящиеся в собственности муниципального образования</c:v>
                </c:pt>
                <c:pt idx="1">
                  <c:v>    Расходы, связанные с содержанием и ремонтом муниципального имущества</c:v>
                </c:pt>
                <c:pt idx="2">
                  <c:v>    Средства на содержание и ремонт объектов теплоснабжения за счет средств местного бюджета</c:v>
                </c:pt>
                <c:pt idx="3">
                  <c:v>    Средства на содержание и ремонт объектов водоснабжения за счет средств местного бюджета</c:v>
                </c:pt>
                <c:pt idx="4">
                  <c:v>    Предоставление субсидий организациям коммунального комплекса, оказывающим услуги на территории Максатихинского муниципального округа</c:v>
                </c:pt>
                <c:pt idx="5">
                  <c:v>    Уличное освещение</c:v>
                </c:pt>
                <c:pt idx="6">
                  <c:v>    Расходы по прочему благоустройству</c:v>
                </c:pt>
                <c:pt idx="7">
                  <c:v>    Средства местным бюджетам на реализацию программ по поддержке местных инициатив</c:v>
                </c:pt>
                <c:pt idx="8">
                  <c:v>    Средства местным бюджетам на реализацию мероприятий по обращениям, поступающим к депутатам Законодательного Собрания Тверской области, в рамках реализации программ поддержки местных инициатив</c:v>
                </c:pt>
                <c:pt idx="9">
                  <c:v>    Расходы на реализацию программ по поддержке местных инициатив за счет средств местного бюджета, поступлений от юридических лиц и вкладов граждан (п.Малышево)</c:v>
                </c:pt>
                <c:pt idx="10">
                  <c:v>    Средства местным бюджетам на развитие системы газоснабжения населенных пунктов Тверской области</c:v>
                </c:pt>
                <c:pt idx="11">
                  <c:v>    Средства местным бюджетам на модернизацию систем коммунальной инфраструктуры за счет средств, поступивших от публично-правовой компании "Фонд развития территорий"</c:v>
                </c:pt>
                <c:pt idx="12">
                  <c:v>    Средства местным бюджетам на модернизацию систем коммунальной инфраструктуры за счет средств областного бюджета Тверской области</c:v>
                </c:pt>
                <c:pt idx="13">
                  <c:v>    Средства на проведение работ по модернизации систем коммунальной инфраструктуры, за счет средств местного бюджета</c:v>
                </c:pt>
                <c:pt idx="14">
                  <c:v>    Средства на развитие системы газоснабжения населенных пунктов Тверской области в рамках софинансирования с областным бюджетом</c:v>
                </c:pt>
                <c:pt idx="15">
                  <c:v>    Средства на реализацию работ по формированию комфортной городской среды, за исключением софинансирования расходов с другими бюджетами</c:v>
                </c:pt>
                <c:pt idx="16">
                  <c:v>    Средства на поддержку муниципальных программ современной городской среды</c:v>
                </c:pt>
              </c:strCache>
            </c:strRef>
          </c:cat>
          <c:val>
            <c:numRef>
              <c:f>Лист1!$A$1:$A$17</c:f>
              <c:numCache>
                <c:formatCode>0.00</c:formatCode>
                <c:ptCount val="17"/>
                <c:pt idx="0">
                  <c:v>355.2</c:v>
                </c:pt>
                <c:pt idx="1">
                  <c:v>367.8</c:v>
                </c:pt>
                <c:pt idx="2">
                  <c:v>932.5</c:v>
                </c:pt>
                <c:pt idx="3">
                  <c:v>1257.3</c:v>
                </c:pt>
                <c:pt idx="4">
                  <c:v>3003.6</c:v>
                </c:pt>
                <c:pt idx="5">
                  <c:v>4212</c:v>
                </c:pt>
                <c:pt idx="6">
                  <c:v>7428.2</c:v>
                </c:pt>
                <c:pt idx="7">
                  <c:v>746.5</c:v>
                </c:pt>
                <c:pt idx="8">
                  <c:v>5</c:v>
                </c:pt>
                <c:pt idx="9">
                  <c:v>559.6</c:v>
                </c:pt>
                <c:pt idx="10">
                  <c:v>150568.1</c:v>
                </c:pt>
                <c:pt idx="11">
                  <c:v>49991.1</c:v>
                </c:pt>
                <c:pt idx="12">
                  <c:v>18526.400000000001</c:v>
                </c:pt>
                <c:pt idx="13">
                  <c:v>2058.5</c:v>
                </c:pt>
                <c:pt idx="14">
                  <c:v>16729.8</c:v>
                </c:pt>
                <c:pt idx="15">
                  <c:v>1371.9</c:v>
                </c:pt>
                <c:pt idx="16">
                  <c:v>4323.3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117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9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1857142857142856"/>
          <c:y val="0.40415704387990764"/>
          <c:w val="0.30428571428571427"/>
          <c:h val="0.19630484988452657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15264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9FF33"/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6600"/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264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20397214193162563"/>
                  <c:y val="-3.0362161432446032E-2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7129846506528454E-2"/>
                  <c:y val="0.19858954789523631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0097877005880593"/>
                  <c:y val="0.11964378368775705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1512097577992625"/>
                  <c:y val="-5.8419507398002959E-2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6843042958237814"/>
                  <c:y val="-0.12226305678163181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3821339579388021"/>
                  <c:y val="-7.936866243647725E-2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01"/>
                  <c:y val="0.42032332563510394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5714285714285715E-2"/>
                  <c:y val="0.21939953810623555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23428571428571429"/>
                  <c:y val="8.5450346420323328E-2"/>
                </c:manualLayout>
              </c:layout>
              <c:numFmt formatCode="0%" sourceLinked="0"/>
              <c:spPr>
                <a:noFill/>
                <a:ln w="30528">
                  <a:noFill/>
                </a:ln>
              </c:spPr>
              <c:txPr>
                <a:bodyPr/>
                <a:lstStyle/>
                <a:p>
                  <a:pPr>
                    <a:defRPr sz="168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30528">
                <a:noFill/>
              </a:ln>
            </c:spPr>
            <c:txPr>
              <a:bodyPr/>
              <a:lstStyle/>
              <a:p>
                <a:pPr>
                  <a:defRPr sz="192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Лист1!$C$1:$D$6</c:f>
              <c:multiLvlStrCache>
                <c:ptCount val="6"/>
                <c:lvl>
                  <c:pt idx="0">
                    <c:v>Дошкольное образование</c:v>
                  </c:pt>
                  <c:pt idx="1">
                    <c:v>Общее образование</c:v>
                  </c:pt>
                  <c:pt idx="2">
                    <c:v>Дополнительное образование</c:v>
                  </c:pt>
                  <c:pt idx="3">
                    <c:v>Профессиональная подготовка, переподготовка и повышение квалификации</c:v>
                  </c:pt>
                  <c:pt idx="4">
                    <c:v>Молодежная политика и оздоровление детей</c:v>
                  </c:pt>
                  <c:pt idx="5">
                    <c:v>Другие вопросы в области образования</c:v>
                  </c:pt>
                </c:lvl>
                <c:lvl>
                  <c:pt idx="0">
                    <c:v>0701</c:v>
                  </c:pt>
                  <c:pt idx="1">
                    <c:v>0702</c:v>
                  </c:pt>
                  <c:pt idx="2">
                    <c:v>0703</c:v>
                  </c:pt>
                  <c:pt idx="3">
                    <c:v>0705</c:v>
                  </c:pt>
                  <c:pt idx="4">
                    <c:v>0707</c:v>
                  </c:pt>
                  <c:pt idx="5">
                    <c:v>0709</c:v>
                  </c:pt>
                </c:lvl>
              </c:multiLvlStrCache>
            </c:multiLvlStrRef>
          </c:cat>
          <c:val>
            <c:numRef>
              <c:f>Лист1!$A$1:$A$6</c:f>
              <c:numCache>
                <c:formatCode>0.0</c:formatCode>
                <c:ptCount val="6"/>
                <c:pt idx="0">
                  <c:v>93798.399999999994</c:v>
                </c:pt>
                <c:pt idx="1">
                  <c:v>198102.1</c:v>
                </c:pt>
                <c:pt idx="2">
                  <c:v>14240.5</c:v>
                </c:pt>
                <c:pt idx="3">
                  <c:v>108.1</c:v>
                </c:pt>
                <c:pt idx="4">
                  <c:v>388.2</c:v>
                </c:pt>
                <c:pt idx="5">
                  <c:v>11928.5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3052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32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6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dirty="0"/>
              <a:t>Кассовое исполнение за </a:t>
            </a:r>
            <a:r>
              <a:rPr lang="ru-RU" dirty="0" smtClean="0"/>
              <a:t>2023 год</a:t>
            </a:r>
            <a:endParaRPr lang="ru-RU" dirty="0"/>
          </a:p>
        </c:rich>
      </c:tx>
      <c:layout>
        <c:manualLayout>
          <c:xMode val="edge"/>
          <c:yMode val="edge"/>
          <c:x val="0.13137755102040816"/>
          <c:y val="2.0408163265306121E-2"/>
        </c:manualLayout>
      </c:layout>
      <c:overlay val="0"/>
      <c:spPr>
        <a:noFill/>
        <a:ln w="16934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061224489795916"/>
          <c:y val="0.40816326530612246"/>
          <c:w val="0.38010204081632654"/>
          <c:h val="0.20068027210884354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467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0630921570903526"/>
                  <c:y val="0.215460907960879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9086189097828069E-2"/>
                  <c:y val="0.125303731363476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455356321829584"/>
                  <c:y val="-8.819406778865451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189134263101431"/>
                  <c:y val="-6.306951321806424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33901200331963643"/>
                  <c:y val="-7.093622317828828E-2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93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6635208470773691"/>
                  <c:y val="0.31587217466741552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93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8.9285714285714281E-3"/>
                  <c:y val="0.30952380952380953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93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4030612244897959E-2"/>
                  <c:y val="0.16156462585034015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93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20918367346938777"/>
                  <c:y val="6.2925170068027211E-2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933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934">
                <a:noFill/>
              </a:ln>
            </c:spPr>
            <c:txPr>
              <a:bodyPr/>
              <a:lstStyle/>
              <a:p>
                <a:pPr>
                  <a:defRPr sz="1067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Лист1!$C$1:$C$4</c:f>
              <c:strCache>
                <c:ptCount val="4"/>
                <c:pt idx="0">
                  <c:v>Учреждения общего образования</c:v>
                </c:pt>
                <c:pt idx="1">
                  <c:v>Учреждения дошкольного образования</c:v>
                </c:pt>
                <c:pt idx="2">
                  <c:v>Учреждения дополнительного образования</c:v>
                </c:pt>
                <c:pt idx="3">
                  <c:v>Управление образования администрации Максатихинского района</c:v>
                </c:pt>
              </c:strCache>
            </c:strRef>
          </c:cat>
          <c:val>
            <c:numRef>
              <c:f>Лист1!$A$1:$A$4</c:f>
              <c:numCache>
                <c:formatCode>0.0</c:formatCode>
                <c:ptCount val="4"/>
                <c:pt idx="0">
                  <c:v>198102.1</c:v>
                </c:pt>
                <c:pt idx="1">
                  <c:v>93798.399999999994</c:v>
                </c:pt>
                <c:pt idx="2">
                  <c:v>14240.5</c:v>
                </c:pt>
                <c:pt idx="3">
                  <c:v>11928.5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93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80091638459468"/>
          <c:y val="0.38083835755338608"/>
          <c:w val="0.65344374223906287"/>
          <c:h val="0.39035001588242935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467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spPr>
              <a:solidFill>
                <a:srgbClr val="9999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9034251848123073E-2"/>
                  <c:y val="9.374114926197559E-2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2880797186193991E-3"/>
                  <c:y val="-0.14297628901952986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718485556668727"/>
                  <c:y val="-6.3353289384121644E-2"/>
                </c:manualLayout>
              </c:layout>
              <c:numFmt formatCode="0%" sourceLinked="0"/>
              <c:spPr>
                <a:noFill/>
                <a:ln w="16934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2680110272899865E-2"/>
                  <c:y val="6.70944621176676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1012168756077251E-2"/>
                  <c:y val="7.56242264161572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6533433354995955E-2"/>
                  <c:y val="-5.425492629144487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4310838618717879E-2"/>
                  <c:y val="-0.143642881620352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2.8311275083077004E-2"/>
                  <c:y val="-0.254341066955001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6.5436436266176914E-2"/>
                  <c:y val="-0.2135486510888461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934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Лист1!$C$1:$C$3</c:f>
              <c:strCache>
                <c:ptCount val="3"/>
                <c:pt idx="0">
                  <c:v>Содержание сети учреждений дошкольного образования в рамках муниципального задания</c:v>
                </c:pt>
                <c:pt idx="1">
                  <c:v>За счет средств субсидии на иные цели</c:v>
                </c:pt>
                <c:pt idx="2">
                  <c:v>Средства на укрепление материально-технической базы муниципальных дошкольных учреждений</c:v>
                </c:pt>
              </c:strCache>
            </c:strRef>
          </c:cat>
          <c:val>
            <c:numRef>
              <c:f>Лист1!$A$1:$A$3</c:f>
              <c:numCache>
                <c:formatCode>0.0</c:formatCode>
                <c:ptCount val="3"/>
                <c:pt idx="0">
                  <c:v>84343.2</c:v>
                </c:pt>
                <c:pt idx="1">
                  <c:v>3795.7</c:v>
                </c:pt>
                <c:pt idx="2">
                  <c:v>5659.5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93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80091638459468"/>
          <c:y val="0.38083835755338608"/>
          <c:w val="0.64471931893607259"/>
          <c:h val="0.38123085008098512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467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spPr>
              <a:solidFill>
                <a:srgbClr val="9999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9966">
                  <a:lumMod val="75000"/>
                </a:srgbClr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2862115510432365"/>
                  <c:y val="-2.6983112987445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272457856059677"/>
                  <c:y val="4.267563107023196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417728989276595"/>
                  <c:y val="-3.61591767581379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5.2760044705384111E-2"/>
                  <c:y val="-0.2199486972207766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7.2034968574242048E-2"/>
                  <c:y val="-0.1748661698407779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0.190022015097737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5.8789764100285156E-2"/>
                  <c:y val="-6.37931677182067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0669766512172911"/>
                  <c:y val="-0.187488305392968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8.7287535801444854E-2"/>
                  <c:y val="-0.15889901122097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934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Лист1!$C$1:$C$5</c:f>
              <c:strCache>
                <c:ptCount val="5"/>
                <c:pt idx="0">
                  <c:v>осуществление подвоза учащихся к месту обучения и обратно в рамках субсидии на муниципальное задание</c:v>
                </c:pt>
                <c:pt idx="1">
                  <c:v>содержание сети учреждений общего образования в рамках муниципального задания</c:v>
                </c:pt>
                <c:pt idx="2">
                  <c:v>укрепление материально-технической база муниципальных общеобразовательных учреждений</c:v>
                </c:pt>
                <c:pt idx="3">
                  <c:v>средства на организацию горячего питания обучающихся начальных классов</c:v>
                </c:pt>
                <c:pt idx="4">
                  <c:v>субсидии муниципальным учреждениям на иные цели</c:v>
                </c:pt>
              </c:strCache>
            </c:strRef>
          </c:cat>
          <c:val>
            <c:numRef>
              <c:f>Лист1!$A$1:$A$5</c:f>
              <c:numCache>
                <c:formatCode>0.0</c:formatCode>
                <c:ptCount val="5"/>
                <c:pt idx="0">
                  <c:v>8988.9</c:v>
                </c:pt>
                <c:pt idx="1">
                  <c:v>166420.5</c:v>
                </c:pt>
                <c:pt idx="2">
                  <c:v>10758.4</c:v>
                </c:pt>
                <c:pt idx="3">
                  <c:v>7824.5</c:v>
                </c:pt>
                <c:pt idx="4">
                  <c:v>4109.8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93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80091638459468"/>
          <c:y val="0.38083835755338608"/>
          <c:w val="0.67823196412519826"/>
          <c:h val="0.40199831400114699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467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spPr>
              <a:solidFill>
                <a:srgbClr val="9999FF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846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8673846845300018"/>
                  <c:y val="-1.908346520056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3626806617446546"/>
                  <c:y val="-0.159685898263556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4337384341759473E-2"/>
                  <c:y val="-0.195009239974901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4.3315335154481306E-2"/>
                  <c:y val="2.836069857652748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5.7027316116276913E-2"/>
                  <c:y val="0.1104012699684386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3.02036080498098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1189319584990091E-2"/>
                  <c:y val="-9.3961390831378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2.8311275083077004E-2"/>
                  <c:y val="-0.254341066955001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8.7287535801444854E-2"/>
                  <c:y val="-0.15889901122097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934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Лист1!$C$1:$C$2</c:f>
              <c:strCache>
                <c:ptCount val="2"/>
                <c:pt idx="0">
                  <c:v>содержание учреждений дополнительного образования детей в рамках субсидии на муницпальное задание</c:v>
                </c:pt>
                <c:pt idx="1">
                  <c:v>субсидии бюджетным учреждениям на иные цели </c:v>
                </c:pt>
              </c:strCache>
            </c:strRef>
          </c:cat>
          <c:val>
            <c:numRef>
              <c:f>Лист1!$A$1:$A$2</c:f>
              <c:numCache>
                <c:formatCode>0.0</c:formatCode>
                <c:ptCount val="2"/>
                <c:pt idx="0">
                  <c:v>13748.1</c:v>
                </c:pt>
                <c:pt idx="1">
                  <c:v>492.4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93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6"/>
      <c:hPercent val="55"/>
      <c:rotY val="1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933962264150941E-2"/>
          <c:y val="1.3513513513513514E-2"/>
          <c:w val="0.92806603773584906"/>
          <c:h val="0.63706563706563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(факт)</c:v>
                </c:pt>
              </c:strCache>
            </c:strRef>
          </c:tx>
          <c:spPr>
            <a:solidFill>
              <a:srgbClr val="9999FF"/>
            </a:solidFill>
            <a:ln w="1083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9663482890345079E-3"/>
                  <c:y val="-6.8215601177222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011586963571077E-3"/>
                  <c:y val="5.6514038240806919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982603924615648E-2"/>
                  <c:y val="-5.641902419513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"/>
                  <c:y val="0.56563706563706562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4375"/>
                  <c:y val="0.3359073359073359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47995283018867924"/>
                  <c:y val="0.3108108108108108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Mode val="edge"/>
                  <c:yMode val="edge"/>
                  <c:x val="0.52948113207547165"/>
                  <c:y val="0.38610038610038611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Mode val="edge"/>
                  <c:yMode val="edge"/>
                  <c:x val="0.57547169811320753"/>
                  <c:y val="0.34169884169884168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1664">
                <a:noFill/>
              </a:ln>
            </c:spPr>
            <c:txPr>
              <a:bodyPr rot="-5400000" vert="horz"/>
              <a:lstStyle/>
              <a:p>
                <a:pPr algn="ctr">
                  <a:defRPr sz="94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151363.29999999999</c:v>
                </c:pt>
                <c:pt idx="1">
                  <c:v>335898.1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(факт)</c:v>
                </c:pt>
              </c:strCache>
            </c:strRef>
          </c:tx>
          <c:spPr>
            <a:solidFill>
              <a:srgbClr val="993366"/>
            </a:solidFill>
            <a:ln w="1083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2432349000207643E-3"/>
                  <c:y val="-4.1260797669434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445085464547204E-2"/>
                  <c:y val="-5.761964743034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546044965829033E-3"/>
                  <c:y val="-5.865288067194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27122641509434"/>
                  <c:y val="6.3706563706563704E-2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44811320754716982"/>
                  <c:y val="0.3281853281853282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49764150943396224"/>
                  <c:y val="0.30115830115830117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Mode val="edge"/>
                  <c:yMode val="edge"/>
                  <c:x val="0.54009433962264153"/>
                  <c:y val="0.36679536679536678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Mode val="edge"/>
                  <c:yMode val="edge"/>
                  <c:x val="0.58608490566037741"/>
                  <c:y val="0.34555984555984554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1664">
                <a:noFill/>
              </a:ln>
            </c:spPr>
            <c:txPr>
              <a:bodyPr rot="-5400000" vert="horz"/>
              <a:lstStyle/>
              <a:p>
                <a:pPr algn="ctr">
                  <a:defRPr sz="94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.0">
                  <c:v>172767</c:v>
                </c:pt>
                <c:pt idx="1">
                  <c:v>422280.3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(факт)</c:v>
                </c:pt>
              </c:strCache>
            </c:strRef>
          </c:tx>
          <c:spPr>
            <a:solidFill>
              <a:srgbClr val="FFFFCC"/>
            </a:solidFill>
            <a:ln w="1083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559115466035367E-2"/>
                  <c:y val="-1.7516252469957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585617003852693E-2"/>
                  <c:y val="-1.1451529135052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962233270030575E-2"/>
                  <c:y val="-5.7794917409395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5188679245283023"/>
                  <c:y val="9.45945945945946E-2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46344339622641512"/>
                  <c:y val="0.33011583011583012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51768867924528306"/>
                  <c:y val="0.30308880308880309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Mode val="edge"/>
                  <c:yMode val="edge"/>
                  <c:x val="0.55188679245283023"/>
                  <c:y val="0.37644787644787647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Mode val="edge"/>
                  <c:yMode val="edge"/>
                  <c:x val="0.60141509433962259"/>
                  <c:y val="0.34362934362934361"/>
                </c:manualLayout>
              </c:layout>
              <c:spPr>
                <a:noFill/>
                <a:ln w="21664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745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1664">
                <a:noFill/>
              </a:ln>
            </c:spPr>
            <c:txPr>
              <a:bodyPr rot="-5400000" vert="horz"/>
              <a:lstStyle/>
              <a:p>
                <a:pPr algn="ctr">
                  <a:defRPr sz="94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.0">
                  <c:v>176782.1</c:v>
                </c:pt>
                <c:pt idx="1">
                  <c:v>636794.5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261760"/>
        <c:axId val="46263296"/>
        <c:axId val="0"/>
      </c:bar3DChart>
      <c:catAx>
        <c:axId val="4626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08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74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63296"/>
        <c:crosses val="autoZero"/>
        <c:auto val="1"/>
        <c:lblAlgn val="ctr"/>
        <c:lblOffset val="20"/>
        <c:tickLblSkip val="1"/>
        <c:tickMarkSkip val="1"/>
        <c:noMultiLvlLbl val="0"/>
      </c:catAx>
      <c:valAx>
        <c:axId val="46263296"/>
        <c:scaling>
          <c:orientation val="minMax"/>
        </c:scaling>
        <c:delete val="0"/>
        <c:axPos val="l"/>
        <c:majorGridlines>
          <c:spPr>
            <a:ln w="2708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70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4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61760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>
        <c:manualLayout>
          <c:xMode val="edge"/>
          <c:yMode val="edge"/>
          <c:x val="7.3113180796998703E-2"/>
          <c:y val="0.94980696731090442"/>
          <c:w val="0.92452824975825398"/>
          <c:h val="4.8262467191601099E-2"/>
        </c:manualLayout>
      </c:layout>
      <c:overlay val="0"/>
      <c:spPr>
        <a:solidFill>
          <a:srgbClr val="FFFFFF"/>
        </a:solidFill>
        <a:ln w="2708">
          <a:solidFill>
            <a:srgbClr val="000000"/>
          </a:solidFill>
          <a:prstDash val="solid"/>
        </a:ln>
      </c:spPr>
      <c:txPr>
        <a:bodyPr/>
        <a:lstStyle/>
        <a:p>
          <a:pPr>
            <a:defRPr sz="78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4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77042399172701"/>
          <c:y val="0.40847457627118644"/>
          <c:w val="0.5635987590486039"/>
          <c:h val="0.36610169491525424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9392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plosion val="41"/>
            <c:spPr>
              <a:solidFill>
                <a:srgbClr val="9999FF"/>
              </a:solidFill>
              <a:ln w="9392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Lbls>
            <c:dLbl>
              <c:idx val="0"/>
              <c:layout>
                <c:manualLayout>
                  <c:x val="6.4019642908619986E-2"/>
                  <c:y val="7.9482738425384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0137315435030141E-2"/>
                  <c:y val="-0.30444618180045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2078593588417787"/>
                  <c:y val="9.83050847457627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45191313340227507"/>
                  <c:y val="3.22033898305084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49120992761116855"/>
                  <c:y val="0.13220338983050847"/>
                </c:manualLayout>
              </c:layout>
              <c:numFmt formatCode="0%" sourceLinked="0"/>
              <c:spPr>
                <a:noFill/>
                <a:ln w="18783">
                  <a:noFill/>
                </a:ln>
              </c:spPr>
              <c:txPr>
                <a:bodyPr/>
                <a:lstStyle/>
                <a:p>
                  <a:pPr>
                    <a:defRPr sz="103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6.6184074457083769E-2"/>
                  <c:y val="0.49661016949152542"/>
                </c:manualLayout>
              </c:layout>
              <c:numFmt formatCode="0%" sourceLinked="0"/>
              <c:spPr>
                <a:noFill/>
                <a:ln w="18783">
                  <a:noFill/>
                </a:ln>
              </c:spPr>
              <c:txPr>
                <a:bodyPr/>
                <a:lstStyle/>
                <a:p>
                  <a:pPr>
                    <a:defRPr sz="103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7.2388831437435368E-3"/>
                  <c:y val="0.30847457627118646"/>
                </c:manualLayout>
              </c:layout>
              <c:numFmt formatCode="0%" sourceLinked="0"/>
              <c:spPr>
                <a:noFill/>
                <a:ln w="18783">
                  <a:noFill/>
                </a:ln>
              </c:spPr>
              <c:txPr>
                <a:bodyPr/>
                <a:lstStyle/>
                <a:p>
                  <a:pPr>
                    <a:defRPr sz="103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1375387797311272E-2"/>
                  <c:y val="0.16101694915254236"/>
                </c:manualLayout>
              </c:layout>
              <c:numFmt formatCode="0%" sourceLinked="0"/>
              <c:spPr>
                <a:noFill/>
                <a:ln w="18783">
                  <a:noFill/>
                </a:ln>
              </c:spPr>
              <c:txPr>
                <a:bodyPr/>
                <a:lstStyle/>
                <a:p>
                  <a:pPr>
                    <a:defRPr sz="103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6959669079627715"/>
                  <c:y val="6.2711864406779658E-2"/>
                </c:manualLayout>
              </c:layout>
              <c:numFmt formatCode="0%" sourceLinked="0"/>
              <c:spPr>
                <a:noFill/>
                <a:ln w="18783">
                  <a:noFill/>
                </a:ln>
              </c:spPr>
              <c:txPr>
                <a:bodyPr/>
                <a:lstStyle/>
                <a:p>
                  <a:pPr>
                    <a:defRPr sz="103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8783">
                <a:noFill/>
              </a:ln>
            </c:spPr>
            <c:txPr>
              <a:bodyPr/>
              <a:lstStyle/>
              <a:p>
                <a:pPr>
                  <a:defRPr sz="1183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Лист1!$C$1:$D$2</c:f>
              <c:multiLvlStrCache>
                <c:ptCount val="2"/>
                <c:lvl>
                  <c:pt idx="0">
                    <c:v>Культура</c:v>
                  </c:pt>
                  <c:pt idx="1">
                    <c:v>Другие вопросы в области культуры, кинематографии</c:v>
                  </c:pt>
                </c:lvl>
                <c:lvl>
                  <c:pt idx="0">
                    <c:v>08 01 </c:v>
                  </c:pt>
                  <c:pt idx="1">
                    <c:v>08 04</c:v>
                  </c:pt>
                </c:lvl>
              </c:multiLvlStrCache>
            </c:multiLvlStrRef>
          </c:cat>
          <c:val>
            <c:numRef>
              <c:f>Лист1!$A$1:$A$2</c:f>
              <c:numCache>
                <c:formatCode>0.0</c:formatCode>
                <c:ptCount val="2"/>
                <c:pt idx="0">
                  <c:v>48088.1</c:v>
                </c:pt>
                <c:pt idx="1">
                  <c:v>12356.8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878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7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06306754334825E-2"/>
          <c:y val="8.7666607217169013E-2"/>
          <c:w val="0.74996161460520117"/>
          <c:h val="0.87500069357747257"/>
        </c:manualLayout>
      </c:layout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200"/>
              <a:t>Объем кассовых расходов на коммунальные услуги по разделу 08"Культура, кинематография"</a:t>
            </a:r>
          </a:p>
        </c:rich>
      </c:tx>
      <c:layout>
        <c:manualLayout>
          <c:xMode val="edge"/>
          <c:yMode val="edge"/>
          <c:x val="0.1368421052631579"/>
          <c:y val="2.0338983050847456E-2"/>
        </c:manualLayout>
      </c:layout>
      <c:overlay val="0"/>
      <c:spPr>
        <a:noFill/>
        <a:ln w="11842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736842105263161"/>
          <c:y val="0.40508474576271186"/>
          <c:w val="0.42736842105263156"/>
          <c:h val="0.27288135593220336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5921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CCFF"/>
              </a:solidFill>
              <a:ln w="5921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5921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7709144067197007E-2"/>
                  <c:y val="8.46960875188710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167096311332639"/>
                  <c:y val="5.436091345754805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1842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Лист1!$D$1:$D$2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Лист1!$A$1:$A$2</c:f>
              <c:numCache>
                <c:formatCode>0.00</c:formatCode>
                <c:ptCount val="2"/>
                <c:pt idx="0">
                  <c:v>2024</c:v>
                </c:pt>
                <c:pt idx="1">
                  <c:v>363.3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  <c:spPr>
        <a:noFill/>
        <a:ln w="1184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40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200"/>
              <a:t>Объем касовых расходов на коммунальные услуги  по разделу  07 "Образование" </a:t>
            </a:r>
          </a:p>
        </c:rich>
      </c:tx>
      <c:layout>
        <c:manualLayout>
          <c:xMode val="edge"/>
          <c:yMode val="edge"/>
          <c:x val="0.12926577042399173"/>
          <c:y val="2.0338983050847456E-2"/>
        </c:manualLayout>
      </c:layout>
      <c:overlay val="0"/>
      <c:spPr>
        <a:noFill/>
        <a:ln w="16264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852119958634953"/>
          <c:y val="0.43728813559322033"/>
          <c:w val="0.42502585315408481"/>
          <c:h val="0.27627118644067794"/>
        </c:manualLayout>
      </c:layout>
      <c:pie3DChart>
        <c:varyColors val="1"/>
        <c:ser>
          <c:idx val="1"/>
          <c:order val="0"/>
          <c:spPr>
            <a:solidFill>
              <a:schemeClr val="accent2">
                <a:lumMod val="40000"/>
                <a:lumOff val="60000"/>
              </a:schemeClr>
            </a:solidFill>
            <a:ln w="8132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FF00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00B0F0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2.4473486463871801E-2"/>
                  <c:y val="-0.1042851215124726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8932945422734508E-2"/>
                  <c:y val="8.56284175089238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7700765542025776"/>
                  <c:y val="2.40931348131495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5416849717819647E-2"/>
                  <c:y val="-0.107542142619496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452947259565667"/>
                  <c:y val="0.184745762711864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6.6184074457083769E-2"/>
                  <c:y val="0.4966101694915254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7.2388831437435368E-3"/>
                  <c:y val="0.3084745762711864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1375387797311272E-2"/>
                  <c:y val="0.1610169491525423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6959669079627715"/>
                  <c:y val="6.27118644067796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264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Лист1!$C$1:$D$4</c:f>
              <c:multiLvlStrCache>
                <c:ptCount val="4"/>
                <c:lvl>
                  <c:pt idx="0">
                    <c:v>Дошкольное образование</c:v>
                  </c:pt>
                  <c:pt idx="1">
                    <c:v>Общее образование </c:v>
                  </c:pt>
                  <c:pt idx="2">
                    <c:v>Дополнительное образование</c:v>
                  </c:pt>
                  <c:pt idx="3">
                    <c:v>Другие вопросы в области образования</c:v>
                  </c:pt>
                </c:lvl>
                <c:lvl>
                  <c:pt idx="0">
                    <c:v>0701</c:v>
                  </c:pt>
                  <c:pt idx="1">
                    <c:v>0702</c:v>
                  </c:pt>
                  <c:pt idx="2">
                    <c:v>0703</c:v>
                  </c:pt>
                  <c:pt idx="3">
                    <c:v>0709</c:v>
                  </c:pt>
                </c:lvl>
              </c:multiLvlStrCache>
            </c:multiLvlStrRef>
          </c:cat>
          <c:val>
            <c:numRef>
              <c:f>Лист1!$A$1:$A$4</c:f>
              <c:numCache>
                <c:formatCode>0.00</c:formatCode>
                <c:ptCount val="4"/>
                <c:pt idx="0">
                  <c:v>4342.8</c:v>
                </c:pt>
                <c:pt idx="1">
                  <c:v>8423</c:v>
                </c:pt>
                <c:pt idx="2">
                  <c:v>527.4</c:v>
                </c:pt>
                <c:pt idx="3">
                  <c:v>95.2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2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6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 Объем кассовых расходов на коммунальные услуги по разделу 01 "Общегосударственные вопросы" </a:t>
            </a:r>
          </a:p>
        </c:rich>
      </c:tx>
      <c:layout>
        <c:manualLayout>
          <c:xMode val="edge"/>
          <c:yMode val="edge"/>
          <c:x val="0.10830704521556257"/>
          <c:y val="1.9966722129783693E-2"/>
        </c:manualLayout>
      </c:layout>
      <c:overlay val="0"/>
      <c:spPr>
        <a:noFill/>
        <a:ln w="12193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70452155625657"/>
          <c:y val="0.47920133111480867"/>
          <c:w val="0.39011566771819139"/>
          <c:h val="0.24459234608985025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6097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609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609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23920724036714355"/>
                  <c:y val="0.1730809081078908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580999860224573"/>
                  <c:y val="0.10380232816618921"/>
                </c:manualLayout>
              </c:layout>
              <c:spPr>
                <a:noFill/>
                <a:ln w="12193">
                  <a:noFill/>
                </a:ln>
              </c:spPr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49074484135342006"/>
                  <c:y val="6.28911414486398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0372027561382259"/>
                  <c:y val="-1.48666209062116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3.9957939011566773E-2"/>
                  <c:y val="0.425956738768718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3.3648790746582544E-2"/>
                  <c:y val="0.257903494176372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9.7791798107255523E-2"/>
                  <c:y val="0.108153078202995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2323869610935857"/>
                  <c:y val="8.65224625623960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7245005257623555"/>
                  <c:y val="6.1564059900166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2193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Лист1!$C$1:$D$2</c:f>
              <c:multiLvlStrCache>
                <c:ptCount val="2"/>
                <c:lvl>
                  <c:pt idx="0">
                    <c:v>Обеспечение деятельности финансовых, налоговых и таможенных органов и органов (финансово-бюджетного) надзора</c:v>
                  </c:pt>
                  <c:pt idx="1">
                    <c:v>Другие общегосударственные вопросы</c:v>
                  </c:pt>
                </c:lvl>
                <c:lvl>
                  <c:pt idx="0">
                    <c:v>0106</c:v>
                  </c:pt>
                  <c:pt idx="1">
                    <c:v>0113</c:v>
                  </c:pt>
                </c:lvl>
              </c:multiLvlStrCache>
            </c:multiLvlStrRef>
          </c:cat>
          <c:val>
            <c:numRef>
              <c:f>Лист1!$A$1:$A$2</c:f>
              <c:numCache>
                <c:formatCode>0.00</c:formatCode>
                <c:ptCount val="2"/>
                <c:pt idx="0" formatCode="General">
                  <c:v>69.2</c:v>
                </c:pt>
                <c:pt idx="1">
                  <c:v>3301.8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219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84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200"/>
              <a:t>Объем кассовых расходов на коммунальные услуги по разделу 11"Физическая культура и спорт"</a:t>
            </a:r>
          </a:p>
        </c:rich>
      </c:tx>
      <c:layout>
        <c:manualLayout>
          <c:xMode val="edge"/>
          <c:yMode val="edge"/>
          <c:x val="0.15545755237045203"/>
          <c:y val="2.0338983050847456E-2"/>
        </c:manualLayout>
      </c:layout>
      <c:overlay val="0"/>
      <c:spPr>
        <a:noFill/>
        <a:ln w="11848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004410143329656"/>
          <c:y val="0.43389830508474575"/>
          <c:w val="0.44211686879823592"/>
          <c:h val="0.26949152542372884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5924">
              <a:solidFill>
                <a:srgbClr val="000000"/>
              </a:solidFill>
              <a:prstDash val="solid"/>
            </a:ln>
          </c:spPr>
          <c:dPt>
            <c:idx val="0"/>
            <c:bubble3D val="0"/>
          </c:dPt>
          <c:dLbls>
            <c:dLbl>
              <c:idx val="0"/>
              <c:layout>
                <c:manualLayout>
                  <c:x val="-5.4295469651259218E-4"/>
                  <c:y val="0.1245436917593675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Mode val="edge"/>
                  <c:yMode val="edge"/>
                  <c:x val="4.9614112458654908E-2"/>
                  <c:y val="7.62711864406779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1848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Лист1!$D$1:$D$1</c:f>
              <c:strCache>
                <c:ptCount val="1"/>
                <c:pt idx="0">
                  <c:v>Массовый спорт</c:v>
                </c:pt>
              </c:strCache>
            </c:strRef>
          </c:cat>
          <c:val>
            <c:numRef>
              <c:f>Лист1!$A$1:$A$1</c:f>
              <c:numCache>
                <c:formatCode>0.00</c:formatCode>
                <c:ptCount val="1"/>
                <c:pt idx="0">
                  <c:v>634.4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  <c:spPr>
        <a:noFill/>
        <a:ln w="1184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40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5"/>
      <c:hPercent val="6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332436069986543E-2"/>
          <c:y val="7.560137457044673E-2"/>
          <c:w val="0.90444145356662176"/>
          <c:h val="0.628865979381443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план  на 2023 год</c:v>
                </c:pt>
              </c:strCache>
            </c:strRef>
          </c:tx>
          <c:spPr>
            <a:solidFill>
              <a:srgbClr val="FF99CC"/>
            </a:solidFill>
            <a:ln w="10839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576397886972989E-2"/>
                  <c:y val="-3.1427298002843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856772650254162E-2"/>
                  <c:y val="-5.239849735764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655437057709556E-2"/>
                  <c:y val="-3.1509646199885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1678">
                <a:noFill/>
              </a:ln>
            </c:spPr>
            <c:txPr>
              <a:bodyPr/>
              <a:lstStyle/>
              <a:p>
                <a:pPr>
                  <a:defRPr sz="96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Лист1!$D$2:$D$4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Лист1!$A$2:$A$4</c:f>
              <c:numCache>
                <c:formatCode>0.0</c:formatCode>
                <c:ptCount val="3"/>
                <c:pt idx="0">
                  <c:v>2167.1</c:v>
                </c:pt>
                <c:pt idx="1">
                  <c:v>4144</c:v>
                </c:pt>
                <c:pt idx="2">
                  <c:v>7674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кассовое исполнение за 2023 год</c:v>
                </c:pt>
              </c:strCache>
            </c:strRef>
          </c:tx>
          <c:spPr>
            <a:solidFill>
              <a:srgbClr val="00FF00"/>
            </a:solidFill>
            <a:ln w="10839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0786570982424665E-2"/>
                  <c:y val="-6.0322813421907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896438746304978E-2"/>
                  <c:y val="-4.897771993634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044519751486766E-2"/>
                  <c:y val="-3.1810386909183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1678">
                <a:noFill/>
              </a:ln>
            </c:spPr>
            <c:txPr>
              <a:bodyPr/>
              <a:lstStyle/>
              <a:p>
                <a:pPr>
                  <a:defRPr sz="96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Лист1!$D$2:$D$4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2166.9</c:v>
                </c:pt>
                <c:pt idx="1">
                  <c:v>3228.8</c:v>
                </c:pt>
                <c:pt idx="2">
                  <c:v>7664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596544"/>
        <c:axId val="185618816"/>
        <c:axId val="0"/>
      </c:bar3DChart>
      <c:catAx>
        <c:axId val="18559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1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856188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5618816"/>
        <c:scaling>
          <c:orientation val="minMax"/>
        </c:scaling>
        <c:delete val="0"/>
        <c:axPos val="l"/>
        <c:majorGridlines>
          <c:spPr>
            <a:ln w="2710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7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96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85596544"/>
        <c:crosses val="autoZero"/>
        <c:crossBetween val="between"/>
      </c:valAx>
      <c:spPr>
        <a:noFill/>
        <a:ln w="21678">
          <a:noFill/>
        </a:ln>
      </c:spPr>
    </c:plotArea>
    <c:legend>
      <c:legendPos val="r"/>
      <c:layout>
        <c:manualLayout>
          <c:xMode val="edge"/>
          <c:yMode val="edge"/>
          <c:x val="0.50455447024818101"/>
          <c:y val="0.93251247037262075"/>
          <c:w val="0.41090684075882922"/>
          <c:h val="5.8896447306529119E-2"/>
        </c:manualLayout>
      </c:layout>
      <c:overlay val="0"/>
      <c:spPr>
        <a:solidFill>
          <a:srgbClr val="FFFFFF"/>
        </a:solidFill>
        <a:ln w="2710">
          <a:solidFill>
            <a:srgbClr val="000000"/>
          </a:solidFill>
          <a:prstDash val="solid"/>
        </a:ln>
      </c:spPr>
      <c:txPr>
        <a:bodyPr/>
        <a:lstStyle/>
        <a:p>
          <a:pPr>
            <a:defRPr sz="1097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8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659062851153691E-2"/>
          <c:y val="0.5129891693767713"/>
          <c:w val="0.5731832139201638"/>
          <c:h val="0.22722620266120777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93333746290426"/>
          <c:y val="0.34339369966086908"/>
          <c:w val="0.57759463756445417"/>
          <c:h val="0.3752410803276055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132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FCC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0187257270391155"/>
                  <c:y val="-0.2235564953214630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3174588873058868E-2"/>
                  <c:y val="0.2353517474876892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4706903704037406E-3"/>
                  <c:y val="1.901767109809541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5416849717819647E-2"/>
                  <c:y val="-0.107542142619496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452947259565667"/>
                  <c:y val="0.184745762711864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6.6184074457083769E-2"/>
                  <c:y val="0.4966101694915254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7.2388831437435368E-3"/>
                  <c:y val="0.3084745762711864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1375387797311272E-2"/>
                  <c:y val="0.1610169491525423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6959669079627715"/>
                  <c:y val="6.27118644067796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264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Лист1!$C$1:$D$3</c:f>
              <c:multiLvlStrCache>
                <c:ptCount val="3"/>
                <c:lvl>
                  <c:pt idx="0">
                    <c:v>Пенсионное обнспечение</c:v>
                  </c:pt>
                  <c:pt idx="1">
                    <c:v>Социальное обеспечение населения</c:v>
                  </c:pt>
                  <c:pt idx="2">
                    <c:v>Охрана семьи и детства</c:v>
                  </c:pt>
                </c:lvl>
                <c:lvl>
                  <c:pt idx="0">
                    <c:v>1001</c:v>
                  </c:pt>
                  <c:pt idx="1">
                    <c:v>1003</c:v>
                  </c:pt>
                  <c:pt idx="2">
                    <c:v>1004</c:v>
                  </c:pt>
                </c:lvl>
              </c:multiLvlStrCache>
            </c:multiLvlStrRef>
          </c:cat>
          <c:val>
            <c:numRef>
              <c:f>Лист1!$A$1:$A$3</c:f>
              <c:numCache>
                <c:formatCode>0.00</c:formatCode>
                <c:ptCount val="3"/>
                <c:pt idx="0">
                  <c:v>2166.9</c:v>
                </c:pt>
                <c:pt idx="1">
                  <c:v>3228.8</c:v>
                </c:pt>
                <c:pt idx="2">
                  <c:v>7664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2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6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997952917093142"/>
          <c:y val="0.49334698055271237"/>
          <c:w val="0.5731832139201638"/>
          <c:h val="0.22722620266120777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327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2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37435367114785"/>
          <c:y val="0.10847457627118644"/>
          <c:w val="0.41054808686659772"/>
          <c:h val="0.67288135593220344"/>
        </c:manualLayout>
      </c:layout>
      <c:doughnutChart>
        <c:varyColors val="1"/>
        <c:ser>
          <c:idx val="0"/>
          <c:order val="0"/>
          <c:tx>
            <c:strRef>
              <c:f>Лист1!$B$1:$D$1</c:f>
              <c:strCache>
                <c:ptCount val="3"/>
                <c:pt idx="0">
                  <c:v>2021 (факт)</c:v>
                </c:pt>
                <c:pt idx="1">
                  <c:v>2022 (факт)</c:v>
                </c:pt>
                <c:pt idx="2">
                  <c:v>2023 (факт)</c:v>
                </c:pt>
              </c:strCache>
            </c:strRef>
          </c:tx>
          <c:spPr>
            <a:solidFill>
              <a:srgbClr val="FFFF99"/>
            </a:solidFill>
            <a:ln w="6093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FF00"/>
              </a:solidFill>
              <a:ln w="609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00CCFF"/>
              </a:solidFill>
              <a:ln w="6093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12189">
                <a:noFill/>
              </a:ln>
            </c:spPr>
            <c:txPr>
              <a:bodyPr/>
              <a:lstStyle/>
              <a:p>
                <a:pPr>
                  <a:defRPr sz="78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Лист1!$B$1:$D$1</c:f>
              <c:strCache>
                <c:ptCount val="3"/>
                <c:pt idx="0">
                  <c:v>2021 (факт)</c:v>
                </c:pt>
                <c:pt idx="1">
                  <c:v>2022 (факт)</c:v>
                </c:pt>
                <c:pt idx="2">
                  <c:v>2023 (факт)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487261.39999999997</c:v>
                </c:pt>
                <c:pt idx="1">
                  <c:v>595047.30000000005</c:v>
                </c:pt>
                <c:pt idx="2">
                  <c:v>813576.6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6">
          <a:noFill/>
        </a:ln>
      </c:spPr>
    </c:plotArea>
    <c:legend>
      <c:legendPos val="r"/>
      <c:layout>
        <c:manualLayout>
          <c:xMode val="edge"/>
          <c:yMode val="edge"/>
          <c:x val="0.15615296371706397"/>
          <c:y val="0.89322050046235324"/>
          <c:w val="0.71458128374685426"/>
          <c:h val="9.4915235239723117E-2"/>
        </c:manualLayout>
      </c:layout>
      <c:overlay val="0"/>
      <c:spPr>
        <a:solidFill>
          <a:srgbClr val="FFFFFF"/>
        </a:solidFill>
        <a:ln w="1523">
          <a:solidFill>
            <a:srgbClr val="000000"/>
          </a:solidFill>
          <a:prstDash val="solid"/>
        </a:ln>
      </c:spPr>
      <c:txPr>
        <a:bodyPr/>
        <a:lstStyle/>
        <a:p>
          <a:pPr>
            <a:defRPr sz="70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50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0111479644026"/>
          <c:y val="0.33831832434285886"/>
          <c:w val="0.57759463756445417"/>
          <c:h val="0.3752410803276055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8132">
              <a:solidFill>
                <a:srgbClr val="000000"/>
              </a:solidFill>
              <a:prstDash val="solid"/>
            </a:ln>
          </c:spPr>
          <c:explosion val="6"/>
          <c:dPt>
            <c:idx val="0"/>
            <c:bubble3D val="0"/>
            <c:spPr>
              <a:solidFill>
                <a:srgbClr val="9999FF"/>
              </a:solidFill>
              <a:ln w="8132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Lbls>
            <c:dLbl>
              <c:idx val="0"/>
              <c:layout>
                <c:manualLayout>
                  <c:x val="6.4999633969850382E-2"/>
                  <c:y val="0.141870527575273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3760124487792424"/>
                  <c:y val="-1.84168185948963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7700765542025776"/>
                  <c:y val="2.40931348131495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5416849717819647E-2"/>
                  <c:y val="-0.107542142619496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452947259565667"/>
                  <c:y val="0.184745762711864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6.6184074457083769E-2"/>
                  <c:y val="0.4966101694915254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7.2388831437435368E-3"/>
                  <c:y val="0.3084745762711864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1.1375387797311272E-2"/>
                  <c:y val="0.1610169491525423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16959669079627715"/>
                  <c:y val="6.27118644067796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16264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multiLvlStrRef>
              <c:f>Лист1!$C$1:$D$2</c:f>
              <c:multiLvlStrCache>
                <c:ptCount val="2"/>
                <c:lvl>
                  <c:pt idx="0">
                    <c:v>Массовый спорт</c:v>
                  </c:pt>
                  <c:pt idx="1">
                    <c:v>Другие вопросы в области физической культуры и спорта</c:v>
                  </c:pt>
                </c:lvl>
                <c:lvl>
                  <c:pt idx="0">
                    <c:v>1102</c:v>
                  </c:pt>
                  <c:pt idx="1">
                    <c:v>1105</c:v>
                  </c:pt>
                </c:lvl>
              </c:multiLvlStrCache>
            </c:multiLvlStrRef>
          </c:cat>
          <c:val>
            <c:numRef>
              <c:f>Лист1!$A$1:$A$2</c:f>
              <c:numCache>
                <c:formatCode>0.00</c:formatCode>
                <c:ptCount val="2"/>
                <c:pt idx="0">
                  <c:v>5471.3</c:v>
                </c:pt>
                <c:pt idx="1">
                  <c:v>939.4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62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6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99347116430903E-2"/>
          <c:y val="4.0636042402826852E-2"/>
          <c:w val="0.85201305767138191"/>
          <c:h val="0.92226148409893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FF00"/>
            </a:solidFill>
            <a:ln w="1184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3681">
                <a:noFill/>
              </a:ln>
            </c:spPr>
            <c:txPr>
              <a:bodyPr/>
              <a:lstStyle/>
              <a:p>
                <a:pPr>
                  <a:defRPr sz="954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Лист1!$A$5:$A$7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Лист1!$B$5:$B$7</c:f>
              <c:numCache>
                <c:formatCode>General</c:formatCode>
                <c:ptCount val="3"/>
                <c:pt idx="0">
                  <c:v>25908.3</c:v>
                </c:pt>
                <c:pt idx="1">
                  <c:v>47185.7</c:v>
                </c:pt>
                <c:pt idx="2">
                  <c:v>44753.5</c:v>
                </c:pt>
              </c:numCache>
            </c:numRef>
          </c:val>
        </c:ser>
        <c:ser>
          <c:idx val="1"/>
          <c:order val="1"/>
          <c:tx>
            <c:strRef>
              <c:f>Лист1!$C$4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93366"/>
            </a:solidFill>
            <a:ln w="1184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331861527997185E-2"/>
                  <c:y val="-6.7213904362951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3681">
                <a:noFill/>
              </a:ln>
            </c:spPr>
            <c:txPr>
              <a:bodyPr/>
              <a:lstStyle/>
              <a:p>
                <a:pPr>
                  <a:defRPr sz="954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Лист1!$A$5:$A$7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Лист1!$C$5:$C$7</c:f>
              <c:numCache>
                <c:formatCode>General</c:formatCode>
                <c:ptCount val="3"/>
                <c:pt idx="0">
                  <c:v>-17441.2</c:v>
                </c:pt>
                <c:pt idx="1">
                  <c:v>1291.3</c:v>
                </c:pt>
                <c:pt idx="2">
                  <c:v>418.9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6418304"/>
        <c:axId val="186419840"/>
      </c:barChart>
      <c:catAx>
        <c:axId val="18641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9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14" b="1" i="1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86419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6419840"/>
        <c:scaling>
          <c:orientation val="minMax"/>
        </c:scaling>
        <c:delete val="0"/>
        <c:axPos val="l"/>
        <c:majorGridlines>
          <c:spPr>
            <a:ln w="296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4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86418304"/>
        <c:crosses val="autoZero"/>
        <c:crossBetween val="between"/>
      </c:valAx>
      <c:spPr>
        <a:noFill/>
        <a:ln w="25385">
          <a:noFill/>
        </a:ln>
      </c:spPr>
    </c:plotArea>
    <c:legend>
      <c:legendPos val="r"/>
      <c:layout>
        <c:manualLayout>
          <c:xMode val="edge"/>
          <c:yMode val="edge"/>
          <c:x val="0.93688794151606192"/>
          <c:y val="0.46113065088875277"/>
          <c:w val="5.8759574539763659E-2"/>
          <c:h val="7.9505346461673343E-2"/>
        </c:manualLayout>
      </c:layout>
      <c:overlay val="0"/>
      <c:spPr>
        <a:solidFill>
          <a:srgbClr val="FFFFFF"/>
        </a:solidFill>
        <a:ln w="2960">
          <a:solidFill>
            <a:srgbClr val="000000"/>
          </a:solidFill>
          <a:prstDash val="solid"/>
        </a:ln>
      </c:spPr>
      <c:txPr>
        <a:bodyPr/>
        <a:lstStyle/>
        <a:p>
          <a:pPr>
            <a:defRPr sz="876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4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241985522233718E-2"/>
          <c:y val="8.8135593220338981E-2"/>
          <c:w val="0.78800413650465362"/>
          <c:h val="0.64237288135593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назначено</c:v>
                </c:pt>
              </c:strCache>
            </c:strRef>
          </c:tx>
          <c:spPr>
            <a:solidFill>
              <a:srgbClr val="9999FF"/>
            </a:solidFill>
            <a:ln w="9211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7"/>
              <c:layout>
                <c:manualLayout>
                  <c:x val="-1.7901097703768407E-3"/>
                  <c:y val="-4.19623532192257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8422">
                <a:noFill/>
              </a:ln>
            </c:spPr>
            <c:txPr>
              <a:bodyPr rot="-5400000" vert="horz"/>
              <a:lstStyle/>
              <a:p>
                <a:pPr algn="ctr">
                  <a:defRPr sz="87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Лист1!$A$3:$A$14</c:f>
              <c:strCache>
                <c:ptCount val="12"/>
                <c:pt idx="0">
                  <c:v>Налог на доходы физических лиц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патентная система налогообложения)</c:v>
                </c:pt>
                <c:pt idx="3">
                  <c:v>Налоги на имущество (налог на имущество физических лиц, земельный налог)</c:v>
                </c:pt>
                <c:pt idx="4">
                  <c:v>Государственная пошлина</c:v>
                </c:pt>
                <c:pt idx="5">
                  <c:v>Задолженность и перерасчеты по отмененным налогам, сборам и иным обязательным платежам</c:v>
                </c:pt>
                <c:pt idx="6">
                  <c:v>Доходы от использования имущества</c:v>
                </c:pt>
                <c:pt idx="7">
                  <c:v>Доходы от продажи материальных и нематериальных активов</c:v>
                </c:pt>
                <c:pt idx="8">
                  <c:v>Платежи при пользовании природными ресурсами</c:v>
                </c:pt>
                <c:pt idx="9">
                  <c:v>Доходы от оказания платных услуг и компенсации затрат государства</c:v>
                </c:pt>
                <c:pt idx="10">
                  <c:v>Штрафы, санкции, возмещение ущерба</c:v>
                </c:pt>
                <c:pt idx="11">
                  <c:v>Прочие доходы</c:v>
                </c:pt>
              </c:strCache>
            </c:strRef>
          </c:cat>
          <c:val>
            <c:numRef>
              <c:f>Лист1!$B$3:$B$14</c:f>
              <c:numCache>
                <c:formatCode>0.0</c:formatCode>
                <c:ptCount val="12"/>
                <c:pt idx="0">
                  <c:v>106584</c:v>
                </c:pt>
                <c:pt idx="1">
                  <c:v>13185</c:v>
                </c:pt>
                <c:pt idx="2">
                  <c:v>6931.2</c:v>
                </c:pt>
                <c:pt idx="3">
                  <c:v>16792</c:v>
                </c:pt>
                <c:pt idx="4">
                  <c:v>1885</c:v>
                </c:pt>
                <c:pt idx="5">
                  <c:v>3</c:v>
                </c:pt>
                <c:pt idx="6">
                  <c:v>5441.9</c:v>
                </c:pt>
                <c:pt idx="7">
                  <c:v>1953.6</c:v>
                </c:pt>
                <c:pt idx="8">
                  <c:v>146.5</c:v>
                </c:pt>
                <c:pt idx="9">
                  <c:v>326</c:v>
                </c:pt>
                <c:pt idx="10">
                  <c:v>714.5</c:v>
                </c:pt>
                <c:pt idx="11">
                  <c:v>260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993366"/>
            </a:solidFill>
            <a:ln w="9211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18422">
                <a:noFill/>
              </a:ln>
            </c:spPr>
            <c:txPr>
              <a:bodyPr rot="-5400000" vert="horz"/>
              <a:lstStyle/>
              <a:p>
                <a:pPr algn="ctr">
                  <a:defRPr sz="87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Лист1!$A$3:$A$14</c:f>
              <c:strCache>
                <c:ptCount val="12"/>
                <c:pt idx="0">
                  <c:v>Налог на доходы физических лиц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патентная система налогообложения)</c:v>
                </c:pt>
                <c:pt idx="3">
                  <c:v>Налоги на имущество (налог на имущество физических лиц, земельный налог)</c:v>
                </c:pt>
                <c:pt idx="4">
                  <c:v>Государственная пошлина</c:v>
                </c:pt>
                <c:pt idx="5">
                  <c:v>Задолженность и перерасчеты по отмененным налогам, сборам и иным обязательным платежам</c:v>
                </c:pt>
                <c:pt idx="6">
                  <c:v>Доходы от использования имущества</c:v>
                </c:pt>
                <c:pt idx="7">
                  <c:v>Доходы от продажи материальных и нематериальных активов</c:v>
                </c:pt>
                <c:pt idx="8">
                  <c:v>Платежи при пользовании природными ресурсами</c:v>
                </c:pt>
                <c:pt idx="9">
                  <c:v>Доходы от оказания платных услуг и компенсации затрат государства</c:v>
                </c:pt>
                <c:pt idx="10">
                  <c:v>Штрафы, санкции, возмещение ущерба</c:v>
                </c:pt>
                <c:pt idx="11">
                  <c:v>Прочие доходы</c:v>
                </c:pt>
              </c:strCache>
            </c:strRef>
          </c:cat>
          <c:val>
            <c:numRef>
              <c:f>Лист1!$C$3:$C$14</c:f>
              <c:numCache>
                <c:formatCode>0.0</c:formatCode>
                <c:ptCount val="12"/>
                <c:pt idx="0">
                  <c:v>128480.4</c:v>
                </c:pt>
                <c:pt idx="1">
                  <c:v>15347</c:v>
                </c:pt>
                <c:pt idx="2">
                  <c:v>3171.9</c:v>
                </c:pt>
                <c:pt idx="3">
                  <c:v>17711.900000000001</c:v>
                </c:pt>
                <c:pt idx="4" formatCode="General">
                  <c:v>1656.5</c:v>
                </c:pt>
                <c:pt idx="5" formatCode="General">
                  <c:v>0</c:v>
                </c:pt>
                <c:pt idx="6" formatCode="General">
                  <c:v>5262.8</c:v>
                </c:pt>
                <c:pt idx="7">
                  <c:v>2794.2</c:v>
                </c:pt>
                <c:pt idx="8">
                  <c:v>69.8</c:v>
                </c:pt>
                <c:pt idx="9">
                  <c:v>257.3</c:v>
                </c:pt>
                <c:pt idx="10">
                  <c:v>1900.9</c:v>
                </c:pt>
                <c:pt idx="11">
                  <c:v>129.4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995136"/>
        <c:axId val="45996672"/>
      </c:barChart>
      <c:catAx>
        <c:axId val="4599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303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76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5996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5996672"/>
        <c:scaling>
          <c:orientation val="minMax"/>
          <c:min val="0"/>
        </c:scaling>
        <c:delete val="0"/>
        <c:axPos val="l"/>
        <c:majorGridlines>
          <c:spPr>
            <a:ln w="2303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30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5995136"/>
        <c:crosses val="autoZero"/>
        <c:crossBetween val="between"/>
      </c:valAx>
      <c:spPr>
        <a:solidFill>
          <a:srgbClr val="C0C0C0"/>
        </a:solidFill>
        <a:ln w="921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45448420383176"/>
          <c:y val="0.75666344287988851"/>
          <c:w val="0.12926576124293188"/>
          <c:h val="9.6610243497751269E-2"/>
        </c:manualLayout>
      </c:layout>
      <c:overlay val="0"/>
      <c:spPr>
        <a:solidFill>
          <a:srgbClr val="FFFFFF"/>
        </a:solidFill>
        <a:ln w="2303">
          <a:solidFill>
            <a:srgbClr val="000000"/>
          </a:solidFill>
          <a:prstDash val="solid"/>
        </a:ln>
      </c:spPr>
      <c:txPr>
        <a:bodyPr/>
        <a:lstStyle/>
        <a:p>
          <a:pPr>
            <a:defRPr sz="101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8"/>
      <c:hPercent val="59"/>
      <c:rotY val="1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2916666666666671E-2"/>
          <c:y val="1.3559322033898305E-2"/>
          <c:w val="0.91562500000000002"/>
          <c:h val="0.893220338983050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кассовое исполнение за 2021 год</c:v>
                </c:pt>
              </c:strCache>
            </c:strRef>
          </c:tx>
          <c:spPr>
            <a:solidFill>
              <a:srgbClr val="0066CC"/>
            </a:solidFill>
            <a:ln w="1092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6054611445489E-4"/>
                  <c:y val="0.20904803342344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CCFFFF"/>
              </a:solidFill>
              <a:ln w="21848">
                <a:noFill/>
              </a:ln>
            </c:spPr>
            <c:txPr>
              <a:bodyPr/>
              <a:lstStyle/>
              <a:p>
                <a:pPr>
                  <a:defRPr sz="1032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Лист1!$A$11</c:f>
              <c:numCache>
                <c:formatCode>0.0</c:formatCode>
                <c:ptCount val="1"/>
                <c:pt idx="0">
                  <c:v>469820.2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кассовое исполнение за 2022год</c:v>
                </c:pt>
              </c:strCache>
            </c:strRef>
          </c:tx>
          <c:spPr>
            <a:solidFill>
              <a:srgbClr val="FF00FF"/>
            </a:solidFill>
            <a:ln w="1092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3885771803312025E-3"/>
                  <c:y val="0.18007920930004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21848">
                <a:noFill/>
              </a:ln>
            </c:spPr>
            <c:txPr>
              <a:bodyPr/>
              <a:lstStyle/>
              <a:p>
                <a:pPr>
                  <a:defRPr sz="1032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Лист1!$B$11</c:f>
              <c:numCache>
                <c:formatCode>0.0</c:formatCode>
                <c:ptCount val="1"/>
                <c:pt idx="0">
                  <c:v>596338.6</c:v>
                </c:pt>
              </c:numCache>
            </c:numRef>
          </c:val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кассовое исполнение за 2023 год</c:v>
                </c:pt>
              </c:strCache>
            </c:strRef>
          </c:tx>
          <c:spPr>
            <a:solidFill>
              <a:srgbClr val="FFFFCC"/>
            </a:solidFill>
            <a:ln w="1092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  <a:ln w="10924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2121542305441265E-2"/>
                  <c:y val="0.406732686299122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C00"/>
              </a:solidFill>
              <a:ln w="21848">
                <a:noFill/>
              </a:ln>
            </c:spPr>
            <c:txPr>
              <a:bodyPr/>
              <a:lstStyle/>
              <a:p>
                <a:pPr>
                  <a:defRPr sz="1032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Лист1!$C$11</c:f>
              <c:numCache>
                <c:formatCode>0.0</c:formatCode>
                <c:ptCount val="1"/>
                <c:pt idx="0">
                  <c:v>813995.5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46023040"/>
        <c:axId val="46024576"/>
        <c:axId val="0"/>
      </c:bar3DChart>
      <c:catAx>
        <c:axId val="46023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3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0245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6024576"/>
        <c:scaling>
          <c:orientation val="minMax"/>
        </c:scaling>
        <c:delete val="0"/>
        <c:axPos val="l"/>
        <c:majorGridlines>
          <c:spPr>
            <a:ln w="2731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73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023040"/>
        <c:crosses val="autoZero"/>
        <c:crossBetween val="between"/>
      </c:valAx>
      <c:spPr>
        <a:noFill/>
        <a:ln w="21848">
          <a:noFill/>
        </a:ln>
      </c:spPr>
    </c:plotArea>
    <c:legend>
      <c:legendPos val="r"/>
      <c:layout>
        <c:manualLayout>
          <c:xMode val="edge"/>
          <c:yMode val="edge"/>
          <c:x val="3.1250000000000002E-3"/>
          <c:y val="0.94237288135593222"/>
          <c:w val="0.99062499999999998"/>
          <c:h val="5.4237288135593219E-2"/>
        </c:manualLayout>
      </c:layout>
      <c:overlay val="0"/>
      <c:spPr>
        <a:solidFill>
          <a:srgbClr val="FFFFFF"/>
        </a:solidFill>
        <a:ln w="2731">
          <a:solidFill>
            <a:srgbClr val="000000"/>
          </a:solidFill>
          <a:prstDash val="solid"/>
        </a:ln>
      </c:spPr>
      <c:txPr>
        <a:bodyPr/>
        <a:lstStyle/>
        <a:p>
          <a:pPr>
            <a:defRPr sz="791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1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90"/>
      <c:rotY val="35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кассовое исполнение за 2021</c:v>
                </c:pt>
              </c:strCache>
            </c:strRef>
          </c:tx>
          <c:spPr>
            <a:solidFill>
              <a:srgbClr val="9999FF"/>
            </a:solidFill>
            <a:ln w="1354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9.0561237223378208E-3"/>
                  <c:y val="-3.35250748893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0374158148919083E-3"/>
                  <c:y val="-4.7893152682581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561237223378208E-3"/>
                  <c:y val="-2.394648206380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187079074459403E-3"/>
                  <c:y val="-4.310366771484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094728004909244E-3"/>
                  <c:y val="-2.8735967031539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093539537229701E-3"/>
                  <c:y val="-3.5919723095703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5919723095703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3.1130426682942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3.35250748893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3.0187079074459403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1068467796750617E-16"/>
                  <c:y val="-3.352507488932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Лист1!$D$2:$E$11</c:f>
              <c:multiLvlStrCache>
                <c:ptCount val="10"/>
                <c:lvl>
                  <c:pt idx="0">
                    <c:v>Общегосударственные вопросы</c:v>
                  </c:pt>
                  <c:pt idx="1">
                    <c:v>Национальная оборона</c:v>
                  </c:pt>
                  <c:pt idx="2">
                    <c:v>Национальная безопасность и правоохранительная деятельность</c:v>
                  </c:pt>
                  <c:pt idx="3">
                    <c:v>Национальная экономика</c:v>
                  </c:pt>
                  <c:pt idx="4">
                    <c:v>Жилищно-коммунальное хозяйство</c:v>
                  </c:pt>
                  <c:pt idx="5">
                    <c:v>Образование</c:v>
                  </c:pt>
                  <c:pt idx="6">
                    <c:v>Культура и кинематография</c:v>
                  </c:pt>
                  <c:pt idx="7">
                    <c:v>Социальная политика</c:v>
                  </c:pt>
                  <c:pt idx="8">
                    <c:v>Физическая культура и спорт</c:v>
                  </c:pt>
                  <c:pt idx="9">
                    <c:v>Спедства массовой информации</c:v>
                  </c:pt>
                </c:lvl>
                <c:lvl>
                  <c:pt idx="0">
                    <c:v>01 </c:v>
                  </c:pt>
                  <c:pt idx="1">
                    <c:v>02</c:v>
                  </c:pt>
                  <c:pt idx="2">
                    <c:v>03 </c:v>
                  </c:pt>
                  <c:pt idx="3">
                    <c:v>04 </c:v>
                  </c:pt>
                  <c:pt idx="4">
                    <c:v>05 </c:v>
                  </c:pt>
                  <c:pt idx="5">
                    <c:v>07 </c:v>
                  </c:pt>
                  <c:pt idx="6">
                    <c:v>08 </c:v>
                  </c:pt>
                  <c:pt idx="7">
                    <c:v>10 </c:v>
                  </c:pt>
                  <c:pt idx="8">
                    <c:v>11</c:v>
                  </c:pt>
                  <c:pt idx="9">
                    <c:v>12</c:v>
                  </c:pt>
                </c:lvl>
              </c:multiLvlStrCache>
            </c:multiLvlStrRef>
          </c:cat>
          <c:val>
            <c:numRef>
              <c:f>Лист1!$A$2:$A$11</c:f>
              <c:numCache>
                <c:formatCode>0.0</c:formatCode>
                <c:ptCount val="10"/>
                <c:pt idx="0">
                  <c:v>48842.1</c:v>
                </c:pt>
                <c:pt idx="1">
                  <c:v>658.2</c:v>
                </c:pt>
                <c:pt idx="2">
                  <c:v>6144.5</c:v>
                </c:pt>
                <c:pt idx="3">
                  <c:v>66541</c:v>
                </c:pt>
                <c:pt idx="4">
                  <c:v>26300.799999999999</c:v>
                </c:pt>
                <c:pt idx="5">
                  <c:v>250863</c:v>
                </c:pt>
                <c:pt idx="6">
                  <c:v>46586.8</c:v>
                </c:pt>
                <c:pt idx="7">
                  <c:v>13835</c:v>
                </c:pt>
                <c:pt idx="8">
                  <c:v>8221.2999999999993</c:v>
                </c:pt>
                <c:pt idx="9">
                  <c:v>1827.5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кассовое исполнение за 2022</c:v>
                </c:pt>
              </c:strCache>
            </c:strRef>
          </c:tx>
          <c:spPr>
            <a:solidFill>
              <a:srgbClr val="993366"/>
            </a:solidFill>
            <a:ln w="1354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2074831629783761E-2"/>
                  <c:y val="-5.268226054036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187079074459403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467697686148506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155183385742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4903398571469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584185583506731E-2"/>
                  <c:y val="-4.99312434276805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1.4367889238281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187079074459403E-3"/>
                  <c:y val="-2.6341130270182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187079074459403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5093539537228593E-3"/>
                  <c:y val="-3.5919723095703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5093539537229701E-3"/>
                  <c:y val="-5.0287612333984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Лист1!$D$2:$E$11</c:f>
              <c:multiLvlStrCache>
                <c:ptCount val="10"/>
                <c:lvl>
                  <c:pt idx="0">
                    <c:v>Общегосударственные вопросы</c:v>
                  </c:pt>
                  <c:pt idx="1">
                    <c:v>Национальная оборона</c:v>
                  </c:pt>
                  <c:pt idx="2">
                    <c:v>Национальная безопасность и правоохранительная деятельность</c:v>
                  </c:pt>
                  <c:pt idx="3">
                    <c:v>Национальная экономика</c:v>
                  </c:pt>
                  <c:pt idx="4">
                    <c:v>Жилищно-коммунальное хозяйство</c:v>
                  </c:pt>
                  <c:pt idx="5">
                    <c:v>Образование</c:v>
                  </c:pt>
                  <c:pt idx="6">
                    <c:v>Культура и кинематография</c:v>
                  </c:pt>
                  <c:pt idx="7">
                    <c:v>Социальная политика</c:v>
                  </c:pt>
                  <c:pt idx="8">
                    <c:v>Физическая культура и спорт</c:v>
                  </c:pt>
                  <c:pt idx="9">
                    <c:v>Спедства массовой информации</c:v>
                  </c:pt>
                </c:lvl>
                <c:lvl>
                  <c:pt idx="0">
                    <c:v>01 </c:v>
                  </c:pt>
                  <c:pt idx="1">
                    <c:v>02</c:v>
                  </c:pt>
                  <c:pt idx="2">
                    <c:v>03 </c:v>
                  </c:pt>
                  <c:pt idx="3">
                    <c:v>04 </c:v>
                  </c:pt>
                  <c:pt idx="4">
                    <c:v>05 </c:v>
                  </c:pt>
                  <c:pt idx="5">
                    <c:v>07 </c:v>
                  </c:pt>
                  <c:pt idx="6">
                    <c:v>08 </c:v>
                  </c:pt>
                  <c:pt idx="7">
                    <c:v>10 </c:v>
                  </c:pt>
                  <c:pt idx="8">
                    <c:v>11</c:v>
                  </c:pt>
                  <c:pt idx="9">
                    <c:v>12</c:v>
                  </c:pt>
                </c:lvl>
              </c:multiLvlStrCache>
            </c:multiLvl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57396.9</c:v>
                </c:pt>
                <c:pt idx="1">
                  <c:v>712</c:v>
                </c:pt>
                <c:pt idx="2">
                  <c:v>6221</c:v>
                </c:pt>
                <c:pt idx="3">
                  <c:v>76217.100000000006</c:v>
                </c:pt>
                <c:pt idx="4">
                  <c:v>65597.899999999994</c:v>
                </c:pt>
                <c:pt idx="5">
                  <c:v>325212.09999999998</c:v>
                </c:pt>
                <c:pt idx="6">
                  <c:v>48507.4</c:v>
                </c:pt>
                <c:pt idx="7">
                  <c:v>8732.4</c:v>
                </c:pt>
                <c:pt idx="8">
                  <c:v>5829.9</c:v>
                </c:pt>
                <c:pt idx="9">
                  <c:v>1911.9</c:v>
                </c:pt>
              </c:numCache>
            </c:numRef>
          </c:val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кассовое исполнение за 2023</c:v>
                </c:pt>
              </c:strCache>
            </c:strRef>
          </c:tx>
          <c:spPr>
            <a:solidFill>
              <a:srgbClr val="FFFFCC"/>
            </a:solidFill>
            <a:ln w="1354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3584185583506759E-2"/>
                  <c:y val="-4.0709019508463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280618611689104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561237223378208E-3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093539537229701E-3"/>
                  <c:y val="-4.0709019508463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185890606779305E-3"/>
                  <c:y val="0.12356497877908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584185583506731E-2"/>
                  <c:y val="-1.2995397561569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093539537229701E-3"/>
                  <c:y val="-1.6762537444661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5093539537229701E-3"/>
                  <c:y val="-2.6341130270182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873577847656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3.0187079074459403E-3"/>
                  <c:y val="-3.5919723095703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5466509218468404E-3"/>
                  <c:y val="-4.310385626982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Лист1!$D$2:$E$11</c:f>
              <c:multiLvlStrCache>
                <c:ptCount val="10"/>
                <c:lvl>
                  <c:pt idx="0">
                    <c:v>Общегосударственные вопросы</c:v>
                  </c:pt>
                  <c:pt idx="1">
                    <c:v>Национальная оборона</c:v>
                  </c:pt>
                  <c:pt idx="2">
                    <c:v>Национальная безопасность и правоохранительная деятельность</c:v>
                  </c:pt>
                  <c:pt idx="3">
                    <c:v>Национальная экономика</c:v>
                  </c:pt>
                  <c:pt idx="4">
                    <c:v>Жилищно-коммунальное хозяйство</c:v>
                  </c:pt>
                  <c:pt idx="5">
                    <c:v>Образование</c:v>
                  </c:pt>
                  <c:pt idx="6">
                    <c:v>Культура и кинематография</c:v>
                  </c:pt>
                  <c:pt idx="7">
                    <c:v>Социальная политика</c:v>
                  </c:pt>
                  <c:pt idx="8">
                    <c:v>Физическая культура и спорт</c:v>
                  </c:pt>
                  <c:pt idx="9">
                    <c:v>Спедства массовой информации</c:v>
                  </c:pt>
                </c:lvl>
                <c:lvl>
                  <c:pt idx="0">
                    <c:v>01 </c:v>
                  </c:pt>
                  <c:pt idx="1">
                    <c:v>02</c:v>
                  </c:pt>
                  <c:pt idx="2">
                    <c:v>03 </c:v>
                  </c:pt>
                  <c:pt idx="3">
                    <c:v>04 </c:v>
                  </c:pt>
                  <c:pt idx="4">
                    <c:v>05 </c:v>
                  </c:pt>
                  <c:pt idx="5">
                    <c:v>07 </c:v>
                  </c:pt>
                  <c:pt idx="6">
                    <c:v>08 </c:v>
                  </c:pt>
                  <c:pt idx="7">
                    <c:v>10 </c:v>
                  </c:pt>
                  <c:pt idx="8">
                    <c:v>11</c:v>
                  </c:pt>
                  <c:pt idx="9">
                    <c:v>12</c:v>
                  </c:pt>
                </c:lvl>
              </c:multiLvlStrCache>
            </c:multiLvl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61304.2</c:v>
                </c:pt>
                <c:pt idx="1">
                  <c:v>272.39999999999998</c:v>
                </c:pt>
                <c:pt idx="2">
                  <c:v>7200.2</c:v>
                </c:pt>
                <c:pt idx="3">
                  <c:v>82335.8</c:v>
                </c:pt>
                <c:pt idx="4">
                  <c:v>262436.8</c:v>
                </c:pt>
                <c:pt idx="5">
                  <c:v>318565.8</c:v>
                </c:pt>
                <c:pt idx="6">
                  <c:v>60444.9</c:v>
                </c:pt>
                <c:pt idx="7">
                  <c:v>13059.7</c:v>
                </c:pt>
                <c:pt idx="8">
                  <c:v>6410.8</c:v>
                </c:pt>
                <c:pt idx="9">
                  <c:v>1964.9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290816"/>
        <c:axId val="46292352"/>
        <c:axId val="0"/>
      </c:bar3DChart>
      <c:catAx>
        <c:axId val="4629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387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92352"/>
        <c:crosses val="autoZero"/>
        <c:auto val="1"/>
        <c:lblAlgn val="ctr"/>
        <c:lblOffset val="20"/>
        <c:tickLblSkip val="1"/>
        <c:tickMarkSkip val="1"/>
        <c:noMultiLvlLbl val="0"/>
      </c:catAx>
      <c:valAx>
        <c:axId val="46292352"/>
        <c:scaling>
          <c:orientation val="minMax"/>
        </c:scaling>
        <c:delete val="0"/>
        <c:axPos val="l"/>
        <c:majorGridlines>
          <c:spPr>
            <a:ln w="3387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33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90816"/>
        <c:crosses val="autoZero"/>
        <c:crossBetween val="between"/>
      </c:valAx>
      <c:spPr>
        <a:noFill/>
        <a:ln w="27093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7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424756384759053"/>
          <c:y val="0.39091175887193169"/>
          <c:w val="0.477239985948611"/>
          <c:h val="0.31140080182338498"/>
        </c:manualLayout>
      </c:layout>
      <c:pie3DChart>
        <c:varyColors val="1"/>
        <c:ser>
          <c:idx val="1"/>
          <c:order val="0"/>
          <c:spPr>
            <a:solidFill>
              <a:srgbClr val="993366"/>
            </a:solidFill>
            <a:ln w="1071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FCC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0716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7.776901840287484E-2"/>
                  <c:y val="-0.3003125002304302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1427746918525987E-2"/>
                  <c:y val="-0.2331601604236671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12355345226589E-2"/>
                  <c:y val="-9.495826079390395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0925149841843898"/>
                  <c:y val="2.176109143544377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7772383094510408E-2"/>
                  <c:y val="8.838639127122999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1831832218202527"/>
                  <c:y val="4.827217899966006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9799592260195542"/>
                  <c:y val="-5.02665985330628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26856646331660866"/>
                  <c:y val="-0.1952027748958639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2320519563492017"/>
                  <c:y val="-0.3031792363579786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1.3084478712574628E-3"/>
                  <c:y val="-0.2167649589760492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Лист1!$D$1:$D$10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Лист1!$A$1:$A$10</c:f>
              <c:numCache>
                <c:formatCode>0.0</c:formatCode>
                <c:ptCount val="10"/>
                <c:pt idx="0">
                  <c:v>61304.2</c:v>
                </c:pt>
                <c:pt idx="1">
                  <c:v>272.39999999999998</c:v>
                </c:pt>
                <c:pt idx="2">
                  <c:v>7200.2</c:v>
                </c:pt>
                <c:pt idx="3">
                  <c:v>82335.8</c:v>
                </c:pt>
                <c:pt idx="4">
                  <c:v>262436.8</c:v>
                </c:pt>
                <c:pt idx="5">
                  <c:v>318565.8</c:v>
                </c:pt>
                <c:pt idx="6">
                  <c:v>60444.9</c:v>
                </c:pt>
                <c:pt idx="7">
                  <c:v>13059.7</c:v>
                </c:pt>
                <c:pt idx="8">
                  <c:v>6410.8</c:v>
                </c:pt>
                <c:pt idx="9">
                  <c:v>1964.9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43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1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976334873248523E-2"/>
          <c:y val="7.2653459822367511E-2"/>
          <c:w val="0.63332054473772459"/>
          <c:h val="0.818368627824123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бюджета:</c:v>
                </c:pt>
              </c:strCache>
            </c:strRef>
          </c:tx>
          <c:spPr>
            <a:solidFill>
              <a:srgbClr val="65C390"/>
            </a:solidFill>
          </c:spPr>
          <c:invertIfNegative val="0"/>
          <c:dLbls>
            <c:dLbl>
              <c:idx val="0"/>
              <c:layout>
                <c:manualLayout>
                  <c:x val="9.1256905798345639E-2"/>
                  <c:y val="2.1171258749027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6894536970639628E-2"/>
                  <c:y val="-7.9041462713293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824756845199018"/>
                  <c:y val="-9.308932994373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531.6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8153715243760797E-2"/>
                  <c:y val="6.8540178542253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867924528301886E-2"/>
                  <c:y val="-5.809729971070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847274545252549E-2"/>
                  <c:y val="-2.6502774201559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60771.4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федерального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391360555897833E-2"/>
                  <c:y val="-5.1873321264957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83584512"/>
        <c:axId val="83586432"/>
        <c:axId val="0"/>
      </c:bar3DChart>
      <c:catAx>
        <c:axId val="8358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3586432"/>
        <c:crosses val="autoZero"/>
        <c:auto val="1"/>
        <c:lblAlgn val="ctr"/>
        <c:lblOffset val="100"/>
        <c:noMultiLvlLbl val="0"/>
      </c:catAx>
      <c:valAx>
        <c:axId val="83586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58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25170940602563"/>
          <c:y val="4.4928627211355598E-2"/>
          <c:w val="0.23448859217662685"/>
          <c:h val="0.115667295137141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856287425149701"/>
          <c:y val="0.38"/>
          <c:w val="0.46856287425149701"/>
          <c:h val="0.28833333333333333"/>
        </c:manualLayout>
      </c:layout>
      <c:pie3DChart>
        <c:varyColors val="0"/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1998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46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AF94F-0400-4F79-860E-87AF453661B1}" type="doc">
      <dgm:prSet loTypeId="urn:microsoft.com/office/officeart/2005/8/layout/b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F385C1-1F64-440F-8832-29D76768FB53}">
      <dgm:prSet phldrT="[Текст]" custT="1"/>
      <dgm:spPr/>
      <dgm:t>
        <a:bodyPr/>
        <a:lstStyle/>
        <a:p>
          <a:r>
            <a:rPr lang="ru-RU" sz="1100" baseline="0" dirty="0" smtClean="0">
              <a:solidFill>
                <a:schemeClr val="tx1"/>
              </a:solidFill>
            </a:rPr>
            <a:t>52054,5</a:t>
          </a:r>
          <a:endParaRPr lang="ru-RU" sz="1100" baseline="0" dirty="0">
            <a:solidFill>
              <a:schemeClr val="tx1"/>
            </a:solidFill>
          </a:endParaRPr>
        </a:p>
      </dgm:t>
    </dgm:pt>
    <dgm:pt modelId="{4EE75C3D-BFCB-42EC-8960-F8263149F0FD}" type="parTrans" cxnId="{F82FAB2D-A173-4F56-B2E2-07FD7E526710}">
      <dgm:prSet/>
      <dgm:spPr/>
      <dgm:t>
        <a:bodyPr/>
        <a:lstStyle/>
        <a:p>
          <a:endParaRPr lang="ru-RU"/>
        </a:p>
      </dgm:t>
    </dgm:pt>
    <dgm:pt modelId="{E48FAE6E-DD1E-47E4-B68F-9A73106DF466}" type="sibTrans" cxnId="{F82FAB2D-A173-4F56-B2E2-07FD7E526710}">
      <dgm:prSet/>
      <dgm:spPr/>
      <dgm:t>
        <a:bodyPr/>
        <a:lstStyle/>
        <a:p>
          <a:endParaRPr lang="ru-RU"/>
        </a:p>
      </dgm:t>
    </dgm:pt>
    <dgm:pt modelId="{C877EACD-A9B5-4A9A-A431-588E07FCF271}">
      <dgm:prSet phldrT="[Текст]"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6410,7</a:t>
          </a:r>
          <a:endParaRPr lang="ru-RU" sz="1100" baseline="0" dirty="0">
            <a:solidFill>
              <a:schemeClr val="tx2"/>
            </a:solidFill>
          </a:endParaRPr>
        </a:p>
      </dgm:t>
    </dgm:pt>
    <dgm:pt modelId="{074BC05B-282A-42CE-9BA1-AD613716272F}" type="parTrans" cxnId="{223652A7-7D59-4495-813F-47387B58C428}">
      <dgm:prSet/>
      <dgm:spPr/>
      <dgm:t>
        <a:bodyPr/>
        <a:lstStyle/>
        <a:p>
          <a:endParaRPr lang="ru-RU"/>
        </a:p>
      </dgm:t>
    </dgm:pt>
    <dgm:pt modelId="{0D3AC137-4DC5-4982-81E1-0BAE6E59982C}" type="sibTrans" cxnId="{223652A7-7D59-4495-813F-47387B58C428}">
      <dgm:prSet/>
      <dgm:spPr/>
      <dgm:t>
        <a:bodyPr/>
        <a:lstStyle/>
        <a:p>
          <a:endParaRPr lang="ru-RU"/>
        </a:p>
      </dgm:t>
    </dgm:pt>
    <dgm:pt modelId="{EAD304DF-0E74-4E16-A77F-45A70AB32333}">
      <dgm:prSet phldrT="[Текст]"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4426,4</a:t>
          </a:r>
          <a:endParaRPr lang="ru-RU" sz="1100" baseline="0" dirty="0">
            <a:solidFill>
              <a:schemeClr val="tx2"/>
            </a:solidFill>
          </a:endParaRPr>
        </a:p>
      </dgm:t>
    </dgm:pt>
    <dgm:pt modelId="{4F2E68DC-4365-4FED-8B15-827A0C17E92F}" type="parTrans" cxnId="{6015C0BC-2E78-49D9-AE18-1FC8FE69F47C}">
      <dgm:prSet/>
      <dgm:spPr/>
      <dgm:t>
        <a:bodyPr/>
        <a:lstStyle/>
        <a:p>
          <a:endParaRPr lang="ru-RU"/>
        </a:p>
      </dgm:t>
    </dgm:pt>
    <dgm:pt modelId="{5A6F29B3-E157-4BE3-80A9-2443B9937487}" type="sibTrans" cxnId="{6015C0BC-2E78-49D9-AE18-1FC8FE69F47C}">
      <dgm:prSet/>
      <dgm:spPr/>
      <dgm:t>
        <a:bodyPr/>
        <a:lstStyle/>
        <a:p>
          <a:endParaRPr lang="ru-RU"/>
        </a:p>
      </dgm:t>
    </dgm:pt>
    <dgm:pt modelId="{0063E160-7705-4B29-BC0C-6FEB01BFC705}">
      <dgm:prSet phldrT="[Текст]"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3538,1</a:t>
          </a:r>
          <a:endParaRPr lang="ru-RU" sz="1100" baseline="0" dirty="0">
            <a:solidFill>
              <a:schemeClr val="tx2"/>
            </a:solidFill>
          </a:endParaRPr>
        </a:p>
      </dgm:t>
    </dgm:pt>
    <dgm:pt modelId="{5AF37BBF-642C-43B0-8577-7949FE2C6ECC}" type="parTrans" cxnId="{DD60C9B9-03CA-46C4-8ED2-09CCA8A89A8B}">
      <dgm:prSet/>
      <dgm:spPr/>
      <dgm:t>
        <a:bodyPr/>
        <a:lstStyle/>
        <a:p>
          <a:endParaRPr lang="ru-RU"/>
        </a:p>
      </dgm:t>
    </dgm:pt>
    <dgm:pt modelId="{B27C2F30-7EA9-4CFF-91DD-E08C028F27D9}" type="sibTrans" cxnId="{DD60C9B9-03CA-46C4-8ED2-09CCA8A89A8B}">
      <dgm:prSet/>
      <dgm:spPr/>
      <dgm:t>
        <a:bodyPr/>
        <a:lstStyle/>
        <a:p>
          <a:endParaRPr lang="ru-RU"/>
        </a:p>
      </dgm:t>
    </dgm:pt>
    <dgm:pt modelId="{DC62DEBE-7058-4D2F-A370-E13844D50F61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64565,6</a:t>
          </a:r>
        </a:p>
      </dgm:t>
    </dgm:pt>
    <dgm:pt modelId="{E42D0007-6635-4B5A-8EF8-1578A7E5C7BD}" type="parTrans" cxnId="{3E6E5BD9-3160-4E73-99DE-A9E9C6F02F0B}">
      <dgm:prSet/>
      <dgm:spPr/>
      <dgm:t>
        <a:bodyPr/>
        <a:lstStyle/>
        <a:p>
          <a:endParaRPr lang="ru-RU"/>
        </a:p>
      </dgm:t>
    </dgm:pt>
    <dgm:pt modelId="{8D755BC2-8821-4409-83FF-1A7484429364}" type="sibTrans" cxnId="{3E6E5BD9-3160-4E73-99DE-A9E9C6F02F0B}">
      <dgm:prSet/>
      <dgm:spPr/>
      <dgm:t>
        <a:bodyPr/>
        <a:lstStyle/>
        <a:p>
          <a:endParaRPr lang="ru-RU"/>
        </a:p>
      </dgm:t>
    </dgm:pt>
    <dgm:pt modelId="{2AF645A6-CDC9-4CE0-AB82-9541C5EBD03B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874,8</a:t>
          </a:r>
        </a:p>
      </dgm:t>
    </dgm:pt>
    <dgm:pt modelId="{27A21D70-E9F4-4D27-816E-04C8DB506571}" type="parTrans" cxnId="{4DEDBC6C-9063-4724-95FD-0C1420136639}">
      <dgm:prSet/>
      <dgm:spPr/>
      <dgm:t>
        <a:bodyPr/>
        <a:lstStyle/>
        <a:p>
          <a:endParaRPr lang="ru-RU"/>
        </a:p>
      </dgm:t>
    </dgm:pt>
    <dgm:pt modelId="{728AF457-5B6F-449B-96E6-71FE117DA412}" type="sibTrans" cxnId="{4DEDBC6C-9063-4724-95FD-0C1420136639}">
      <dgm:prSet/>
      <dgm:spPr/>
      <dgm:t>
        <a:bodyPr/>
        <a:lstStyle/>
        <a:p>
          <a:endParaRPr lang="ru-RU"/>
        </a:p>
      </dgm:t>
    </dgm:pt>
    <dgm:pt modelId="{5883D412-4812-4352-B4AA-B07B1A144E56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6649,8</a:t>
          </a:r>
        </a:p>
      </dgm:t>
    </dgm:pt>
    <dgm:pt modelId="{0890EEC0-0D37-4481-9A15-04F34E184A82}" type="parTrans" cxnId="{7B16EEB1-E748-4A72-99AC-8F00ED141390}">
      <dgm:prSet/>
      <dgm:spPr/>
      <dgm:t>
        <a:bodyPr/>
        <a:lstStyle/>
        <a:p>
          <a:endParaRPr lang="ru-RU"/>
        </a:p>
      </dgm:t>
    </dgm:pt>
    <dgm:pt modelId="{BE6F2ABC-4F42-4E26-9692-3647084FE741}" type="sibTrans" cxnId="{7B16EEB1-E748-4A72-99AC-8F00ED141390}">
      <dgm:prSet/>
      <dgm:spPr/>
      <dgm:t>
        <a:bodyPr/>
        <a:lstStyle/>
        <a:p>
          <a:endParaRPr lang="ru-RU"/>
        </a:p>
      </dgm:t>
    </dgm:pt>
    <dgm:pt modelId="{17621CE0-1A76-438A-8577-92DBC7EB05C7}">
      <dgm:prSet custT="1"/>
      <dgm:spPr/>
      <dgm:t>
        <a:bodyPr/>
        <a:lstStyle/>
        <a:p>
          <a:r>
            <a:rPr lang="ru-RU" sz="800" dirty="0" smtClean="0"/>
            <a:t>МП "Муниципальное управление на территории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на 2023-2028 года"</a:t>
          </a:r>
          <a:endParaRPr lang="ru-RU" sz="800" dirty="0"/>
        </a:p>
      </dgm:t>
    </dgm:pt>
    <dgm:pt modelId="{D839108B-131A-4902-A34A-AD57823EA608}" type="parTrans" cxnId="{FA8D10B8-E15D-4611-9DDB-F65A6F75D8BA}">
      <dgm:prSet/>
      <dgm:spPr/>
      <dgm:t>
        <a:bodyPr/>
        <a:lstStyle/>
        <a:p>
          <a:endParaRPr lang="ru-RU"/>
        </a:p>
      </dgm:t>
    </dgm:pt>
    <dgm:pt modelId="{9D6FFB1B-9291-4D53-9A0C-FBB06713144D}" type="sibTrans" cxnId="{FA8D10B8-E15D-4611-9DDB-F65A6F75D8BA}">
      <dgm:prSet/>
      <dgm:spPr/>
      <dgm:t>
        <a:bodyPr/>
        <a:lstStyle/>
        <a:p>
          <a:endParaRPr lang="ru-RU"/>
        </a:p>
      </dgm:t>
    </dgm:pt>
    <dgm:pt modelId="{3E770776-EEE2-47ED-9F07-FA2D4F1E6D66}">
      <dgm:prSet custT="1"/>
      <dgm:spPr/>
      <dgm:t>
        <a:bodyPr/>
        <a:lstStyle/>
        <a:p>
          <a:r>
            <a:rPr lang="ru-RU" sz="800" dirty="0" smtClean="0"/>
            <a:t>   МП "Обеспечение безопасности населения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на 2023-2028 годы"</a:t>
          </a:r>
          <a:endParaRPr lang="ru-RU" sz="800" dirty="0"/>
        </a:p>
      </dgm:t>
    </dgm:pt>
    <dgm:pt modelId="{07B6101A-49A9-4BA7-A33F-F4CC755E3657}" type="parTrans" cxnId="{3C85211F-BECB-4F20-A5FC-BFC767C18DE1}">
      <dgm:prSet/>
      <dgm:spPr/>
      <dgm:t>
        <a:bodyPr/>
        <a:lstStyle/>
        <a:p>
          <a:endParaRPr lang="ru-RU"/>
        </a:p>
      </dgm:t>
    </dgm:pt>
    <dgm:pt modelId="{8496BBFD-DB44-443F-8B2F-7AA29FE098FA}" type="sibTrans" cxnId="{3C85211F-BECB-4F20-A5FC-BFC767C18DE1}">
      <dgm:prSet/>
      <dgm:spPr/>
      <dgm:t>
        <a:bodyPr/>
        <a:lstStyle/>
        <a:p>
          <a:endParaRPr lang="ru-RU"/>
        </a:p>
      </dgm:t>
    </dgm:pt>
    <dgm:pt modelId="{2F9D28D0-170E-4495-90CA-896AD89DBC7A}">
      <dgm:prSet custT="1"/>
      <dgm:spPr/>
      <dgm:t>
        <a:bodyPr/>
        <a:lstStyle/>
        <a:p>
          <a:r>
            <a:rPr lang="ru-RU" sz="800" dirty="0" smtClean="0"/>
            <a:t>   МП "Развитие сферы транспорта и дорожного хозяйства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на 2023-2028 годы"</a:t>
          </a:r>
          <a:endParaRPr lang="ru-RU" sz="800" dirty="0"/>
        </a:p>
      </dgm:t>
    </dgm:pt>
    <dgm:pt modelId="{840A48A7-3C14-4384-8755-6015F9F264C4}" type="parTrans" cxnId="{3F41BF20-6C1C-429D-AAC4-AE35AACC1A1C}">
      <dgm:prSet/>
      <dgm:spPr/>
      <dgm:t>
        <a:bodyPr/>
        <a:lstStyle/>
        <a:p>
          <a:endParaRPr lang="ru-RU"/>
        </a:p>
      </dgm:t>
    </dgm:pt>
    <dgm:pt modelId="{B90EF684-EAB5-4A0C-B091-C021C01D1F39}" type="sibTrans" cxnId="{3F41BF20-6C1C-429D-AAC4-AE35AACC1A1C}">
      <dgm:prSet/>
      <dgm:spPr/>
      <dgm:t>
        <a:bodyPr/>
        <a:lstStyle/>
        <a:p>
          <a:endParaRPr lang="ru-RU"/>
        </a:p>
      </dgm:t>
    </dgm:pt>
    <dgm:pt modelId="{5E53D115-A28F-4F18-BC1C-392359CBF4C0}">
      <dgm:prSet custT="1"/>
      <dgm:spPr/>
      <dgm:t>
        <a:bodyPr/>
        <a:lstStyle/>
        <a:p>
          <a:r>
            <a:rPr lang="ru-RU" sz="800" dirty="0" smtClean="0"/>
            <a:t>МП "Молодежная политика в </a:t>
          </a:r>
          <a:r>
            <a:rPr lang="ru-RU" sz="800" dirty="0" err="1" smtClean="0"/>
            <a:t>Максатихинском</a:t>
          </a:r>
          <a:r>
            <a:rPr lang="ru-RU" sz="800" dirty="0" smtClean="0"/>
            <a:t> муниципальном округе на 2023-2028 годы"</a:t>
          </a:r>
          <a:endParaRPr lang="ru-RU" sz="800" dirty="0"/>
        </a:p>
      </dgm:t>
    </dgm:pt>
    <dgm:pt modelId="{8BD1B5C5-9A45-479D-9F86-99889D48E508}" type="parTrans" cxnId="{12880248-0A4A-4970-A836-DD0D72AECA0A}">
      <dgm:prSet/>
      <dgm:spPr/>
      <dgm:t>
        <a:bodyPr/>
        <a:lstStyle/>
        <a:p>
          <a:endParaRPr lang="ru-RU"/>
        </a:p>
      </dgm:t>
    </dgm:pt>
    <dgm:pt modelId="{DB170C38-C83C-4EB1-8725-3E58F40E503C}" type="sibTrans" cxnId="{12880248-0A4A-4970-A836-DD0D72AECA0A}">
      <dgm:prSet/>
      <dgm:spPr/>
      <dgm:t>
        <a:bodyPr/>
        <a:lstStyle/>
        <a:p>
          <a:endParaRPr lang="ru-RU"/>
        </a:p>
      </dgm:t>
    </dgm:pt>
    <dgm:pt modelId="{0CFE1356-F946-4B57-B5EE-ACE286F042DF}">
      <dgm:prSet custT="1"/>
      <dgm:spPr/>
      <dgm:t>
        <a:bodyPr/>
        <a:lstStyle/>
        <a:p>
          <a:r>
            <a:rPr lang="ru-RU" sz="800" dirty="0" smtClean="0"/>
            <a:t>   МП "Социальная поддержка и защита населения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на 2023-2028 годы"</a:t>
          </a:r>
          <a:endParaRPr lang="ru-RU" sz="800" dirty="0"/>
        </a:p>
      </dgm:t>
    </dgm:pt>
    <dgm:pt modelId="{1ACB272A-5B7C-4214-B930-2F27758EDEAD}" type="parTrans" cxnId="{4A72AF0E-C5A3-45C4-B65D-A5C37ABB1179}">
      <dgm:prSet/>
      <dgm:spPr/>
      <dgm:t>
        <a:bodyPr/>
        <a:lstStyle/>
        <a:p>
          <a:endParaRPr lang="ru-RU"/>
        </a:p>
      </dgm:t>
    </dgm:pt>
    <dgm:pt modelId="{3B46A0A7-62DB-4539-AF77-1C45EC61287A}" type="sibTrans" cxnId="{4A72AF0E-C5A3-45C4-B65D-A5C37ABB1179}">
      <dgm:prSet/>
      <dgm:spPr/>
      <dgm:t>
        <a:bodyPr/>
        <a:lstStyle/>
        <a:p>
          <a:endParaRPr lang="ru-RU"/>
        </a:p>
      </dgm:t>
    </dgm:pt>
    <dgm:pt modelId="{307DB666-9F90-4345-84FF-B30CD5CF586B}">
      <dgm:prSet custT="1"/>
      <dgm:spPr/>
      <dgm:t>
        <a:bodyPr/>
        <a:lstStyle/>
        <a:p>
          <a:r>
            <a:rPr lang="ru-RU" sz="800" dirty="0" smtClean="0"/>
            <a:t> МП "Развитие физической культуры и спорта на территории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в 2023-2028 годы"</a:t>
          </a:r>
          <a:endParaRPr lang="ru-RU" sz="800" dirty="0"/>
        </a:p>
      </dgm:t>
    </dgm:pt>
    <dgm:pt modelId="{B22C0D97-EA73-42AC-AF45-5665BBA47324}" type="parTrans" cxnId="{2FE0D4CD-C172-450A-B3C8-CC0B27827C25}">
      <dgm:prSet/>
      <dgm:spPr/>
      <dgm:t>
        <a:bodyPr/>
        <a:lstStyle/>
        <a:p>
          <a:endParaRPr lang="ru-RU"/>
        </a:p>
      </dgm:t>
    </dgm:pt>
    <dgm:pt modelId="{2154C619-52A5-474C-8A17-C40A7E353558}" type="sibTrans" cxnId="{2FE0D4CD-C172-450A-B3C8-CC0B27827C25}">
      <dgm:prSet/>
      <dgm:spPr/>
      <dgm:t>
        <a:bodyPr/>
        <a:lstStyle/>
        <a:p>
          <a:endParaRPr lang="ru-RU"/>
        </a:p>
      </dgm:t>
    </dgm:pt>
    <dgm:pt modelId="{73489BFC-870C-4C50-A44D-0C46F022C3AC}">
      <dgm:prSet custT="1"/>
      <dgm:spPr/>
      <dgm:t>
        <a:bodyPr/>
        <a:lstStyle/>
        <a:p>
          <a:r>
            <a:rPr lang="ru-RU" sz="800" dirty="0" smtClean="0"/>
            <a:t>    МП "Управление муниципальным имуществом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Тверской области в 2023-2028 годы"</a:t>
          </a:r>
          <a:endParaRPr lang="ru-RU" sz="800" dirty="0"/>
        </a:p>
      </dgm:t>
    </dgm:pt>
    <dgm:pt modelId="{6B2C664E-9655-466D-BB8E-36730727D2A9}" type="parTrans" cxnId="{9768F9C7-6442-4061-A2F6-64C2A2949EBF}">
      <dgm:prSet/>
      <dgm:spPr/>
      <dgm:t>
        <a:bodyPr/>
        <a:lstStyle/>
        <a:p>
          <a:endParaRPr lang="ru-RU"/>
        </a:p>
      </dgm:t>
    </dgm:pt>
    <dgm:pt modelId="{0A43EAD6-C2D9-4293-8880-17F4A99A95D8}" type="sibTrans" cxnId="{9768F9C7-6442-4061-A2F6-64C2A2949EBF}">
      <dgm:prSet/>
      <dgm:spPr/>
      <dgm:t>
        <a:bodyPr/>
        <a:lstStyle/>
        <a:p>
          <a:endParaRPr lang="ru-RU"/>
        </a:p>
      </dgm:t>
    </dgm:pt>
    <dgm:pt modelId="{E1070B86-B29C-43C4-9A2B-9435AB2B87D5}">
      <dgm:prSet custT="1"/>
      <dgm:spPr/>
      <dgm:t>
        <a:bodyPr/>
        <a:lstStyle/>
        <a:p>
          <a:r>
            <a:rPr lang="ru-RU" sz="800" dirty="0" smtClean="0"/>
            <a:t>  МП "Развитие отрасли культура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Тверской области на 2023-2028 годы"</a:t>
          </a:r>
          <a:endParaRPr lang="ru-RU" sz="800" dirty="0"/>
        </a:p>
      </dgm:t>
    </dgm:pt>
    <dgm:pt modelId="{A06412AB-33C0-4CBD-A1FA-07E7F1C1A296}" type="parTrans" cxnId="{E75651C0-C69E-4292-96FF-1FD552431E38}">
      <dgm:prSet/>
      <dgm:spPr/>
      <dgm:t>
        <a:bodyPr/>
        <a:lstStyle/>
        <a:p>
          <a:endParaRPr lang="ru-RU"/>
        </a:p>
      </dgm:t>
    </dgm:pt>
    <dgm:pt modelId="{B13FEBB5-8E07-481C-A427-D6CD73A4B033}" type="sibTrans" cxnId="{E75651C0-C69E-4292-96FF-1FD552431E38}">
      <dgm:prSet/>
      <dgm:spPr/>
      <dgm:t>
        <a:bodyPr/>
        <a:lstStyle/>
        <a:p>
          <a:endParaRPr lang="ru-RU"/>
        </a:p>
      </dgm:t>
    </dgm:pt>
    <dgm:pt modelId="{0B7EBE67-6142-44EB-98E2-F3BBB757074E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10485,3</a:t>
          </a:r>
        </a:p>
      </dgm:t>
    </dgm:pt>
    <dgm:pt modelId="{283A05A7-6968-4AA0-9882-7DE0367CE6FF}" type="parTrans" cxnId="{4797E5DD-A6EB-497B-A10C-B75FEF71A427}">
      <dgm:prSet/>
      <dgm:spPr/>
      <dgm:t>
        <a:bodyPr/>
        <a:lstStyle/>
        <a:p>
          <a:endParaRPr lang="ru-RU"/>
        </a:p>
      </dgm:t>
    </dgm:pt>
    <dgm:pt modelId="{52FBE117-7D9C-462C-B7F3-2D654E871207}" type="sibTrans" cxnId="{4797E5DD-A6EB-497B-A10C-B75FEF71A427}">
      <dgm:prSet/>
      <dgm:spPr/>
      <dgm:t>
        <a:bodyPr/>
        <a:lstStyle/>
        <a:p>
          <a:endParaRPr lang="ru-RU"/>
        </a:p>
      </dgm:t>
    </dgm:pt>
    <dgm:pt modelId="{F5B5ED56-674E-4891-B152-3F738FDA6B4E}">
      <dgm:prSet custT="1"/>
      <dgm:spPr/>
      <dgm:t>
        <a:bodyPr/>
        <a:lstStyle/>
        <a:p>
          <a:endParaRPr lang="ru-RU" sz="800" dirty="0"/>
        </a:p>
      </dgm:t>
    </dgm:pt>
    <dgm:pt modelId="{A298A9BB-6195-4998-8781-FDADC7951758}" type="parTrans" cxnId="{982727CC-5122-4D72-A5DC-9309BD03E2F7}">
      <dgm:prSet/>
      <dgm:spPr/>
      <dgm:t>
        <a:bodyPr/>
        <a:lstStyle/>
        <a:p>
          <a:endParaRPr lang="ru-RU"/>
        </a:p>
      </dgm:t>
    </dgm:pt>
    <dgm:pt modelId="{2B4528CC-EF01-4F75-9280-0497D7EC4A67}" type="sibTrans" cxnId="{982727CC-5122-4D72-A5DC-9309BD03E2F7}">
      <dgm:prSet/>
      <dgm:spPr/>
      <dgm:t>
        <a:bodyPr/>
        <a:lstStyle/>
        <a:p>
          <a:endParaRPr lang="ru-RU"/>
        </a:p>
      </dgm:t>
    </dgm:pt>
    <dgm:pt modelId="{9DC77646-5DA1-4001-9CA5-8E0017B17ABE}">
      <dgm:prSet custT="1"/>
      <dgm:spPr/>
      <dgm:t>
        <a:bodyPr/>
        <a:lstStyle/>
        <a:p>
          <a:r>
            <a:rPr lang="ru-RU" sz="800" dirty="0" smtClean="0"/>
            <a:t>  МП "Управление муниципальными финансами и совершенствование налоговой политики в </a:t>
          </a:r>
          <a:r>
            <a:rPr lang="ru-RU" sz="800" dirty="0" err="1" smtClean="0"/>
            <a:t>Максатихинском</a:t>
          </a:r>
          <a:r>
            <a:rPr lang="ru-RU" sz="800" dirty="0" smtClean="0"/>
            <a:t>  муниципальном округе на 2023-2028 годы"</a:t>
          </a:r>
        </a:p>
      </dgm:t>
    </dgm:pt>
    <dgm:pt modelId="{C10936B3-F61D-48E1-9D2C-B6FAD4662A93}" type="parTrans" cxnId="{16EEC438-E559-4E47-A613-A97510049419}">
      <dgm:prSet/>
      <dgm:spPr/>
      <dgm:t>
        <a:bodyPr/>
        <a:lstStyle/>
        <a:p>
          <a:endParaRPr lang="ru-RU"/>
        </a:p>
      </dgm:t>
    </dgm:pt>
    <dgm:pt modelId="{C2F20F61-3737-488F-AAA5-C1FE6FFDB053}" type="sibTrans" cxnId="{16EEC438-E559-4E47-A613-A97510049419}">
      <dgm:prSet/>
      <dgm:spPr/>
      <dgm:t>
        <a:bodyPr/>
        <a:lstStyle/>
        <a:p>
          <a:endParaRPr lang="ru-RU"/>
        </a:p>
      </dgm:t>
    </dgm:pt>
    <dgm:pt modelId="{62618E35-C24F-404D-85AE-7A4C86DEA6D2}">
      <dgm:prSet custT="1"/>
      <dgm:spPr/>
      <dgm:t>
        <a:bodyPr/>
        <a:lstStyle/>
        <a:p>
          <a:endParaRPr lang="ru-RU" sz="800" dirty="0"/>
        </a:p>
      </dgm:t>
    </dgm:pt>
    <dgm:pt modelId="{5810395D-2A62-439A-AFD9-BB9C04272709}" type="parTrans" cxnId="{E203C109-6B71-4AF0-A0E2-E140BC9D70B8}">
      <dgm:prSet/>
      <dgm:spPr/>
      <dgm:t>
        <a:bodyPr/>
        <a:lstStyle/>
        <a:p>
          <a:endParaRPr lang="ru-RU"/>
        </a:p>
      </dgm:t>
    </dgm:pt>
    <dgm:pt modelId="{3870FBEE-BE17-42B7-9157-12CAFAF13C94}" type="sibTrans" cxnId="{E203C109-6B71-4AF0-A0E2-E140BC9D70B8}">
      <dgm:prSet/>
      <dgm:spPr/>
      <dgm:t>
        <a:bodyPr/>
        <a:lstStyle/>
        <a:p>
          <a:endParaRPr lang="ru-RU"/>
        </a:p>
      </dgm:t>
    </dgm:pt>
    <dgm:pt modelId="{FD751534-8863-413D-AE83-113063F96E38}">
      <dgm:prSet/>
      <dgm:spPr/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261713,8</a:t>
          </a:r>
          <a:endParaRPr lang="ru-RU" dirty="0">
            <a:solidFill>
              <a:schemeClr val="tx2"/>
            </a:solidFill>
          </a:endParaRPr>
        </a:p>
      </dgm:t>
    </dgm:pt>
    <dgm:pt modelId="{CC1A9DED-82B2-4135-9D02-D29FF0E26E90}" type="parTrans" cxnId="{5A7328CD-3FBA-4359-BD4C-ABCF40A0E837}">
      <dgm:prSet/>
      <dgm:spPr/>
      <dgm:t>
        <a:bodyPr/>
        <a:lstStyle/>
        <a:p>
          <a:endParaRPr lang="ru-RU"/>
        </a:p>
      </dgm:t>
    </dgm:pt>
    <dgm:pt modelId="{AB37B6F8-BCB7-4B6A-A873-4C016F830FD2}" type="sibTrans" cxnId="{5A7328CD-3FBA-4359-BD4C-ABCF40A0E837}">
      <dgm:prSet/>
      <dgm:spPr/>
      <dgm:t>
        <a:bodyPr/>
        <a:lstStyle/>
        <a:p>
          <a:endParaRPr lang="ru-RU"/>
        </a:p>
      </dgm:t>
    </dgm:pt>
    <dgm:pt modelId="{90FE28CE-4A8F-45E3-9076-9DBF4204B438}">
      <dgm:prSet custT="1"/>
      <dgm:spPr/>
      <dgm:t>
        <a:bodyPr/>
        <a:lstStyle/>
        <a:p>
          <a:r>
            <a:rPr lang="ru-RU" sz="800" dirty="0" smtClean="0"/>
            <a:t>МП «Жилищно-коммунальное хозяйство и энергетика </a:t>
          </a:r>
          <a:r>
            <a:rPr lang="ru-RU" sz="800" dirty="0" err="1" smtClean="0"/>
            <a:t>Максатихинского</a:t>
          </a:r>
          <a:r>
            <a:rPr lang="ru-RU" sz="800" dirty="0" smtClean="0"/>
            <a:t> муниципального округа Тверской области на 2023-2028годы»</a:t>
          </a:r>
          <a:endParaRPr lang="ru-RU" sz="800" dirty="0"/>
        </a:p>
      </dgm:t>
    </dgm:pt>
    <dgm:pt modelId="{9583F71D-9D7D-4064-BC97-695BC58C9685}" type="parTrans" cxnId="{942AC506-B5B2-472C-8392-A540D29B89EC}">
      <dgm:prSet/>
      <dgm:spPr/>
      <dgm:t>
        <a:bodyPr/>
        <a:lstStyle/>
        <a:p>
          <a:endParaRPr lang="ru-RU"/>
        </a:p>
      </dgm:t>
    </dgm:pt>
    <dgm:pt modelId="{6EE2B6E6-74A2-45A6-AC9E-2C243454EE04}" type="sibTrans" cxnId="{942AC506-B5B2-472C-8392-A540D29B89EC}">
      <dgm:prSet/>
      <dgm:spPr/>
      <dgm:t>
        <a:bodyPr/>
        <a:lstStyle/>
        <a:p>
          <a:endParaRPr lang="ru-RU"/>
        </a:p>
      </dgm:t>
    </dgm:pt>
    <dgm:pt modelId="{81BF3C9E-332B-4595-A01E-5C09F11270AA}">
      <dgm:prSet custT="1"/>
      <dgm:spPr/>
      <dgm:t>
        <a:bodyPr/>
        <a:lstStyle/>
        <a:p>
          <a:r>
            <a:rPr lang="ru-RU" sz="800" dirty="0" smtClean="0"/>
            <a:t> МП "Развитие системы дошкольного, общего и дополнительного образования муниципального образования "</a:t>
          </a:r>
          <a:r>
            <a:rPr lang="ru-RU" sz="800" dirty="0" err="1" smtClean="0"/>
            <a:t>Максатихинский</a:t>
          </a:r>
          <a:r>
            <a:rPr lang="ru-RU" sz="800" dirty="0" smtClean="0"/>
            <a:t>  муниципальный округ " на 2023-2028 годы"</a:t>
          </a:r>
          <a:endParaRPr lang="ru-RU" sz="800" dirty="0"/>
        </a:p>
      </dgm:t>
    </dgm:pt>
    <dgm:pt modelId="{B44EFB6D-33AB-4689-B49F-4AFE8C933373}" type="sibTrans" cxnId="{08DDA69A-33F9-480F-8049-3DF8828F58E9}">
      <dgm:prSet/>
      <dgm:spPr/>
      <dgm:t>
        <a:bodyPr/>
        <a:lstStyle/>
        <a:p>
          <a:endParaRPr lang="ru-RU"/>
        </a:p>
      </dgm:t>
    </dgm:pt>
    <dgm:pt modelId="{A6F01E91-3223-4A9A-B124-4E2887E9E950}" type="parTrans" cxnId="{08DDA69A-33F9-480F-8049-3DF8828F58E9}">
      <dgm:prSet/>
      <dgm:spPr/>
      <dgm:t>
        <a:bodyPr/>
        <a:lstStyle/>
        <a:p>
          <a:endParaRPr lang="ru-RU"/>
        </a:p>
      </dgm:t>
    </dgm:pt>
    <dgm:pt modelId="{8CA5C895-AD59-4829-AD79-50F7995067C7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2"/>
              </a:solidFill>
            </a:rPr>
            <a:t>319987,3</a:t>
          </a:r>
        </a:p>
      </dgm:t>
    </dgm:pt>
    <dgm:pt modelId="{394659A1-3373-4E5E-B3FC-5E0941D21252}" type="sibTrans" cxnId="{58B70C58-6B0C-478C-BDF9-8BEEBEAA75BE}">
      <dgm:prSet/>
      <dgm:spPr/>
      <dgm:t>
        <a:bodyPr/>
        <a:lstStyle/>
        <a:p>
          <a:endParaRPr lang="ru-RU"/>
        </a:p>
      </dgm:t>
    </dgm:pt>
    <dgm:pt modelId="{65356906-D511-4007-B67D-F5A969E7571C}" type="parTrans" cxnId="{58B70C58-6B0C-478C-BDF9-8BEEBEAA75BE}">
      <dgm:prSet/>
      <dgm:spPr/>
      <dgm:t>
        <a:bodyPr/>
        <a:lstStyle/>
        <a:p>
          <a:endParaRPr lang="ru-RU"/>
        </a:p>
      </dgm:t>
    </dgm:pt>
    <dgm:pt modelId="{79E6D769-F6BC-4CA4-8A64-2FECFE1486DA}">
      <dgm:prSet custT="1"/>
      <dgm:spPr/>
      <dgm:t>
        <a:bodyPr/>
        <a:lstStyle/>
        <a:p>
          <a:r>
            <a:rPr lang="ru-RU" sz="1100" baseline="0" dirty="0" smtClean="0">
              <a:solidFill>
                <a:schemeClr val="tx1"/>
              </a:solidFill>
            </a:rPr>
            <a:t>82335,8</a:t>
          </a:r>
          <a:endParaRPr lang="ru-RU" sz="1100" baseline="0" dirty="0">
            <a:solidFill>
              <a:schemeClr val="tx1"/>
            </a:solidFill>
          </a:endParaRPr>
        </a:p>
      </dgm:t>
    </dgm:pt>
    <dgm:pt modelId="{1FB7CBA7-778F-4BCD-92E4-BCA8D44C21DE}" type="sibTrans" cxnId="{B784EE48-ABF9-4A49-82C4-69CA341C7BED}">
      <dgm:prSet/>
      <dgm:spPr/>
      <dgm:t>
        <a:bodyPr/>
        <a:lstStyle/>
        <a:p>
          <a:endParaRPr lang="ru-RU"/>
        </a:p>
      </dgm:t>
    </dgm:pt>
    <dgm:pt modelId="{5A4E54BD-E314-4A92-9DE7-7A8F2A32BC04}" type="parTrans" cxnId="{B784EE48-ABF9-4A49-82C4-69CA341C7BED}">
      <dgm:prSet/>
      <dgm:spPr/>
      <dgm:t>
        <a:bodyPr/>
        <a:lstStyle/>
        <a:p>
          <a:endParaRPr lang="ru-RU"/>
        </a:p>
      </dgm:t>
    </dgm:pt>
    <dgm:pt modelId="{AA1508F6-4710-4C76-97E8-694D173C39EB}" type="pres">
      <dgm:prSet presAssocID="{C24AF94F-0400-4F79-860E-87AF453661B1}" presName="diagram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89F240-4B91-4A39-9871-3C893562F47C}" type="pres">
      <dgm:prSet presAssocID="{D5F385C1-1F64-440F-8832-29D76768FB53}" presName="compNode" presStyleCnt="0"/>
      <dgm:spPr/>
    </dgm:pt>
    <dgm:pt modelId="{6CB42155-8E90-4BB7-BFB1-680927281978}" type="pres">
      <dgm:prSet presAssocID="{D5F385C1-1F64-440F-8832-29D76768FB53}" presName="childRect" presStyleLbl="bgAcc1" presStyleIdx="0" presStyleCnt="11" custScaleX="102934" custScaleY="122115" custLinFactNeighborX="-1626" custLinFactNeighborY="-38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84892-0E10-42EB-AC1F-4BD260FC8F35}" type="pres">
      <dgm:prSet presAssocID="{D5F385C1-1F64-440F-8832-29D76768FB5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526A8-4684-4D30-9ABF-16236B9706A5}" type="pres">
      <dgm:prSet presAssocID="{D5F385C1-1F64-440F-8832-29D76768FB53}" presName="parentRect" presStyleLbl="alignNode1" presStyleIdx="0" presStyleCnt="11" custLinFactNeighborX="-3093" custLinFactNeighborY="-64764"/>
      <dgm:spPr/>
      <dgm:t>
        <a:bodyPr/>
        <a:lstStyle/>
        <a:p>
          <a:endParaRPr lang="ru-RU"/>
        </a:p>
      </dgm:t>
    </dgm:pt>
    <dgm:pt modelId="{A394EA4C-1C08-49AF-80B7-F3E6145A9BB6}" type="pres">
      <dgm:prSet presAssocID="{D5F385C1-1F64-440F-8832-29D76768FB53}" presName="adorn" presStyleLbl="fgAccFollowNode1" presStyleIdx="0" presStyleCnt="11" custScaleX="273608" custScaleY="273608" custLinFactNeighborX="-18662" custLinFactNeighborY="-77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90F77085-06B2-4CF9-B545-6AB8B4A24B2A}" type="pres">
      <dgm:prSet presAssocID="{E48FAE6E-DD1E-47E4-B68F-9A73106DF46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48C977-D1CD-45AB-AEE6-4CA07A59E877}" type="pres">
      <dgm:prSet presAssocID="{5883D412-4812-4352-B4AA-B07B1A144E56}" presName="compNode" presStyleCnt="0"/>
      <dgm:spPr/>
    </dgm:pt>
    <dgm:pt modelId="{417F1B79-9FD8-4F7E-B5FD-A16D8CC55C23}" type="pres">
      <dgm:prSet presAssocID="{5883D412-4812-4352-B4AA-B07B1A144E56}" presName="childRect" presStyleLbl="bgAcc1" presStyleIdx="1" presStyleCnt="11" custScaleY="151944" custLinFactNeighborX="4114" custLinFactNeighborY="-33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D3B64-0322-4FAE-826C-C19C961BE1D9}" type="pres">
      <dgm:prSet presAssocID="{5883D412-4812-4352-B4AA-B07B1A144E5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CB8EE-286A-414D-A499-690C32BB4770}" type="pres">
      <dgm:prSet presAssocID="{5883D412-4812-4352-B4AA-B07B1A144E56}" presName="parentRect" presStyleLbl="alignNode1" presStyleIdx="1" presStyleCnt="11" custLinFactNeighborX="4114" custLinFactNeighborY="-72213"/>
      <dgm:spPr/>
      <dgm:t>
        <a:bodyPr/>
        <a:lstStyle/>
        <a:p>
          <a:endParaRPr lang="ru-RU"/>
        </a:p>
      </dgm:t>
    </dgm:pt>
    <dgm:pt modelId="{9B7E3A5D-89EF-4514-BE6E-F2BF959E4A1D}" type="pres">
      <dgm:prSet presAssocID="{5883D412-4812-4352-B4AA-B07B1A144E56}" presName="adorn" presStyleLbl="fgAccFollowNode1" presStyleIdx="1" presStyleCnt="11" custScaleX="275236" custScaleY="27523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52F9941B-DC04-4523-8577-7019B160C83D}" type="pres">
      <dgm:prSet presAssocID="{BE6F2ABC-4F42-4E26-9692-3647084FE7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E7D73C-90FF-4DAD-8C74-BA5B4E943591}" type="pres">
      <dgm:prSet presAssocID="{79E6D769-F6BC-4CA4-8A64-2FECFE1486DA}" presName="compNode" presStyleCnt="0"/>
      <dgm:spPr/>
    </dgm:pt>
    <dgm:pt modelId="{5B8D1D48-302D-4364-A1B0-DA1CAF5D569B}" type="pres">
      <dgm:prSet presAssocID="{79E6D769-F6BC-4CA4-8A64-2FECFE1486DA}" presName="childRect" presStyleLbl="bgAcc1" presStyleIdx="2" presStyleCnt="11" custScaleY="111982" custLinFactNeighborX="-134" custLinFactNeighborY="-39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CEB97-D578-4C85-A959-80782BA2F6EF}" type="pres">
      <dgm:prSet presAssocID="{79E6D769-F6BC-4CA4-8A64-2FECFE1486D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0CF7A-D372-4434-8CB8-7E39C8B623DE}" type="pres">
      <dgm:prSet presAssocID="{79E6D769-F6BC-4CA4-8A64-2FECFE1486DA}" presName="parentRect" presStyleLbl="alignNode1" presStyleIdx="2" presStyleCnt="11" custLinFactNeighborX="4652" custLinFactNeighborY="-77358"/>
      <dgm:spPr/>
      <dgm:t>
        <a:bodyPr/>
        <a:lstStyle/>
        <a:p>
          <a:endParaRPr lang="ru-RU"/>
        </a:p>
      </dgm:t>
    </dgm:pt>
    <dgm:pt modelId="{776ADE26-8D2B-4832-8D20-DF1336248895}" type="pres">
      <dgm:prSet presAssocID="{79E6D769-F6BC-4CA4-8A64-2FECFE1486DA}" presName="adorn" presStyleLbl="fgAccFollowNode1" presStyleIdx="2" presStyleCnt="11" custScaleX="275236" custScaleY="27523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  <dgm:t>
        <a:bodyPr/>
        <a:lstStyle/>
        <a:p>
          <a:endParaRPr lang="ru-RU"/>
        </a:p>
      </dgm:t>
    </dgm:pt>
    <dgm:pt modelId="{C8A627B1-0F3F-43EA-AB9F-51BFF6A63618}" type="pres">
      <dgm:prSet presAssocID="{1FB7CBA7-778F-4BCD-92E4-BCA8D44C21D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3B1318-6C71-4335-ABD1-F8973052CCF3}" type="pres">
      <dgm:prSet presAssocID="{2AF645A6-CDC9-4CE0-AB82-9541C5EBD03B}" presName="compNode" presStyleCnt="0"/>
      <dgm:spPr/>
    </dgm:pt>
    <dgm:pt modelId="{EDB32EF6-E326-4E1C-B4C5-B98DAAFD88C9}" type="pres">
      <dgm:prSet presAssocID="{2AF645A6-CDC9-4CE0-AB82-9541C5EBD03B}" presName="childRect" presStyleLbl="bgAcc1" presStyleIdx="3" presStyleCnt="11" custLinFactNeighborX="-1635" custLinFactNeighborY="-30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AC381-E89A-465E-BB18-C30570CAC2C2}" type="pres">
      <dgm:prSet presAssocID="{2AF645A6-CDC9-4CE0-AB82-9541C5EBD03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E32E7-018B-426D-8CFC-962409906E74}" type="pres">
      <dgm:prSet presAssocID="{2AF645A6-CDC9-4CE0-AB82-9541C5EBD03B}" presName="parentRect" presStyleLbl="alignNode1" presStyleIdx="3" presStyleCnt="11" custLinFactNeighborX="-1635" custLinFactNeighborY="-70891"/>
      <dgm:spPr/>
      <dgm:t>
        <a:bodyPr/>
        <a:lstStyle/>
        <a:p>
          <a:endParaRPr lang="ru-RU"/>
        </a:p>
      </dgm:t>
    </dgm:pt>
    <dgm:pt modelId="{87B80C20-F868-4C62-ADC1-91C686347F54}" type="pres">
      <dgm:prSet presAssocID="{2AF645A6-CDC9-4CE0-AB82-9541C5EBD03B}" presName="adorn" presStyleLbl="fgAccFollowNode1" presStyleIdx="3" presStyleCnt="11" custScaleX="275236" custScaleY="275236" custLinFactNeighborX="5250" custLinFactNeighborY="-1154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ru-RU"/>
        </a:p>
      </dgm:t>
    </dgm:pt>
    <dgm:pt modelId="{529A4D77-2897-4FD8-83B9-EC37B94C40F2}" type="pres">
      <dgm:prSet presAssocID="{728AF457-5B6F-449B-96E6-71FE117DA41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3B4762-FBF6-4890-AF7A-E6CD5366B97D}" type="pres">
      <dgm:prSet presAssocID="{8CA5C895-AD59-4829-AD79-50F7995067C7}" presName="compNode" presStyleCnt="0"/>
      <dgm:spPr/>
    </dgm:pt>
    <dgm:pt modelId="{2B533D42-AABD-4E04-A13A-E34BD61BDFC2}" type="pres">
      <dgm:prSet presAssocID="{8CA5C895-AD59-4829-AD79-50F7995067C7}" presName="childRect" presStyleLbl="bgAcc1" presStyleIdx="4" presStyleCnt="11" custScaleX="108928" custScaleY="194603" custLinFactNeighborX="6174" custLinFactNeighborY="-17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EF824-1157-4446-B968-7589A8607D7E}" type="pres">
      <dgm:prSet presAssocID="{8CA5C895-AD59-4829-AD79-50F7995067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7DFC5-7736-423C-A219-3426AE13545E}" type="pres">
      <dgm:prSet presAssocID="{8CA5C895-AD59-4829-AD79-50F7995067C7}" presName="parentRect" presStyleLbl="alignNode1" presStyleIdx="4" presStyleCnt="11" custLinFactNeighborX="9794" custLinFactNeighborY="31080"/>
      <dgm:spPr/>
      <dgm:t>
        <a:bodyPr/>
        <a:lstStyle/>
        <a:p>
          <a:endParaRPr lang="ru-RU"/>
        </a:p>
      </dgm:t>
    </dgm:pt>
    <dgm:pt modelId="{5BD7DB67-210B-4405-A0E7-38356CF70E2F}" type="pres">
      <dgm:prSet presAssocID="{8CA5C895-AD59-4829-AD79-50F7995067C7}" presName="adorn" presStyleLbl="fgAccFollowNode1" presStyleIdx="4" presStyleCnt="11" custScaleX="273608" custScaleY="273608" custLinFactNeighborX="-63617" custLinFactNeighborY="586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22CDAA9A-9C10-43AF-8D7D-417B86A598E0}" type="pres">
      <dgm:prSet presAssocID="{394659A1-3373-4E5E-B3FC-5E0941D212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B6FD7E-3F27-4A44-AA72-08E4B909BF23}" type="pres">
      <dgm:prSet presAssocID="{DC62DEBE-7058-4D2F-A370-E13844D50F61}" presName="compNode" presStyleCnt="0"/>
      <dgm:spPr/>
    </dgm:pt>
    <dgm:pt modelId="{BD152224-E9E2-48B5-A348-8A51BE68A90F}" type="pres">
      <dgm:prSet presAssocID="{DC62DEBE-7058-4D2F-A370-E13844D50F61}" presName="childRect" presStyleLbl="bgAcc1" presStyleIdx="5" presStyleCnt="11" custLinFactNeighborX="8282" custLinFactNeighborY="-4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3AAD8-2A08-4256-B30E-3CAF655E8358}" type="pres">
      <dgm:prSet presAssocID="{DC62DEBE-7058-4D2F-A370-E13844D50F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2F34D-7547-47B4-B659-40F0A80C1FF1}" type="pres">
      <dgm:prSet presAssocID="{DC62DEBE-7058-4D2F-A370-E13844D50F61}" presName="parentRect" presStyleLbl="alignNode1" presStyleIdx="5" presStyleCnt="11" custLinFactNeighborX="8282" custLinFactNeighborY="-2595"/>
      <dgm:spPr/>
      <dgm:t>
        <a:bodyPr/>
        <a:lstStyle/>
        <a:p>
          <a:endParaRPr lang="ru-RU"/>
        </a:p>
      </dgm:t>
    </dgm:pt>
    <dgm:pt modelId="{F5AE3E7C-92A6-4D5C-BA78-52A7BFA2157D}" type="pres">
      <dgm:prSet presAssocID="{DC62DEBE-7058-4D2F-A370-E13844D50F61}" presName="adorn" presStyleLbl="fgAccFollowNode1" presStyleIdx="5" presStyleCnt="11" custScaleX="272265" custScaleY="272265" custLinFactNeighborX="13168" custLinFactNeighborY="6918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26BA7AA3-4937-4612-8F08-A648EAF9D806}" type="pres">
      <dgm:prSet presAssocID="{8D755BC2-8821-4409-83FF-1A74844293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39EC5D-B9B1-445C-A3CB-58AE372B4427}" type="pres">
      <dgm:prSet presAssocID="{0B7EBE67-6142-44EB-98E2-F3BBB757074E}" presName="compNode" presStyleCnt="0"/>
      <dgm:spPr/>
    </dgm:pt>
    <dgm:pt modelId="{BB260C0F-22C5-456A-909D-5216CFD30EEF}" type="pres">
      <dgm:prSet presAssocID="{0B7EBE67-6142-44EB-98E2-F3BBB757074E}" presName="childRect" presStyleLbl="bgAcc1" presStyleIdx="6" presStyleCnt="11" custScaleY="188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8D977-8EB2-4D44-AC15-002EE9E24031}" type="pres">
      <dgm:prSet presAssocID="{0B7EBE67-6142-44EB-98E2-F3BBB757074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4F3F8-EB73-427A-BCA3-5D35344E31BB}" type="pres">
      <dgm:prSet presAssocID="{0B7EBE67-6142-44EB-98E2-F3BBB757074E}" presName="parentRect" presStyleLbl="alignNode1" presStyleIdx="6" presStyleCnt="11" custLinFactNeighborX="4232" custLinFactNeighborY="54901"/>
      <dgm:spPr/>
      <dgm:t>
        <a:bodyPr/>
        <a:lstStyle/>
        <a:p>
          <a:endParaRPr lang="ru-RU"/>
        </a:p>
      </dgm:t>
    </dgm:pt>
    <dgm:pt modelId="{5BAD9635-C583-4EFA-9518-4CF9825E892C}" type="pres">
      <dgm:prSet presAssocID="{0B7EBE67-6142-44EB-98E2-F3BBB757074E}" presName="adorn" presStyleLbl="fgAccFollowNode1" presStyleIdx="6" presStyleCnt="11" custScaleX="270408" custScaleY="270408" custLinFactY="40014" custLinFactNeighborX="11724" custLinFactNeighborY="10000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03CAA752-1069-4341-A240-FBFDC714E5C5}" type="pres">
      <dgm:prSet presAssocID="{52FBE117-7D9C-462C-B7F3-2D654E87120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C56DB8-A18B-44A1-BC99-1319C60A3875}" type="pres">
      <dgm:prSet presAssocID="{0063E160-7705-4B29-BC0C-6FEB01BFC705}" presName="compNode" presStyleCnt="0"/>
      <dgm:spPr/>
    </dgm:pt>
    <dgm:pt modelId="{12B6E977-CED8-4AC0-B5EE-22DC0D591E59}" type="pres">
      <dgm:prSet presAssocID="{0063E160-7705-4B29-BC0C-6FEB01BFC705}" presName="childRect" presStyleLbl="bgAcc1" presStyleIdx="7" presStyleCnt="11" custScaleY="144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05345-1C6D-4A64-AB3B-382362FA7E80}" type="pres">
      <dgm:prSet presAssocID="{0063E160-7705-4B29-BC0C-6FEB01BFC70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BE125-5C6D-4E6E-8F41-8057AEB1D6C5}" type="pres">
      <dgm:prSet presAssocID="{0063E160-7705-4B29-BC0C-6FEB01BFC705}" presName="parentRect" presStyleLbl="alignNode1" presStyleIdx="7" presStyleCnt="11" custLinFactNeighborX="751" custLinFactNeighborY="42914"/>
      <dgm:spPr/>
      <dgm:t>
        <a:bodyPr/>
        <a:lstStyle/>
        <a:p>
          <a:endParaRPr lang="ru-RU"/>
        </a:p>
      </dgm:t>
    </dgm:pt>
    <dgm:pt modelId="{4F5DC5A6-1FEE-4C56-8F70-01463BEE3791}" type="pres">
      <dgm:prSet presAssocID="{0063E160-7705-4B29-BC0C-6FEB01BFC705}" presName="adorn" presStyleLbl="fgAccFollowNode1" presStyleIdx="7" presStyleCnt="11" custScaleX="270408" custScaleY="270408" custLinFactY="4195" custLinFactNeighborX="-9755" custLinFactNeighborY="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7BEF1AE5-4AC3-4BE8-8396-649DCFF2E796}" type="pres">
      <dgm:prSet presAssocID="{B27C2F30-7EA9-4CFF-91DD-E08C028F27D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B5C675-50A8-45D6-A878-38989AA4F221}" type="pres">
      <dgm:prSet presAssocID="{C877EACD-A9B5-4A9A-A431-588E07FCF271}" presName="compNode" presStyleCnt="0"/>
      <dgm:spPr/>
    </dgm:pt>
    <dgm:pt modelId="{37591D6C-5BAD-42B3-A744-A707F7CA1473}" type="pres">
      <dgm:prSet presAssocID="{C877EACD-A9B5-4A9A-A431-588E07FCF271}" presName="childRect" presStyleLbl="bgAcc1" presStyleIdx="8" presStyleCnt="11" custScaleY="12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8FF16-CB23-4632-87AC-1899F11A5B60}" type="pres">
      <dgm:prSet presAssocID="{C877EACD-A9B5-4A9A-A431-588E07FCF27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ECE9A-9CF7-42B4-BF52-DCC86DDC8924}" type="pres">
      <dgm:prSet presAssocID="{C877EACD-A9B5-4A9A-A431-588E07FCF271}" presName="parentRect" presStyleLbl="alignNode1" presStyleIdx="8" presStyleCnt="11" custLinFactNeighborX="79" custLinFactNeighborY="27653"/>
      <dgm:spPr/>
      <dgm:t>
        <a:bodyPr/>
        <a:lstStyle/>
        <a:p>
          <a:endParaRPr lang="ru-RU"/>
        </a:p>
      </dgm:t>
    </dgm:pt>
    <dgm:pt modelId="{E87784CA-8B21-40F5-B2A6-DEA86B8AB5B0}" type="pres">
      <dgm:prSet presAssocID="{C877EACD-A9B5-4A9A-A431-588E07FCF271}" presName="adorn" presStyleLbl="fgAccFollowNode1" presStyleIdx="8" presStyleCnt="11" custScaleX="284552" custScaleY="268836" custLinFactNeighborX="-441" custLinFactNeighborY="812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ru-RU"/>
        </a:p>
      </dgm:t>
    </dgm:pt>
    <dgm:pt modelId="{F2B8F4D6-1E48-4AAA-80D2-5523F2D4B26F}" type="pres">
      <dgm:prSet presAssocID="{0D3AC137-4DC5-4982-81E1-0BAE6E59982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EDF477-CA84-4985-A160-3D851C61C29A}" type="pres">
      <dgm:prSet presAssocID="{EAD304DF-0E74-4E16-A77F-45A70AB32333}" presName="compNode" presStyleCnt="0"/>
      <dgm:spPr/>
    </dgm:pt>
    <dgm:pt modelId="{D3DE5BC7-F3CE-4B44-A535-20DF5A2261FE}" type="pres">
      <dgm:prSet presAssocID="{EAD304DF-0E74-4E16-A77F-45A70AB32333}" presName="childRect" presStyleLbl="bgAcc1" presStyleIdx="9" presStyleCnt="11" custScaleY="129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62684-7A39-407D-8E08-D11D36368999}" type="pres">
      <dgm:prSet presAssocID="{EAD304DF-0E74-4E16-A77F-45A70AB3233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8958B-3CC9-4152-A721-2D444F41DB4F}" type="pres">
      <dgm:prSet presAssocID="{EAD304DF-0E74-4E16-A77F-45A70AB32333}" presName="parentRect" presStyleLbl="alignNode1" presStyleIdx="9" presStyleCnt="11"/>
      <dgm:spPr/>
      <dgm:t>
        <a:bodyPr/>
        <a:lstStyle/>
        <a:p>
          <a:endParaRPr lang="ru-RU"/>
        </a:p>
      </dgm:t>
    </dgm:pt>
    <dgm:pt modelId="{D4DD21EA-0E30-4A40-9C96-708285B173DA}" type="pres">
      <dgm:prSet presAssocID="{EAD304DF-0E74-4E16-A77F-45A70AB32333}" presName="adorn" presStyleLbl="fgAccFollowNode1" presStyleIdx="9" presStyleCnt="11" custScaleX="284552" custScaleY="266768" custLinFactNeighborX="1519" custLinFactNeighborY="62958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CBF32B5F-E7D0-4822-B8FF-0E722FE6A366}" type="pres">
      <dgm:prSet presAssocID="{5A6F29B3-E157-4BE3-80A9-2443B99374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D007C09-3AE5-4D60-B80C-3FA9530BEE1D}" type="pres">
      <dgm:prSet presAssocID="{FD751534-8863-413D-AE83-113063F96E38}" presName="compNode" presStyleCnt="0"/>
      <dgm:spPr/>
    </dgm:pt>
    <dgm:pt modelId="{8920F7B4-96CC-4FCB-9634-56CF3D0899FF}" type="pres">
      <dgm:prSet presAssocID="{FD751534-8863-413D-AE83-113063F96E38}" presName="childRect" presStyleLbl="bgAcc1" presStyleIdx="10" presStyleCnt="11" custScaleY="128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B2B68-CBA1-403A-A670-54F3FA6E5A20}" type="pres">
      <dgm:prSet presAssocID="{FD751534-8863-413D-AE83-113063F96E3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C9881-FD12-4630-ACE5-DE8558BA726D}" type="pres">
      <dgm:prSet presAssocID="{FD751534-8863-413D-AE83-113063F96E38}" presName="parentRect" presStyleLbl="alignNode1" presStyleIdx="10" presStyleCnt="11" custLinFactNeighborX="-5313" custLinFactNeighborY="35306"/>
      <dgm:spPr/>
      <dgm:t>
        <a:bodyPr/>
        <a:lstStyle/>
        <a:p>
          <a:endParaRPr lang="ru-RU"/>
        </a:p>
      </dgm:t>
    </dgm:pt>
    <dgm:pt modelId="{BDA4FF66-0639-47C7-9E95-0280CCAF2B69}" type="pres">
      <dgm:prSet presAssocID="{FD751534-8863-413D-AE83-113063F96E38}" presName="adorn" presStyleLbl="fgAccFollowNode1" presStyleIdx="10" presStyleCnt="11" custScaleX="259737" custScaleY="220720" custLinFactY="38274" custLinFactNeighborX="-21782" custLinFactNeighborY="1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</dgm:ptLst>
  <dgm:cxnLst>
    <dgm:cxn modelId="{9181818D-1EF6-4BBE-B41D-2FD6B2C350AC}" type="presOf" srcId="{9DC77646-5DA1-4001-9CA5-8E0017B17ABE}" destId="{BB260C0F-22C5-456A-909D-5216CFD30EEF}" srcOrd="0" destOrd="1" presId="urn:microsoft.com/office/officeart/2005/8/layout/bList2"/>
    <dgm:cxn modelId="{FA00B417-87A0-42D9-863D-3D4D61F68DED}" type="presOf" srcId="{52FBE117-7D9C-462C-B7F3-2D654E871207}" destId="{03CAA752-1069-4341-A240-FBFDC714E5C5}" srcOrd="0" destOrd="0" presId="urn:microsoft.com/office/officeart/2005/8/layout/bList2"/>
    <dgm:cxn modelId="{F8051F4B-47F5-450B-84C1-8A4A395FDEBB}" type="presOf" srcId="{C877EACD-A9B5-4A9A-A431-588E07FCF271}" destId="{64A8FF16-CB23-4632-87AC-1899F11A5B60}" srcOrd="0" destOrd="0" presId="urn:microsoft.com/office/officeart/2005/8/layout/bList2"/>
    <dgm:cxn modelId="{7B16EEB1-E748-4A72-99AC-8F00ED141390}" srcId="{C24AF94F-0400-4F79-860E-87AF453661B1}" destId="{5883D412-4812-4352-B4AA-B07B1A144E56}" srcOrd="1" destOrd="0" parTransId="{0890EEC0-0D37-4481-9A15-04F34E184A82}" sibTransId="{BE6F2ABC-4F42-4E26-9692-3647084FE741}"/>
    <dgm:cxn modelId="{51F0B49D-9BC8-4284-811E-E2DEBA3F525A}" type="presOf" srcId="{F5B5ED56-674E-4891-B152-3F738FDA6B4E}" destId="{BB260C0F-22C5-456A-909D-5216CFD30EEF}" srcOrd="0" destOrd="0" presId="urn:microsoft.com/office/officeart/2005/8/layout/bList2"/>
    <dgm:cxn modelId="{D8E68510-D127-4BC5-9CE9-A79B63144C2F}" type="presOf" srcId="{0CFE1356-F946-4B57-B5EE-ACE286F042DF}" destId="{D3DE5BC7-F3CE-4B44-A535-20DF5A2261FE}" srcOrd="0" destOrd="0" presId="urn:microsoft.com/office/officeart/2005/8/layout/bList2"/>
    <dgm:cxn modelId="{2FE0D4CD-C172-450A-B3C8-CC0B27827C25}" srcId="{C877EACD-A9B5-4A9A-A431-588E07FCF271}" destId="{307DB666-9F90-4345-84FF-B30CD5CF586B}" srcOrd="0" destOrd="0" parTransId="{B22C0D97-EA73-42AC-AF45-5665BBA47324}" sibTransId="{2154C619-52A5-474C-8A17-C40A7E353558}"/>
    <dgm:cxn modelId="{D4F659AB-5AEF-4E95-8181-21A674E989F9}" type="presOf" srcId="{C24AF94F-0400-4F79-860E-87AF453661B1}" destId="{AA1508F6-4710-4C76-97E8-694D173C39EB}" srcOrd="0" destOrd="0" presId="urn:microsoft.com/office/officeart/2005/8/layout/bList2"/>
    <dgm:cxn modelId="{223652A7-7D59-4495-813F-47387B58C428}" srcId="{C24AF94F-0400-4F79-860E-87AF453661B1}" destId="{C877EACD-A9B5-4A9A-A431-588E07FCF271}" srcOrd="8" destOrd="0" parTransId="{074BC05B-282A-42CE-9BA1-AD613716272F}" sibTransId="{0D3AC137-4DC5-4982-81E1-0BAE6E59982C}"/>
    <dgm:cxn modelId="{4A1A1FC8-1C7D-4F85-8B9E-2FDF9B91917F}" type="presOf" srcId="{73489BFC-870C-4C50-A44D-0C46F022C3AC}" destId="{12B6E977-CED8-4AC0-B5EE-22DC0D591E59}" srcOrd="0" destOrd="0" presId="urn:microsoft.com/office/officeart/2005/8/layout/bList2"/>
    <dgm:cxn modelId="{6F327DBC-C0A7-4BB9-A925-06DC2B56816B}" type="presOf" srcId="{90FE28CE-4A8F-45E3-9076-9DBF4204B438}" destId="{8920F7B4-96CC-4FCB-9634-56CF3D0899FF}" srcOrd="0" destOrd="0" presId="urn:microsoft.com/office/officeart/2005/8/layout/bList2"/>
    <dgm:cxn modelId="{26565931-2B6A-422F-B4A2-2B028868BB49}" type="presOf" srcId="{2AF645A6-CDC9-4CE0-AB82-9541C5EBD03B}" destId="{C4EE32E7-018B-426D-8CFC-962409906E74}" srcOrd="1" destOrd="0" presId="urn:microsoft.com/office/officeart/2005/8/layout/bList2"/>
    <dgm:cxn modelId="{4A72AF0E-C5A3-45C4-B65D-A5C37ABB1179}" srcId="{EAD304DF-0E74-4E16-A77F-45A70AB32333}" destId="{0CFE1356-F946-4B57-B5EE-ACE286F042DF}" srcOrd="0" destOrd="0" parTransId="{1ACB272A-5B7C-4214-B930-2F27758EDEAD}" sibTransId="{3B46A0A7-62DB-4539-AF77-1C45EC61287A}"/>
    <dgm:cxn modelId="{E2D5A828-CD17-4C57-93CE-05411AA0D76B}" type="presOf" srcId="{FD751534-8863-413D-AE83-113063F96E38}" destId="{966C9881-FD12-4630-ACE5-DE8558BA726D}" srcOrd="1" destOrd="0" presId="urn:microsoft.com/office/officeart/2005/8/layout/bList2"/>
    <dgm:cxn modelId="{63B41AA1-F793-4478-AD83-966E73778B5B}" type="presOf" srcId="{E48FAE6E-DD1E-47E4-B68F-9A73106DF466}" destId="{90F77085-06B2-4CF9-B545-6AB8B4A24B2A}" srcOrd="0" destOrd="0" presId="urn:microsoft.com/office/officeart/2005/8/layout/bList2"/>
    <dgm:cxn modelId="{B784EE48-ABF9-4A49-82C4-69CA341C7BED}" srcId="{C24AF94F-0400-4F79-860E-87AF453661B1}" destId="{79E6D769-F6BC-4CA4-8A64-2FECFE1486DA}" srcOrd="2" destOrd="0" parTransId="{5A4E54BD-E314-4A92-9DE7-7A8F2A32BC04}" sibTransId="{1FB7CBA7-778F-4BCD-92E4-BCA8D44C21DE}"/>
    <dgm:cxn modelId="{800831AA-E9CE-4675-90BA-740E46443B03}" type="presOf" srcId="{81BF3C9E-332B-4595-A01E-5C09F11270AA}" destId="{2B533D42-AABD-4E04-A13A-E34BD61BDFC2}" srcOrd="0" destOrd="0" presId="urn:microsoft.com/office/officeart/2005/8/layout/bList2"/>
    <dgm:cxn modelId="{3C85211F-BECB-4F20-A5FC-BFC767C18DE1}" srcId="{5883D412-4812-4352-B4AA-B07B1A144E56}" destId="{3E770776-EEE2-47ED-9F07-FA2D4F1E6D66}" srcOrd="0" destOrd="0" parTransId="{07B6101A-49A9-4BA7-A33F-F4CC755E3657}" sibTransId="{8496BBFD-DB44-443F-8B2F-7AA29FE098FA}"/>
    <dgm:cxn modelId="{40A68695-28C7-429A-97AC-79A3473441D9}" type="presOf" srcId="{D5F385C1-1F64-440F-8832-29D76768FB53}" destId="{1FA526A8-4684-4D30-9ABF-16236B9706A5}" srcOrd="1" destOrd="0" presId="urn:microsoft.com/office/officeart/2005/8/layout/bList2"/>
    <dgm:cxn modelId="{982727CC-5122-4D72-A5DC-9309BD03E2F7}" srcId="{0B7EBE67-6142-44EB-98E2-F3BBB757074E}" destId="{F5B5ED56-674E-4891-B152-3F738FDA6B4E}" srcOrd="0" destOrd="0" parTransId="{A298A9BB-6195-4998-8781-FDADC7951758}" sibTransId="{2B4528CC-EF01-4F75-9280-0497D7EC4A67}"/>
    <dgm:cxn modelId="{3E6E5BD9-3160-4E73-99DE-A9E9C6F02F0B}" srcId="{C24AF94F-0400-4F79-860E-87AF453661B1}" destId="{DC62DEBE-7058-4D2F-A370-E13844D50F61}" srcOrd="5" destOrd="0" parTransId="{E42D0007-6635-4B5A-8EF8-1578A7E5C7BD}" sibTransId="{8D755BC2-8821-4409-83FF-1A7484429364}"/>
    <dgm:cxn modelId="{16EEC438-E559-4E47-A613-A97510049419}" srcId="{0B7EBE67-6142-44EB-98E2-F3BBB757074E}" destId="{9DC77646-5DA1-4001-9CA5-8E0017B17ABE}" srcOrd="1" destOrd="0" parTransId="{C10936B3-F61D-48E1-9D2C-B6FAD4662A93}" sibTransId="{C2F20F61-3737-488F-AAA5-C1FE6FFDB053}"/>
    <dgm:cxn modelId="{942AC506-B5B2-472C-8392-A540D29B89EC}" srcId="{FD751534-8863-413D-AE83-113063F96E38}" destId="{90FE28CE-4A8F-45E3-9076-9DBF4204B438}" srcOrd="0" destOrd="0" parTransId="{9583F71D-9D7D-4064-BC97-695BC58C9685}" sibTransId="{6EE2B6E6-74A2-45A6-AC9E-2C243454EE04}"/>
    <dgm:cxn modelId="{9E853D4B-EF87-45AE-A3CE-08A4FA98D5DD}" type="presOf" srcId="{0063E160-7705-4B29-BC0C-6FEB01BFC705}" destId="{2E8BE125-5C6D-4E6E-8F41-8057AEB1D6C5}" srcOrd="1" destOrd="0" presId="urn:microsoft.com/office/officeart/2005/8/layout/bList2"/>
    <dgm:cxn modelId="{2BD7539E-5099-4A57-9D56-DDFCBF531502}" type="presOf" srcId="{2AF645A6-CDC9-4CE0-AB82-9541C5EBD03B}" destId="{F1EAC381-E89A-465E-BB18-C30570CAC2C2}" srcOrd="0" destOrd="0" presId="urn:microsoft.com/office/officeart/2005/8/layout/bList2"/>
    <dgm:cxn modelId="{4797E5DD-A6EB-497B-A10C-B75FEF71A427}" srcId="{C24AF94F-0400-4F79-860E-87AF453661B1}" destId="{0B7EBE67-6142-44EB-98E2-F3BBB757074E}" srcOrd="6" destOrd="0" parTransId="{283A05A7-6968-4AA0-9882-7DE0367CE6FF}" sibTransId="{52FBE117-7D9C-462C-B7F3-2D654E871207}"/>
    <dgm:cxn modelId="{0701FC47-1C0E-4B05-AB0A-13B9DFD4F127}" type="presOf" srcId="{D5F385C1-1F64-440F-8832-29D76768FB53}" destId="{E4884892-0E10-42EB-AC1F-4BD260FC8F35}" srcOrd="0" destOrd="0" presId="urn:microsoft.com/office/officeart/2005/8/layout/bList2"/>
    <dgm:cxn modelId="{741DDE39-90D7-4719-AA6D-54183FE4BAD2}" type="presOf" srcId="{EAD304DF-0E74-4E16-A77F-45A70AB32333}" destId="{4A08958B-3CC9-4152-A721-2D444F41DB4F}" srcOrd="1" destOrd="0" presId="urn:microsoft.com/office/officeart/2005/8/layout/bList2"/>
    <dgm:cxn modelId="{EAF4AD4E-1CF7-47DA-8B5A-52D505889F62}" type="presOf" srcId="{8D755BC2-8821-4409-83FF-1A7484429364}" destId="{26BA7AA3-4937-4612-8F08-A648EAF9D806}" srcOrd="0" destOrd="0" presId="urn:microsoft.com/office/officeart/2005/8/layout/bList2"/>
    <dgm:cxn modelId="{08DDA69A-33F9-480F-8049-3DF8828F58E9}" srcId="{8CA5C895-AD59-4829-AD79-50F7995067C7}" destId="{81BF3C9E-332B-4595-A01E-5C09F11270AA}" srcOrd="0" destOrd="0" parTransId="{A6F01E91-3223-4A9A-B124-4E2887E9E950}" sibTransId="{B44EFB6D-33AB-4689-B49F-4AFE8C933373}"/>
    <dgm:cxn modelId="{3F41BF20-6C1C-429D-AAC4-AE35AACC1A1C}" srcId="{79E6D769-F6BC-4CA4-8A64-2FECFE1486DA}" destId="{2F9D28D0-170E-4495-90CA-896AD89DBC7A}" srcOrd="0" destOrd="0" parTransId="{840A48A7-3C14-4384-8755-6015F9F264C4}" sibTransId="{B90EF684-EAB5-4A0C-B091-C021C01D1F39}"/>
    <dgm:cxn modelId="{5FE42F6A-DD6A-4923-BC3F-BBDFD173B6F3}" type="presOf" srcId="{0D3AC137-4DC5-4982-81E1-0BAE6E59982C}" destId="{F2B8F4D6-1E48-4AAA-80D2-5523F2D4B26F}" srcOrd="0" destOrd="0" presId="urn:microsoft.com/office/officeart/2005/8/layout/bList2"/>
    <dgm:cxn modelId="{59A50D4F-FEDB-4A34-BCD1-B285B56BD631}" type="presOf" srcId="{307DB666-9F90-4345-84FF-B30CD5CF586B}" destId="{37591D6C-5BAD-42B3-A744-A707F7CA1473}" srcOrd="0" destOrd="0" presId="urn:microsoft.com/office/officeart/2005/8/layout/bList2"/>
    <dgm:cxn modelId="{8E9402FF-614C-4EA2-8BC5-A9ED627F58AE}" type="presOf" srcId="{EAD304DF-0E74-4E16-A77F-45A70AB32333}" destId="{87A62684-7A39-407D-8E08-D11D36368999}" srcOrd="0" destOrd="0" presId="urn:microsoft.com/office/officeart/2005/8/layout/bList2"/>
    <dgm:cxn modelId="{E69008B6-4B28-4C97-AE8A-584D1802E3E1}" type="presOf" srcId="{2F9D28D0-170E-4495-90CA-896AD89DBC7A}" destId="{5B8D1D48-302D-4364-A1B0-DA1CAF5D569B}" srcOrd="0" destOrd="0" presId="urn:microsoft.com/office/officeart/2005/8/layout/bList2"/>
    <dgm:cxn modelId="{6015C0BC-2E78-49D9-AE18-1FC8FE69F47C}" srcId="{C24AF94F-0400-4F79-860E-87AF453661B1}" destId="{EAD304DF-0E74-4E16-A77F-45A70AB32333}" srcOrd="9" destOrd="0" parTransId="{4F2E68DC-4365-4FED-8B15-827A0C17E92F}" sibTransId="{5A6F29B3-E157-4BE3-80A9-2443B9937487}"/>
    <dgm:cxn modelId="{F5A51CB6-FDBD-485C-A7C1-CA8A5E6095A7}" type="presOf" srcId="{79E6D769-F6BC-4CA4-8A64-2FECFE1486DA}" destId="{9E3CEB97-D578-4C85-A959-80782BA2F6EF}" srcOrd="0" destOrd="0" presId="urn:microsoft.com/office/officeart/2005/8/layout/bList2"/>
    <dgm:cxn modelId="{87A55C69-8298-40A5-A506-1B6BECA09E0F}" type="presOf" srcId="{394659A1-3373-4E5E-B3FC-5E0941D21252}" destId="{22CDAA9A-9C10-43AF-8D7D-417B86A598E0}" srcOrd="0" destOrd="0" presId="urn:microsoft.com/office/officeart/2005/8/layout/bList2"/>
    <dgm:cxn modelId="{7F7D3D8A-EEAD-4E49-BEA9-ED05211D929B}" type="presOf" srcId="{C877EACD-A9B5-4A9A-A431-588E07FCF271}" destId="{6A7ECE9A-9CF7-42B4-BF52-DCC86DDC8924}" srcOrd="1" destOrd="0" presId="urn:microsoft.com/office/officeart/2005/8/layout/bList2"/>
    <dgm:cxn modelId="{8A0ECCF9-38CB-447E-ACEB-6F924A489A36}" type="presOf" srcId="{8CA5C895-AD59-4829-AD79-50F7995067C7}" destId="{A50EF824-1157-4446-B968-7589A8607D7E}" srcOrd="0" destOrd="0" presId="urn:microsoft.com/office/officeart/2005/8/layout/bList2"/>
    <dgm:cxn modelId="{E203C109-6B71-4AF0-A0E2-E140BC9D70B8}" srcId="{DC62DEBE-7058-4D2F-A370-E13844D50F61}" destId="{62618E35-C24F-404D-85AE-7A4C86DEA6D2}" srcOrd="1" destOrd="0" parTransId="{5810395D-2A62-439A-AFD9-BB9C04272709}" sibTransId="{3870FBEE-BE17-42B7-9157-12CAFAF13C94}"/>
    <dgm:cxn modelId="{DD60C9B9-03CA-46C4-8ED2-09CCA8A89A8B}" srcId="{C24AF94F-0400-4F79-860E-87AF453661B1}" destId="{0063E160-7705-4B29-BC0C-6FEB01BFC705}" srcOrd="7" destOrd="0" parTransId="{5AF37BBF-642C-43B0-8577-7949FE2C6ECC}" sibTransId="{B27C2F30-7EA9-4CFF-91DD-E08C028F27D9}"/>
    <dgm:cxn modelId="{564DF012-F641-4B1B-BD5A-AA41432B9FA1}" type="presOf" srcId="{BE6F2ABC-4F42-4E26-9692-3647084FE741}" destId="{52F9941B-DC04-4523-8577-7019B160C83D}" srcOrd="0" destOrd="0" presId="urn:microsoft.com/office/officeart/2005/8/layout/bList2"/>
    <dgm:cxn modelId="{92F04E1D-5A1E-4DC5-9211-BC19FE752183}" type="presOf" srcId="{1FB7CBA7-778F-4BCD-92E4-BCA8D44C21DE}" destId="{C8A627B1-0F3F-43EA-AB9F-51BFF6A63618}" srcOrd="0" destOrd="0" presId="urn:microsoft.com/office/officeart/2005/8/layout/bList2"/>
    <dgm:cxn modelId="{4DEDBC6C-9063-4724-95FD-0C1420136639}" srcId="{C24AF94F-0400-4F79-860E-87AF453661B1}" destId="{2AF645A6-CDC9-4CE0-AB82-9541C5EBD03B}" srcOrd="3" destOrd="0" parTransId="{27A21D70-E9F4-4D27-816E-04C8DB506571}" sibTransId="{728AF457-5B6F-449B-96E6-71FE117DA412}"/>
    <dgm:cxn modelId="{6E2A4228-AB00-482A-9D77-FA470DA63BE5}" type="presOf" srcId="{79E6D769-F6BC-4CA4-8A64-2FECFE1486DA}" destId="{CBA0CF7A-D372-4434-8CB8-7E39C8B623DE}" srcOrd="1" destOrd="0" presId="urn:microsoft.com/office/officeart/2005/8/layout/bList2"/>
    <dgm:cxn modelId="{12880248-0A4A-4970-A836-DD0D72AECA0A}" srcId="{2AF645A6-CDC9-4CE0-AB82-9541C5EBD03B}" destId="{5E53D115-A28F-4F18-BC1C-392359CBF4C0}" srcOrd="0" destOrd="0" parTransId="{8BD1B5C5-9A45-479D-9F86-99889D48E508}" sibTransId="{DB170C38-C83C-4EB1-8725-3E58F40E503C}"/>
    <dgm:cxn modelId="{852DC93C-E7E9-476C-8A5D-205D13FA77AD}" type="presOf" srcId="{5A6F29B3-E157-4BE3-80A9-2443B9937487}" destId="{CBF32B5F-E7D0-4822-B8FF-0E722FE6A366}" srcOrd="0" destOrd="0" presId="urn:microsoft.com/office/officeart/2005/8/layout/bList2"/>
    <dgm:cxn modelId="{2F69F42E-FCBB-4F63-87FE-33AC84CA39E7}" type="presOf" srcId="{FD751534-8863-413D-AE83-113063F96E38}" destId="{0B7B2B68-CBA1-403A-A670-54F3FA6E5A20}" srcOrd="0" destOrd="0" presId="urn:microsoft.com/office/officeart/2005/8/layout/bList2"/>
    <dgm:cxn modelId="{F82FAB2D-A173-4F56-B2E2-07FD7E526710}" srcId="{C24AF94F-0400-4F79-860E-87AF453661B1}" destId="{D5F385C1-1F64-440F-8832-29D76768FB53}" srcOrd="0" destOrd="0" parTransId="{4EE75C3D-BFCB-42EC-8960-F8263149F0FD}" sibTransId="{E48FAE6E-DD1E-47E4-B68F-9A73106DF466}"/>
    <dgm:cxn modelId="{19FCB60B-4F38-4CBA-8373-34CF4524C0C0}" type="presOf" srcId="{5E53D115-A28F-4F18-BC1C-392359CBF4C0}" destId="{EDB32EF6-E326-4E1C-B4C5-B98DAAFD88C9}" srcOrd="0" destOrd="0" presId="urn:microsoft.com/office/officeart/2005/8/layout/bList2"/>
    <dgm:cxn modelId="{58B70C58-6B0C-478C-BDF9-8BEEBEAA75BE}" srcId="{C24AF94F-0400-4F79-860E-87AF453661B1}" destId="{8CA5C895-AD59-4829-AD79-50F7995067C7}" srcOrd="4" destOrd="0" parTransId="{65356906-D511-4007-B67D-F5A969E7571C}" sibTransId="{394659A1-3373-4E5E-B3FC-5E0941D21252}"/>
    <dgm:cxn modelId="{F73B0337-DAFC-4FD4-83BC-0B322D9AD976}" type="presOf" srcId="{62618E35-C24F-404D-85AE-7A4C86DEA6D2}" destId="{BD152224-E9E2-48B5-A348-8A51BE68A90F}" srcOrd="0" destOrd="1" presId="urn:microsoft.com/office/officeart/2005/8/layout/bList2"/>
    <dgm:cxn modelId="{EE17CF4E-15B7-4E0B-A51D-1F0D5C0728FF}" type="presOf" srcId="{DC62DEBE-7058-4D2F-A370-E13844D50F61}" destId="{6932F34D-7547-47B4-B659-40F0A80C1FF1}" srcOrd="1" destOrd="0" presId="urn:microsoft.com/office/officeart/2005/8/layout/bList2"/>
    <dgm:cxn modelId="{988465D2-E544-408C-9B72-D4EBD0A405A1}" type="presOf" srcId="{0B7EBE67-6142-44EB-98E2-F3BBB757074E}" destId="{5F38D977-8EB2-4D44-AC15-002EE9E24031}" srcOrd="0" destOrd="0" presId="urn:microsoft.com/office/officeart/2005/8/layout/bList2"/>
    <dgm:cxn modelId="{B32C505E-C70E-4C0B-BBA4-0235408DB13C}" type="presOf" srcId="{5883D412-4812-4352-B4AA-B07B1A144E56}" destId="{7DED3B64-0322-4FAE-826C-C19C961BE1D9}" srcOrd="0" destOrd="0" presId="urn:microsoft.com/office/officeart/2005/8/layout/bList2"/>
    <dgm:cxn modelId="{EA87484C-2036-4E8E-84D6-C190F46A5363}" type="presOf" srcId="{DC62DEBE-7058-4D2F-A370-E13844D50F61}" destId="{3063AAD8-2A08-4256-B30E-3CAF655E8358}" srcOrd="0" destOrd="0" presId="urn:microsoft.com/office/officeart/2005/8/layout/bList2"/>
    <dgm:cxn modelId="{F14FCAA8-8B07-4671-8060-E9C82A55E5D8}" type="presOf" srcId="{E1070B86-B29C-43C4-9A2B-9435AB2B87D5}" destId="{BD152224-E9E2-48B5-A348-8A51BE68A90F}" srcOrd="0" destOrd="0" presId="urn:microsoft.com/office/officeart/2005/8/layout/bList2"/>
    <dgm:cxn modelId="{9768F9C7-6442-4061-A2F6-64C2A2949EBF}" srcId="{0063E160-7705-4B29-BC0C-6FEB01BFC705}" destId="{73489BFC-870C-4C50-A44D-0C46F022C3AC}" srcOrd="0" destOrd="0" parTransId="{6B2C664E-9655-466D-BB8E-36730727D2A9}" sibTransId="{0A43EAD6-C2D9-4293-8880-17F4A99A95D8}"/>
    <dgm:cxn modelId="{A6766B03-A971-4F8C-B485-5F1424AC97B0}" type="presOf" srcId="{8CA5C895-AD59-4829-AD79-50F7995067C7}" destId="{8607DFC5-7736-423C-A219-3426AE13545E}" srcOrd="1" destOrd="0" presId="urn:microsoft.com/office/officeart/2005/8/layout/bList2"/>
    <dgm:cxn modelId="{6C97781F-E20D-4934-AC81-6E7088190463}" type="presOf" srcId="{0B7EBE67-6142-44EB-98E2-F3BBB757074E}" destId="{1B84F3F8-EB73-427A-BCA3-5D35344E31BB}" srcOrd="1" destOrd="0" presId="urn:microsoft.com/office/officeart/2005/8/layout/bList2"/>
    <dgm:cxn modelId="{5A7328CD-3FBA-4359-BD4C-ABCF40A0E837}" srcId="{C24AF94F-0400-4F79-860E-87AF453661B1}" destId="{FD751534-8863-413D-AE83-113063F96E38}" srcOrd="10" destOrd="0" parTransId="{CC1A9DED-82B2-4135-9D02-D29FF0E26E90}" sibTransId="{AB37B6F8-BCB7-4B6A-A873-4C016F830FD2}"/>
    <dgm:cxn modelId="{FA8D10B8-E15D-4611-9DDB-F65A6F75D8BA}" srcId="{D5F385C1-1F64-440F-8832-29D76768FB53}" destId="{17621CE0-1A76-438A-8577-92DBC7EB05C7}" srcOrd="0" destOrd="0" parTransId="{D839108B-131A-4902-A34A-AD57823EA608}" sibTransId="{9D6FFB1B-9291-4D53-9A0C-FBB06713144D}"/>
    <dgm:cxn modelId="{07C0C433-6349-4474-B3A1-B3F7B08B1A35}" type="presOf" srcId="{728AF457-5B6F-449B-96E6-71FE117DA412}" destId="{529A4D77-2897-4FD8-83B9-EC37B94C40F2}" srcOrd="0" destOrd="0" presId="urn:microsoft.com/office/officeart/2005/8/layout/bList2"/>
    <dgm:cxn modelId="{4B1662B1-7D4C-49FE-982D-416917BBF852}" type="presOf" srcId="{5883D412-4812-4352-B4AA-B07B1A144E56}" destId="{DFACB8EE-286A-414D-A499-690C32BB4770}" srcOrd="1" destOrd="0" presId="urn:microsoft.com/office/officeart/2005/8/layout/bList2"/>
    <dgm:cxn modelId="{7D82D817-79CB-431E-AE98-E825C5C11E44}" type="presOf" srcId="{0063E160-7705-4B29-BC0C-6FEB01BFC705}" destId="{D3705345-1C6D-4A64-AB3B-382362FA7E80}" srcOrd="0" destOrd="0" presId="urn:microsoft.com/office/officeart/2005/8/layout/bList2"/>
    <dgm:cxn modelId="{7CD21057-4262-437F-95E5-A60D205D1973}" type="presOf" srcId="{17621CE0-1A76-438A-8577-92DBC7EB05C7}" destId="{6CB42155-8E90-4BB7-BFB1-680927281978}" srcOrd="0" destOrd="0" presId="urn:microsoft.com/office/officeart/2005/8/layout/bList2"/>
    <dgm:cxn modelId="{EF7312E4-9FE7-4141-AAA6-E956D5A9FD04}" type="presOf" srcId="{3E770776-EEE2-47ED-9F07-FA2D4F1E6D66}" destId="{417F1B79-9FD8-4F7E-B5FD-A16D8CC55C23}" srcOrd="0" destOrd="0" presId="urn:microsoft.com/office/officeart/2005/8/layout/bList2"/>
    <dgm:cxn modelId="{F637A4A5-639C-4CE5-B78A-22ACA537A8CE}" type="presOf" srcId="{B27C2F30-7EA9-4CFF-91DD-E08C028F27D9}" destId="{7BEF1AE5-4AC3-4BE8-8396-649DCFF2E796}" srcOrd="0" destOrd="0" presId="urn:microsoft.com/office/officeart/2005/8/layout/bList2"/>
    <dgm:cxn modelId="{E75651C0-C69E-4292-96FF-1FD552431E38}" srcId="{DC62DEBE-7058-4D2F-A370-E13844D50F61}" destId="{E1070B86-B29C-43C4-9A2B-9435AB2B87D5}" srcOrd="0" destOrd="0" parTransId="{A06412AB-33C0-4CBD-A1FA-07E7F1C1A296}" sibTransId="{B13FEBB5-8E07-481C-A427-D6CD73A4B033}"/>
    <dgm:cxn modelId="{3188B2BE-7CEA-4431-B27D-2428209F1604}" type="presParOf" srcId="{AA1508F6-4710-4C76-97E8-694D173C39EB}" destId="{5C89F240-4B91-4A39-9871-3C893562F47C}" srcOrd="0" destOrd="0" presId="urn:microsoft.com/office/officeart/2005/8/layout/bList2"/>
    <dgm:cxn modelId="{BA8B01C2-0AAA-42F4-8644-AFD94BC4FC8F}" type="presParOf" srcId="{5C89F240-4B91-4A39-9871-3C893562F47C}" destId="{6CB42155-8E90-4BB7-BFB1-680927281978}" srcOrd="0" destOrd="0" presId="urn:microsoft.com/office/officeart/2005/8/layout/bList2"/>
    <dgm:cxn modelId="{B8FE1F8F-E50E-4171-8751-568A4928A3BF}" type="presParOf" srcId="{5C89F240-4B91-4A39-9871-3C893562F47C}" destId="{E4884892-0E10-42EB-AC1F-4BD260FC8F35}" srcOrd="1" destOrd="0" presId="urn:microsoft.com/office/officeart/2005/8/layout/bList2"/>
    <dgm:cxn modelId="{92678008-F280-4CE2-936B-7A82C0291462}" type="presParOf" srcId="{5C89F240-4B91-4A39-9871-3C893562F47C}" destId="{1FA526A8-4684-4D30-9ABF-16236B9706A5}" srcOrd="2" destOrd="0" presId="urn:microsoft.com/office/officeart/2005/8/layout/bList2"/>
    <dgm:cxn modelId="{DB8E1842-A5E2-4514-B541-04DF35075256}" type="presParOf" srcId="{5C89F240-4B91-4A39-9871-3C893562F47C}" destId="{A394EA4C-1C08-49AF-80B7-F3E6145A9BB6}" srcOrd="3" destOrd="0" presId="urn:microsoft.com/office/officeart/2005/8/layout/bList2"/>
    <dgm:cxn modelId="{9D0F2C6B-3140-469B-8597-65D4BE450AE3}" type="presParOf" srcId="{AA1508F6-4710-4C76-97E8-694D173C39EB}" destId="{90F77085-06B2-4CF9-B545-6AB8B4A24B2A}" srcOrd="1" destOrd="0" presId="urn:microsoft.com/office/officeart/2005/8/layout/bList2"/>
    <dgm:cxn modelId="{9A8AA956-E2A5-4278-8F65-B44185E72585}" type="presParOf" srcId="{AA1508F6-4710-4C76-97E8-694D173C39EB}" destId="{CD48C977-D1CD-45AB-AEE6-4CA07A59E877}" srcOrd="2" destOrd="0" presId="urn:microsoft.com/office/officeart/2005/8/layout/bList2"/>
    <dgm:cxn modelId="{E5998594-65E9-4A80-A651-56BAF073F9E6}" type="presParOf" srcId="{CD48C977-D1CD-45AB-AEE6-4CA07A59E877}" destId="{417F1B79-9FD8-4F7E-B5FD-A16D8CC55C23}" srcOrd="0" destOrd="0" presId="urn:microsoft.com/office/officeart/2005/8/layout/bList2"/>
    <dgm:cxn modelId="{BC1433D1-851B-4F5D-BC0C-659D120AAEBF}" type="presParOf" srcId="{CD48C977-D1CD-45AB-AEE6-4CA07A59E877}" destId="{7DED3B64-0322-4FAE-826C-C19C961BE1D9}" srcOrd="1" destOrd="0" presId="urn:microsoft.com/office/officeart/2005/8/layout/bList2"/>
    <dgm:cxn modelId="{87C2EEC8-1F9E-4F01-99C7-DA1BFF228656}" type="presParOf" srcId="{CD48C977-D1CD-45AB-AEE6-4CA07A59E877}" destId="{DFACB8EE-286A-414D-A499-690C32BB4770}" srcOrd="2" destOrd="0" presId="urn:microsoft.com/office/officeart/2005/8/layout/bList2"/>
    <dgm:cxn modelId="{642A40E0-BDDD-4104-B45B-CA718BBEDC34}" type="presParOf" srcId="{CD48C977-D1CD-45AB-AEE6-4CA07A59E877}" destId="{9B7E3A5D-89EF-4514-BE6E-F2BF959E4A1D}" srcOrd="3" destOrd="0" presId="urn:microsoft.com/office/officeart/2005/8/layout/bList2"/>
    <dgm:cxn modelId="{9F4FE3CB-3B91-486A-822E-212A5CB9ABBF}" type="presParOf" srcId="{AA1508F6-4710-4C76-97E8-694D173C39EB}" destId="{52F9941B-DC04-4523-8577-7019B160C83D}" srcOrd="3" destOrd="0" presId="urn:microsoft.com/office/officeart/2005/8/layout/bList2"/>
    <dgm:cxn modelId="{CC296E07-ABD1-4EE8-B66B-B2B91FEA5713}" type="presParOf" srcId="{AA1508F6-4710-4C76-97E8-694D173C39EB}" destId="{BBE7D73C-90FF-4DAD-8C74-BA5B4E943591}" srcOrd="4" destOrd="0" presId="urn:microsoft.com/office/officeart/2005/8/layout/bList2"/>
    <dgm:cxn modelId="{2406B687-1332-449E-A033-8B12BB4FC674}" type="presParOf" srcId="{BBE7D73C-90FF-4DAD-8C74-BA5B4E943591}" destId="{5B8D1D48-302D-4364-A1B0-DA1CAF5D569B}" srcOrd="0" destOrd="0" presId="urn:microsoft.com/office/officeart/2005/8/layout/bList2"/>
    <dgm:cxn modelId="{BC1C1E1F-EF46-4DB5-9557-E8BFFF1C490A}" type="presParOf" srcId="{BBE7D73C-90FF-4DAD-8C74-BA5B4E943591}" destId="{9E3CEB97-D578-4C85-A959-80782BA2F6EF}" srcOrd="1" destOrd="0" presId="urn:microsoft.com/office/officeart/2005/8/layout/bList2"/>
    <dgm:cxn modelId="{0F1EE267-BDEF-4438-B865-0792FADA9A5D}" type="presParOf" srcId="{BBE7D73C-90FF-4DAD-8C74-BA5B4E943591}" destId="{CBA0CF7A-D372-4434-8CB8-7E39C8B623DE}" srcOrd="2" destOrd="0" presId="urn:microsoft.com/office/officeart/2005/8/layout/bList2"/>
    <dgm:cxn modelId="{E5A857AC-3009-447C-B358-2744FF2B79D7}" type="presParOf" srcId="{BBE7D73C-90FF-4DAD-8C74-BA5B4E943591}" destId="{776ADE26-8D2B-4832-8D20-DF1336248895}" srcOrd="3" destOrd="0" presId="urn:microsoft.com/office/officeart/2005/8/layout/bList2"/>
    <dgm:cxn modelId="{2F3EF74D-4E23-4F6B-9F61-E7EACF026C48}" type="presParOf" srcId="{AA1508F6-4710-4C76-97E8-694D173C39EB}" destId="{C8A627B1-0F3F-43EA-AB9F-51BFF6A63618}" srcOrd="5" destOrd="0" presId="urn:microsoft.com/office/officeart/2005/8/layout/bList2"/>
    <dgm:cxn modelId="{3464F613-204F-4AE1-855F-97F831E7CC0E}" type="presParOf" srcId="{AA1508F6-4710-4C76-97E8-694D173C39EB}" destId="{B13B1318-6C71-4335-ABD1-F8973052CCF3}" srcOrd="6" destOrd="0" presId="urn:microsoft.com/office/officeart/2005/8/layout/bList2"/>
    <dgm:cxn modelId="{4E6A7BC5-B5A1-4971-99E3-58C1D8AE26D2}" type="presParOf" srcId="{B13B1318-6C71-4335-ABD1-F8973052CCF3}" destId="{EDB32EF6-E326-4E1C-B4C5-B98DAAFD88C9}" srcOrd="0" destOrd="0" presId="urn:microsoft.com/office/officeart/2005/8/layout/bList2"/>
    <dgm:cxn modelId="{81F78058-01C7-41C4-A04F-B1598242B0E5}" type="presParOf" srcId="{B13B1318-6C71-4335-ABD1-F8973052CCF3}" destId="{F1EAC381-E89A-465E-BB18-C30570CAC2C2}" srcOrd="1" destOrd="0" presId="urn:microsoft.com/office/officeart/2005/8/layout/bList2"/>
    <dgm:cxn modelId="{A2FFB727-0530-4956-AB66-1D65FF17BE5D}" type="presParOf" srcId="{B13B1318-6C71-4335-ABD1-F8973052CCF3}" destId="{C4EE32E7-018B-426D-8CFC-962409906E74}" srcOrd="2" destOrd="0" presId="urn:microsoft.com/office/officeart/2005/8/layout/bList2"/>
    <dgm:cxn modelId="{2C03E9EA-3542-400B-9D13-88648A14E258}" type="presParOf" srcId="{B13B1318-6C71-4335-ABD1-F8973052CCF3}" destId="{87B80C20-F868-4C62-ADC1-91C686347F54}" srcOrd="3" destOrd="0" presId="urn:microsoft.com/office/officeart/2005/8/layout/bList2"/>
    <dgm:cxn modelId="{D1797F62-2395-4A8C-A3C9-4B5243392A7E}" type="presParOf" srcId="{AA1508F6-4710-4C76-97E8-694D173C39EB}" destId="{529A4D77-2897-4FD8-83B9-EC37B94C40F2}" srcOrd="7" destOrd="0" presId="urn:microsoft.com/office/officeart/2005/8/layout/bList2"/>
    <dgm:cxn modelId="{FBDFA7DB-5ABA-4AE0-A3B6-D5CB682E2CCB}" type="presParOf" srcId="{AA1508F6-4710-4C76-97E8-694D173C39EB}" destId="{4D3B4762-FBF6-4890-AF7A-E6CD5366B97D}" srcOrd="8" destOrd="0" presId="urn:microsoft.com/office/officeart/2005/8/layout/bList2"/>
    <dgm:cxn modelId="{589BCBF6-B5E4-4365-A3EA-F77AAB4F4B7B}" type="presParOf" srcId="{4D3B4762-FBF6-4890-AF7A-E6CD5366B97D}" destId="{2B533D42-AABD-4E04-A13A-E34BD61BDFC2}" srcOrd="0" destOrd="0" presId="urn:microsoft.com/office/officeart/2005/8/layout/bList2"/>
    <dgm:cxn modelId="{E7048D6E-1DEB-4649-9BAA-43D686D67E61}" type="presParOf" srcId="{4D3B4762-FBF6-4890-AF7A-E6CD5366B97D}" destId="{A50EF824-1157-4446-B968-7589A8607D7E}" srcOrd="1" destOrd="0" presId="urn:microsoft.com/office/officeart/2005/8/layout/bList2"/>
    <dgm:cxn modelId="{FDB3889E-376E-4AA6-80EC-289AB098F048}" type="presParOf" srcId="{4D3B4762-FBF6-4890-AF7A-E6CD5366B97D}" destId="{8607DFC5-7736-423C-A219-3426AE13545E}" srcOrd="2" destOrd="0" presId="urn:microsoft.com/office/officeart/2005/8/layout/bList2"/>
    <dgm:cxn modelId="{B63151E0-4A12-45A7-A0FD-B9AABA3BAA92}" type="presParOf" srcId="{4D3B4762-FBF6-4890-AF7A-E6CD5366B97D}" destId="{5BD7DB67-210B-4405-A0E7-38356CF70E2F}" srcOrd="3" destOrd="0" presId="urn:microsoft.com/office/officeart/2005/8/layout/bList2"/>
    <dgm:cxn modelId="{31308BC5-FABC-43BA-BE61-CA45C2A70A76}" type="presParOf" srcId="{AA1508F6-4710-4C76-97E8-694D173C39EB}" destId="{22CDAA9A-9C10-43AF-8D7D-417B86A598E0}" srcOrd="9" destOrd="0" presId="urn:microsoft.com/office/officeart/2005/8/layout/bList2"/>
    <dgm:cxn modelId="{1DE56741-4DFD-42AE-92D1-ACDEC667D99F}" type="presParOf" srcId="{AA1508F6-4710-4C76-97E8-694D173C39EB}" destId="{43B6FD7E-3F27-4A44-AA72-08E4B909BF23}" srcOrd="10" destOrd="0" presId="urn:microsoft.com/office/officeart/2005/8/layout/bList2"/>
    <dgm:cxn modelId="{AE330918-F015-4E24-81D2-44A2C8BA6DD7}" type="presParOf" srcId="{43B6FD7E-3F27-4A44-AA72-08E4B909BF23}" destId="{BD152224-E9E2-48B5-A348-8A51BE68A90F}" srcOrd="0" destOrd="0" presId="urn:microsoft.com/office/officeart/2005/8/layout/bList2"/>
    <dgm:cxn modelId="{9A06DAA2-3463-4B70-B224-DB6B1B43817A}" type="presParOf" srcId="{43B6FD7E-3F27-4A44-AA72-08E4B909BF23}" destId="{3063AAD8-2A08-4256-B30E-3CAF655E8358}" srcOrd="1" destOrd="0" presId="urn:microsoft.com/office/officeart/2005/8/layout/bList2"/>
    <dgm:cxn modelId="{D9CE800B-450A-40FD-8D51-5290AAFA7115}" type="presParOf" srcId="{43B6FD7E-3F27-4A44-AA72-08E4B909BF23}" destId="{6932F34D-7547-47B4-B659-40F0A80C1FF1}" srcOrd="2" destOrd="0" presId="urn:microsoft.com/office/officeart/2005/8/layout/bList2"/>
    <dgm:cxn modelId="{9EBED50B-4C2C-4825-AADF-8C9A24C76BDD}" type="presParOf" srcId="{43B6FD7E-3F27-4A44-AA72-08E4B909BF23}" destId="{F5AE3E7C-92A6-4D5C-BA78-52A7BFA2157D}" srcOrd="3" destOrd="0" presId="urn:microsoft.com/office/officeart/2005/8/layout/bList2"/>
    <dgm:cxn modelId="{51B81EDB-150A-476D-AB6E-683504168AE4}" type="presParOf" srcId="{AA1508F6-4710-4C76-97E8-694D173C39EB}" destId="{26BA7AA3-4937-4612-8F08-A648EAF9D806}" srcOrd="11" destOrd="0" presId="urn:microsoft.com/office/officeart/2005/8/layout/bList2"/>
    <dgm:cxn modelId="{F5E87BAA-77A3-45C8-9530-C20B60189744}" type="presParOf" srcId="{AA1508F6-4710-4C76-97E8-694D173C39EB}" destId="{6E39EC5D-B9B1-445C-A3CB-58AE372B4427}" srcOrd="12" destOrd="0" presId="urn:microsoft.com/office/officeart/2005/8/layout/bList2"/>
    <dgm:cxn modelId="{82E0AFB4-2828-4FE7-B861-010785A575A1}" type="presParOf" srcId="{6E39EC5D-B9B1-445C-A3CB-58AE372B4427}" destId="{BB260C0F-22C5-456A-909D-5216CFD30EEF}" srcOrd="0" destOrd="0" presId="urn:microsoft.com/office/officeart/2005/8/layout/bList2"/>
    <dgm:cxn modelId="{91AF0567-FE8E-4FB4-8DE0-F790925FC53F}" type="presParOf" srcId="{6E39EC5D-B9B1-445C-A3CB-58AE372B4427}" destId="{5F38D977-8EB2-4D44-AC15-002EE9E24031}" srcOrd="1" destOrd="0" presId="urn:microsoft.com/office/officeart/2005/8/layout/bList2"/>
    <dgm:cxn modelId="{3E2C20E2-28B1-424E-AE8E-7A55E934CF6B}" type="presParOf" srcId="{6E39EC5D-B9B1-445C-A3CB-58AE372B4427}" destId="{1B84F3F8-EB73-427A-BCA3-5D35344E31BB}" srcOrd="2" destOrd="0" presId="urn:microsoft.com/office/officeart/2005/8/layout/bList2"/>
    <dgm:cxn modelId="{37559CC9-6D13-4E75-A5AA-9114ED6D8940}" type="presParOf" srcId="{6E39EC5D-B9B1-445C-A3CB-58AE372B4427}" destId="{5BAD9635-C583-4EFA-9518-4CF9825E892C}" srcOrd="3" destOrd="0" presId="urn:microsoft.com/office/officeart/2005/8/layout/bList2"/>
    <dgm:cxn modelId="{8970CAA1-701E-4439-A92F-8F91ECCB169E}" type="presParOf" srcId="{AA1508F6-4710-4C76-97E8-694D173C39EB}" destId="{03CAA752-1069-4341-A240-FBFDC714E5C5}" srcOrd="13" destOrd="0" presId="urn:microsoft.com/office/officeart/2005/8/layout/bList2"/>
    <dgm:cxn modelId="{0EB25AFF-3243-482F-9BCA-05BEBE6A774E}" type="presParOf" srcId="{AA1508F6-4710-4C76-97E8-694D173C39EB}" destId="{38C56DB8-A18B-44A1-BC99-1319C60A3875}" srcOrd="14" destOrd="0" presId="urn:microsoft.com/office/officeart/2005/8/layout/bList2"/>
    <dgm:cxn modelId="{0B5C2A13-AE26-48CF-A591-AB00C18EDEAB}" type="presParOf" srcId="{38C56DB8-A18B-44A1-BC99-1319C60A3875}" destId="{12B6E977-CED8-4AC0-B5EE-22DC0D591E59}" srcOrd="0" destOrd="0" presId="urn:microsoft.com/office/officeart/2005/8/layout/bList2"/>
    <dgm:cxn modelId="{6BFB81E4-62C9-401D-B1E7-3B480D21A8FC}" type="presParOf" srcId="{38C56DB8-A18B-44A1-BC99-1319C60A3875}" destId="{D3705345-1C6D-4A64-AB3B-382362FA7E80}" srcOrd="1" destOrd="0" presId="urn:microsoft.com/office/officeart/2005/8/layout/bList2"/>
    <dgm:cxn modelId="{E3C9FB72-2B4A-488D-8B66-6F065CD8A9B5}" type="presParOf" srcId="{38C56DB8-A18B-44A1-BC99-1319C60A3875}" destId="{2E8BE125-5C6D-4E6E-8F41-8057AEB1D6C5}" srcOrd="2" destOrd="0" presId="urn:microsoft.com/office/officeart/2005/8/layout/bList2"/>
    <dgm:cxn modelId="{65D97266-664E-4E16-8309-E9024ACCF63F}" type="presParOf" srcId="{38C56DB8-A18B-44A1-BC99-1319C60A3875}" destId="{4F5DC5A6-1FEE-4C56-8F70-01463BEE3791}" srcOrd="3" destOrd="0" presId="urn:microsoft.com/office/officeart/2005/8/layout/bList2"/>
    <dgm:cxn modelId="{0AF1D2DA-F549-4622-98CA-7F3245DA3DAA}" type="presParOf" srcId="{AA1508F6-4710-4C76-97E8-694D173C39EB}" destId="{7BEF1AE5-4AC3-4BE8-8396-649DCFF2E796}" srcOrd="15" destOrd="0" presId="urn:microsoft.com/office/officeart/2005/8/layout/bList2"/>
    <dgm:cxn modelId="{55E3C711-7227-4122-BCF8-E7DAAEC166B0}" type="presParOf" srcId="{AA1508F6-4710-4C76-97E8-694D173C39EB}" destId="{A2B5C675-50A8-45D6-A878-38989AA4F221}" srcOrd="16" destOrd="0" presId="urn:microsoft.com/office/officeart/2005/8/layout/bList2"/>
    <dgm:cxn modelId="{B0EE01DB-7887-440D-8FF2-27DDE3932920}" type="presParOf" srcId="{A2B5C675-50A8-45D6-A878-38989AA4F221}" destId="{37591D6C-5BAD-42B3-A744-A707F7CA1473}" srcOrd="0" destOrd="0" presId="urn:microsoft.com/office/officeart/2005/8/layout/bList2"/>
    <dgm:cxn modelId="{BDDF44DB-EAF6-4EB4-837C-2E8519E12015}" type="presParOf" srcId="{A2B5C675-50A8-45D6-A878-38989AA4F221}" destId="{64A8FF16-CB23-4632-87AC-1899F11A5B60}" srcOrd="1" destOrd="0" presId="urn:microsoft.com/office/officeart/2005/8/layout/bList2"/>
    <dgm:cxn modelId="{4424E847-E144-49B4-B707-2DFB0981AE9C}" type="presParOf" srcId="{A2B5C675-50A8-45D6-A878-38989AA4F221}" destId="{6A7ECE9A-9CF7-42B4-BF52-DCC86DDC8924}" srcOrd="2" destOrd="0" presId="urn:microsoft.com/office/officeart/2005/8/layout/bList2"/>
    <dgm:cxn modelId="{D60DD37D-52A9-4FCF-86BE-397041AE38E1}" type="presParOf" srcId="{A2B5C675-50A8-45D6-A878-38989AA4F221}" destId="{E87784CA-8B21-40F5-B2A6-DEA86B8AB5B0}" srcOrd="3" destOrd="0" presId="urn:microsoft.com/office/officeart/2005/8/layout/bList2"/>
    <dgm:cxn modelId="{038E0474-2FC3-4191-81D5-9F5B71C38A8B}" type="presParOf" srcId="{AA1508F6-4710-4C76-97E8-694D173C39EB}" destId="{F2B8F4D6-1E48-4AAA-80D2-5523F2D4B26F}" srcOrd="17" destOrd="0" presId="urn:microsoft.com/office/officeart/2005/8/layout/bList2"/>
    <dgm:cxn modelId="{8202FC8D-10D8-4BFE-AFB8-18C73DEDA37A}" type="presParOf" srcId="{AA1508F6-4710-4C76-97E8-694D173C39EB}" destId="{49EDF477-CA84-4985-A160-3D851C61C29A}" srcOrd="18" destOrd="0" presId="urn:microsoft.com/office/officeart/2005/8/layout/bList2"/>
    <dgm:cxn modelId="{6F30F0EF-E04A-41CA-A7F5-C89C687E1BFF}" type="presParOf" srcId="{49EDF477-CA84-4985-A160-3D851C61C29A}" destId="{D3DE5BC7-F3CE-4B44-A535-20DF5A2261FE}" srcOrd="0" destOrd="0" presId="urn:microsoft.com/office/officeart/2005/8/layout/bList2"/>
    <dgm:cxn modelId="{17DE4976-B425-4B2D-82D4-90EEFAD3D068}" type="presParOf" srcId="{49EDF477-CA84-4985-A160-3D851C61C29A}" destId="{87A62684-7A39-407D-8E08-D11D36368999}" srcOrd="1" destOrd="0" presId="urn:microsoft.com/office/officeart/2005/8/layout/bList2"/>
    <dgm:cxn modelId="{F88AA7CF-0BDD-4821-9ADD-F4601E52DFCF}" type="presParOf" srcId="{49EDF477-CA84-4985-A160-3D851C61C29A}" destId="{4A08958B-3CC9-4152-A721-2D444F41DB4F}" srcOrd="2" destOrd="0" presId="urn:microsoft.com/office/officeart/2005/8/layout/bList2"/>
    <dgm:cxn modelId="{7F21D4BA-EE77-42A0-B3B2-68212DED30F1}" type="presParOf" srcId="{49EDF477-CA84-4985-A160-3D851C61C29A}" destId="{D4DD21EA-0E30-4A40-9C96-708285B173DA}" srcOrd="3" destOrd="0" presId="urn:microsoft.com/office/officeart/2005/8/layout/bList2"/>
    <dgm:cxn modelId="{DA65386C-A279-4E90-AB8A-5DEF69336187}" type="presParOf" srcId="{AA1508F6-4710-4C76-97E8-694D173C39EB}" destId="{CBF32B5F-E7D0-4822-B8FF-0E722FE6A366}" srcOrd="19" destOrd="0" presId="urn:microsoft.com/office/officeart/2005/8/layout/bList2"/>
    <dgm:cxn modelId="{837D7F19-7C09-4D06-AF66-B71FD3481274}" type="presParOf" srcId="{AA1508F6-4710-4C76-97E8-694D173C39EB}" destId="{2D007C09-3AE5-4D60-B80C-3FA9530BEE1D}" srcOrd="20" destOrd="0" presId="urn:microsoft.com/office/officeart/2005/8/layout/bList2"/>
    <dgm:cxn modelId="{A1065C2D-26D3-4327-94F2-77F508307540}" type="presParOf" srcId="{2D007C09-3AE5-4D60-B80C-3FA9530BEE1D}" destId="{8920F7B4-96CC-4FCB-9634-56CF3D0899FF}" srcOrd="0" destOrd="0" presId="urn:microsoft.com/office/officeart/2005/8/layout/bList2"/>
    <dgm:cxn modelId="{B411DEF7-961D-452E-8116-B7BE177412B4}" type="presParOf" srcId="{2D007C09-3AE5-4D60-B80C-3FA9530BEE1D}" destId="{0B7B2B68-CBA1-403A-A670-54F3FA6E5A20}" srcOrd="1" destOrd="0" presId="urn:microsoft.com/office/officeart/2005/8/layout/bList2"/>
    <dgm:cxn modelId="{9A960166-7780-4555-B760-21435D2A12A2}" type="presParOf" srcId="{2D007C09-3AE5-4D60-B80C-3FA9530BEE1D}" destId="{966C9881-FD12-4630-ACE5-DE8558BA726D}" srcOrd="2" destOrd="0" presId="urn:microsoft.com/office/officeart/2005/8/layout/bList2"/>
    <dgm:cxn modelId="{53676492-3153-4DDA-BFCC-EC999AD27DDE}" type="presParOf" srcId="{2D007C09-3AE5-4D60-B80C-3FA9530BEE1D}" destId="{BDA4FF66-0639-47C7-9E95-0280CCAF2B6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42155-8E90-4BB7-BFB1-680927281978}">
      <dsp:nvSpPr>
        <dsp:cNvPr id="0" name=""/>
        <dsp:cNvSpPr/>
      </dsp:nvSpPr>
      <dsp:spPr>
        <a:xfrm>
          <a:off x="7256348" y="323192"/>
          <a:ext cx="1065488" cy="94357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МП "Муниципальное управление на территории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на 2023-2028 года"</a:t>
          </a:r>
          <a:endParaRPr lang="ru-RU" sz="800" kern="1200" dirty="0"/>
        </a:p>
      </dsp:txBody>
      <dsp:txXfrm>
        <a:off x="7278457" y="345301"/>
        <a:ext cx="1021270" cy="921466"/>
      </dsp:txXfrm>
    </dsp:sp>
    <dsp:sp modelId="{1FA526A8-4684-4D30-9ABF-16236B9706A5}">
      <dsp:nvSpPr>
        <dsp:cNvPr id="0" name=""/>
        <dsp:cNvSpPr/>
      </dsp:nvSpPr>
      <dsp:spPr>
        <a:xfrm>
          <a:off x="7256348" y="1266752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1"/>
              </a:solidFill>
            </a:rPr>
            <a:t>52054,5</a:t>
          </a:r>
          <a:endParaRPr lang="ru-RU" sz="1100" kern="1200" baseline="0" dirty="0">
            <a:solidFill>
              <a:schemeClr val="tx1"/>
            </a:solidFill>
          </a:endParaRPr>
        </a:p>
      </dsp:txBody>
      <dsp:txXfrm>
        <a:off x="7562510" y="1266752"/>
        <a:ext cx="728956" cy="332258"/>
      </dsp:txXfrm>
    </dsp:sp>
    <dsp:sp modelId="{A394EA4C-1C08-49AF-80B7-F3E6145A9BB6}">
      <dsp:nvSpPr>
        <dsp:cNvPr id="0" name=""/>
        <dsp:cNvSpPr/>
      </dsp:nvSpPr>
      <dsp:spPr>
        <a:xfrm>
          <a:off x="6820859" y="1217420"/>
          <a:ext cx="991258" cy="9912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F1B79-9FD8-4F7E-B5FD-A16D8CC55C23}">
      <dsp:nvSpPr>
        <dsp:cNvPr id="0" name=""/>
        <dsp:cNvSpPr/>
      </dsp:nvSpPr>
      <dsp:spPr>
        <a:xfrm>
          <a:off x="5806180" y="304593"/>
          <a:ext cx="1035118" cy="117406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 МП "Обеспечение безопасности населения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на 2023-2028 годы"</a:t>
          </a:r>
          <a:endParaRPr lang="ru-RU" sz="800" kern="1200" dirty="0"/>
        </a:p>
      </dsp:txBody>
      <dsp:txXfrm>
        <a:off x="5830434" y="328847"/>
        <a:ext cx="986610" cy="1149808"/>
      </dsp:txXfrm>
    </dsp:sp>
    <dsp:sp modelId="{DFACB8EE-286A-414D-A499-690C32BB4770}">
      <dsp:nvSpPr>
        <dsp:cNvPr id="0" name=""/>
        <dsp:cNvSpPr/>
      </dsp:nvSpPr>
      <dsp:spPr>
        <a:xfrm>
          <a:off x="5806180" y="1298149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6649,8</a:t>
          </a:r>
        </a:p>
      </dsp:txBody>
      <dsp:txXfrm>
        <a:off x="6112342" y="1298149"/>
        <a:ext cx="728956" cy="332258"/>
      </dsp:txXfrm>
    </dsp:sp>
    <dsp:sp modelId="{9B7E3A5D-89EF-4514-BE6E-F2BF959E4A1D}">
      <dsp:nvSpPr>
        <dsp:cNvPr id="0" name=""/>
        <dsp:cNvSpPr/>
      </dsp:nvSpPr>
      <dsp:spPr>
        <a:xfrm>
          <a:off x="5360751" y="1273426"/>
          <a:ext cx="997156" cy="99715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D1D48-302D-4364-A1B0-DA1CAF5D569B}">
      <dsp:nvSpPr>
        <dsp:cNvPr id="0" name=""/>
        <dsp:cNvSpPr/>
      </dsp:nvSpPr>
      <dsp:spPr>
        <a:xfrm>
          <a:off x="4234490" y="332854"/>
          <a:ext cx="1035118" cy="8652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 МП "Развитие сферы транспорта и дорожного хозяйства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на 2023-2028 годы"</a:t>
          </a:r>
          <a:endParaRPr lang="ru-RU" sz="800" kern="1200" dirty="0"/>
        </a:p>
      </dsp:txBody>
      <dsp:txXfrm>
        <a:off x="4254765" y="353129"/>
        <a:ext cx="994568" cy="845003"/>
      </dsp:txXfrm>
    </dsp:sp>
    <dsp:sp modelId="{CBA0CF7A-D372-4434-8CB8-7E39C8B623DE}">
      <dsp:nvSpPr>
        <dsp:cNvPr id="0" name=""/>
        <dsp:cNvSpPr/>
      </dsp:nvSpPr>
      <dsp:spPr>
        <a:xfrm>
          <a:off x="4284031" y="1203858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1"/>
              </a:solidFill>
            </a:rPr>
            <a:t>82335,8</a:t>
          </a:r>
          <a:endParaRPr lang="ru-RU" sz="1100" kern="1200" baseline="0" dirty="0">
            <a:solidFill>
              <a:schemeClr val="tx1"/>
            </a:solidFill>
          </a:endParaRPr>
        </a:p>
      </dsp:txBody>
      <dsp:txXfrm>
        <a:off x="4590193" y="1203858"/>
        <a:ext cx="728956" cy="332258"/>
      </dsp:txXfrm>
    </dsp:sp>
    <dsp:sp modelId="{776ADE26-8D2B-4832-8D20-DF1336248895}">
      <dsp:nvSpPr>
        <dsp:cNvPr id="0" name=""/>
        <dsp:cNvSpPr/>
      </dsp:nvSpPr>
      <dsp:spPr>
        <a:xfrm>
          <a:off x="3833034" y="1196230"/>
          <a:ext cx="997156" cy="99715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32EF6-E326-4E1C-B4C5-B98DAAFD88C9}">
      <dsp:nvSpPr>
        <dsp:cNvPr id="0" name=""/>
        <dsp:cNvSpPr/>
      </dsp:nvSpPr>
      <dsp:spPr>
        <a:xfrm>
          <a:off x="2691235" y="432636"/>
          <a:ext cx="1035118" cy="77269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МП "Молодежная политика в </a:t>
          </a:r>
          <a:r>
            <a:rPr lang="ru-RU" sz="800" kern="1200" dirty="0" err="1" smtClean="0"/>
            <a:t>Максатихинском</a:t>
          </a:r>
          <a:r>
            <a:rPr lang="ru-RU" sz="800" kern="1200" dirty="0" smtClean="0"/>
            <a:t> муниципальном округе на 2023-2028 годы"</a:t>
          </a:r>
          <a:endParaRPr lang="ru-RU" sz="800" kern="1200" dirty="0"/>
        </a:p>
      </dsp:txBody>
      <dsp:txXfrm>
        <a:off x="2709340" y="450741"/>
        <a:ext cx="998908" cy="754589"/>
      </dsp:txXfrm>
    </dsp:sp>
    <dsp:sp modelId="{C4EE32E7-018B-426D-8CFC-962409906E74}">
      <dsp:nvSpPr>
        <dsp:cNvPr id="0" name=""/>
        <dsp:cNvSpPr/>
      </dsp:nvSpPr>
      <dsp:spPr>
        <a:xfrm>
          <a:off x="2691235" y="1202199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874,8</a:t>
          </a:r>
        </a:p>
      </dsp:txBody>
      <dsp:txXfrm>
        <a:off x="2997397" y="1202199"/>
        <a:ext cx="728956" cy="332258"/>
      </dsp:txXfrm>
    </dsp:sp>
    <dsp:sp modelId="{87B80C20-F868-4C62-ADC1-91C686347F54}">
      <dsp:nvSpPr>
        <dsp:cNvPr id="0" name=""/>
        <dsp:cNvSpPr/>
      </dsp:nvSpPr>
      <dsp:spPr>
        <a:xfrm>
          <a:off x="2324336" y="1131276"/>
          <a:ext cx="997156" cy="99715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33D42-AABD-4E04-A13A-E34BD61BDFC2}">
      <dsp:nvSpPr>
        <dsp:cNvPr id="0" name=""/>
        <dsp:cNvSpPr/>
      </dsp:nvSpPr>
      <dsp:spPr>
        <a:xfrm>
          <a:off x="1151935" y="348444"/>
          <a:ext cx="1127533" cy="15036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МП "Развитие системы дошкольного, общего и дополнительного образования муниципального образования "</a:t>
          </a:r>
          <a:r>
            <a:rPr lang="ru-RU" sz="800" kern="1200" dirty="0" err="1" smtClean="0"/>
            <a:t>Максатихинский</a:t>
          </a:r>
          <a:r>
            <a:rPr lang="ru-RU" sz="800" kern="1200" dirty="0" smtClean="0"/>
            <a:t>  муниципальный округ " на 2023-2028 годы"</a:t>
          </a:r>
          <a:endParaRPr lang="ru-RU" sz="800" kern="1200" dirty="0"/>
        </a:p>
      </dsp:txBody>
      <dsp:txXfrm>
        <a:off x="1178354" y="374863"/>
        <a:ext cx="1074695" cy="1477266"/>
      </dsp:txXfrm>
    </dsp:sp>
    <dsp:sp modelId="{8607DFC5-7736-423C-A219-3426AE13545E}">
      <dsp:nvSpPr>
        <dsp:cNvPr id="0" name=""/>
        <dsp:cNvSpPr/>
      </dsp:nvSpPr>
      <dsp:spPr>
        <a:xfrm>
          <a:off x="1235613" y="1725229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319987,3</a:t>
          </a:r>
        </a:p>
      </dsp:txBody>
      <dsp:txXfrm>
        <a:off x="1541775" y="1725229"/>
        <a:ext cx="728956" cy="332258"/>
      </dsp:txXfrm>
    </dsp:sp>
    <dsp:sp modelId="{5BD7DB67-210B-4405-A0E7-38356CF70E2F}">
      <dsp:nvSpPr>
        <dsp:cNvPr id="0" name=""/>
        <dsp:cNvSpPr/>
      </dsp:nvSpPr>
      <dsp:spPr>
        <a:xfrm>
          <a:off x="503860" y="1572896"/>
          <a:ext cx="991258" cy="99125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52224-E9E2-48B5-A348-8A51BE68A90F}">
      <dsp:nvSpPr>
        <dsp:cNvPr id="0" name=""/>
        <dsp:cNvSpPr/>
      </dsp:nvSpPr>
      <dsp:spPr>
        <a:xfrm>
          <a:off x="8037889" y="2665927"/>
          <a:ext cx="1035118" cy="77269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МП "Развитие отрасли культура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Тверской области на 2023-2028 годы"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8055994" y="2684032"/>
        <a:ext cx="998908" cy="754589"/>
      </dsp:txXfrm>
    </dsp:sp>
    <dsp:sp modelId="{6932F34D-7547-47B4-B659-40F0A80C1FF1}">
      <dsp:nvSpPr>
        <dsp:cNvPr id="0" name=""/>
        <dsp:cNvSpPr/>
      </dsp:nvSpPr>
      <dsp:spPr>
        <a:xfrm>
          <a:off x="8037889" y="3464322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64565,6</a:t>
          </a:r>
        </a:p>
      </dsp:txBody>
      <dsp:txXfrm>
        <a:off x="8344051" y="3464322"/>
        <a:ext cx="728956" cy="332258"/>
      </dsp:txXfrm>
    </dsp:sp>
    <dsp:sp modelId="{F5AE3E7C-92A6-4D5C-BA78-52A7BFA2157D}">
      <dsp:nvSpPr>
        <dsp:cNvPr id="0" name=""/>
        <dsp:cNvSpPr/>
      </dsp:nvSpPr>
      <dsp:spPr>
        <a:xfrm>
          <a:off x="7681306" y="3464324"/>
          <a:ext cx="986392" cy="98639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60C0F-22C5-456A-909D-5216CFD30EEF}">
      <dsp:nvSpPr>
        <dsp:cNvPr id="0" name=""/>
        <dsp:cNvSpPr/>
      </dsp:nvSpPr>
      <dsp:spPr>
        <a:xfrm>
          <a:off x="6508726" y="2530950"/>
          <a:ext cx="1035118" cy="145662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МП "Управление муниципальными финансами и совершенствование налоговой политики в </a:t>
          </a:r>
          <a:r>
            <a:rPr lang="ru-RU" sz="800" kern="1200" dirty="0" err="1" smtClean="0"/>
            <a:t>Максатихинском</a:t>
          </a:r>
          <a:r>
            <a:rPr lang="ru-RU" sz="800" kern="1200" dirty="0" smtClean="0"/>
            <a:t>  муниципальном округе на 2023-2028 годы"</a:t>
          </a:r>
        </a:p>
      </dsp:txBody>
      <dsp:txXfrm>
        <a:off x="6532980" y="2555204"/>
        <a:ext cx="986610" cy="1432367"/>
      </dsp:txXfrm>
    </dsp:sp>
    <dsp:sp modelId="{1B84F3F8-EB73-427A-BCA3-5D35344E31BB}">
      <dsp:nvSpPr>
        <dsp:cNvPr id="0" name=""/>
        <dsp:cNvSpPr/>
      </dsp:nvSpPr>
      <dsp:spPr>
        <a:xfrm>
          <a:off x="6552532" y="3828021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10485,3</a:t>
          </a:r>
        </a:p>
      </dsp:txBody>
      <dsp:txXfrm>
        <a:off x="6858694" y="3828021"/>
        <a:ext cx="728956" cy="332258"/>
      </dsp:txXfrm>
    </dsp:sp>
    <dsp:sp modelId="{5BAD9635-C583-4EFA-9518-4CF9825E892C}">
      <dsp:nvSpPr>
        <dsp:cNvPr id="0" name=""/>
        <dsp:cNvSpPr/>
      </dsp:nvSpPr>
      <dsp:spPr>
        <a:xfrm>
          <a:off x="6157103" y="3873470"/>
          <a:ext cx="979665" cy="979665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6E977-CED8-4AC0-B5EE-22DC0D591E59}">
      <dsp:nvSpPr>
        <dsp:cNvPr id="0" name=""/>
        <dsp:cNvSpPr/>
      </dsp:nvSpPr>
      <dsp:spPr>
        <a:xfrm>
          <a:off x="4989754" y="2616070"/>
          <a:ext cx="1035118" cy="11161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  МП "Управление муниципальным имуществом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Тверской области в 2023-2028 годы"</a:t>
          </a:r>
          <a:endParaRPr lang="ru-RU" sz="800" kern="1200" dirty="0"/>
        </a:p>
      </dsp:txBody>
      <dsp:txXfrm>
        <a:off x="5014008" y="2640324"/>
        <a:ext cx="986610" cy="1091887"/>
      </dsp:txXfrm>
    </dsp:sp>
    <dsp:sp modelId="{2E8BE125-5C6D-4E6E-8F41-8057AEB1D6C5}">
      <dsp:nvSpPr>
        <dsp:cNvPr id="0" name=""/>
        <dsp:cNvSpPr/>
      </dsp:nvSpPr>
      <dsp:spPr>
        <a:xfrm>
          <a:off x="4997528" y="3703073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3538,1</a:t>
          </a:r>
          <a:endParaRPr lang="ru-RU" sz="1100" kern="1200" baseline="0" dirty="0">
            <a:solidFill>
              <a:schemeClr val="tx2"/>
            </a:solidFill>
          </a:endParaRPr>
        </a:p>
      </dsp:txBody>
      <dsp:txXfrm>
        <a:off x="5303689" y="3703073"/>
        <a:ext cx="728956" cy="332258"/>
      </dsp:txXfrm>
    </dsp:sp>
    <dsp:sp modelId="{4F5DC5A6-1FEE-4C56-8F70-01463BEE3791}">
      <dsp:nvSpPr>
        <dsp:cNvPr id="0" name=""/>
        <dsp:cNvSpPr/>
      </dsp:nvSpPr>
      <dsp:spPr>
        <a:xfrm>
          <a:off x="4560314" y="3682066"/>
          <a:ext cx="979665" cy="979665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91D6C-5BAD-42B3-A744-A707F7CA1473}">
      <dsp:nvSpPr>
        <dsp:cNvPr id="0" name=""/>
        <dsp:cNvSpPr/>
      </dsp:nvSpPr>
      <dsp:spPr>
        <a:xfrm>
          <a:off x="3470782" y="2661798"/>
          <a:ext cx="1035118" cy="9389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МП "Развитие физической культуры и спорта на территории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в 2023-2028 годы"</a:t>
          </a:r>
          <a:endParaRPr lang="ru-RU" sz="800" kern="1200" dirty="0"/>
        </a:p>
      </dsp:txBody>
      <dsp:txXfrm>
        <a:off x="3492782" y="2683798"/>
        <a:ext cx="991118" cy="916923"/>
      </dsp:txXfrm>
    </dsp:sp>
    <dsp:sp modelId="{6A7ECE9A-9CF7-42B4-BF52-DCC86DDC8924}">
      <dsp:nvSpPr>
        <dsp:cNvPr id="0" name=""/>
        <dsp:cNvSpPr/>
      </dsp:nvSpPr>
      <dsp:spPr>
        <a:xfrm>
          <a:off x="3471599" y="3609486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6410,7</a:t>
          </a:r>
          <a:endParaRPr lang="ru-RU" sz="1100" kern="1200" baseline="0" dirty="0">
            <a:solidFill>
              <a:schemeClr val="tx2"/>
            </a:solidFill>
          </a:endParaRPr>
        </a:p>
      </dsp:txBody>
      <dsp:txXfrm>
        <a:off x="3777761" y="3609486"/>
        <a:ext cx="728956" cy="332258"/>
      </dsp:txXfrm>
    </dsp:sp>
    <dsp:sp modelId="{E87784CA-8B21-40F5-B2A6-DEA86B8AB5B0}">
      <dsp:nvSpPr>
        <dsp:cNvPr id="0" name=""/>
        <dsp:cNvSpPr/>
      </dsp:nvSpPr>
      <dsp:spPr>
        <a:xfrm>
          <a:off x="3049464" y="3558772"/>
          <a:ext cx="1030907" cy="973969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E5BC7-F3CE-4B44-A535-20DF5A2261FE}">
      <dsp:nvSpPr>
        <dsp:cNvPr id="0" name=""/>
        <dsp:cNvSpPr/>
      </dsp:nvSpPr>
      <dsp:spPr>
        <a:xfrm>
          <a:off x="1926188" y="2648549"/>
          <a:ext cx="1035118" cy="99941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   МП "Социальная поддержка и защита населения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на 2023-2028 годы"</a:t>
          </a:r>
          <a:endParaRPr lang="ru-RU" sz="800" kern="1200" dirty="0"/>
        </a:p>
      </dsp:txBody>
      <dsp:txXfrm>
        <a:off x="1949605" y="2671966"/>
        <a:ext cx="988284" cy="975993"/>
      </dsp:txXfrm>
    </dsp:sp>
    <dsp:sp modelId="{4A08958B-3CC9-4152-A721-2D444F41DB4F}">
      <dsp:nvSpPr>
        <dsp:cNvPr id="0" name=""/>
        <dsp:cNvSpPr/>
      </dsp:nvSpPr>
      <dsp:spPr>
        <a:xfrm>
          <a:off x="1926188" y="3534601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solidFill>
                <a:schemeClr val="tx2"/>
              </a:solidFill>
            </a:rPr>
            <a:t>4426,4</a:t>
          </a:r>
          <a:endParaRPr lang="ru-RU" sz="1100" kern="1200" baseline="0" dirty="0">
            <a:solidFill>
              <a:schemeClr val="tx2"/>
            </a:solidFill>
          </a:endParaRPr>
        </a:p>
      </dsp:txBody>
      <dsp:txXfrm>
        <a:off x="2232350" y="3534601"/>
        <a:ext cx="728956" cy="332258"/>
      </dsp:txXfrm>
    </dsp:sp>
    <dsp:sp modelId="{D4DD21EA-0E30-4A40-9C96-708285B173DA}">
      <dsp:nvSpPr>
        <dsp:cNvPr id="0" name=""/>
        <dsp:cNvSpPr/>
      </dsp:nvSpPr>
      <dsp:spPr>
        <a:xfrm>
          <a:off x="1511972" y="3513376"/>
          <a:ext cx="1030907" cy="966477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0F7B4-96CC-4FCB-9634-56CF3D0899FF}">
      <dsp:nvSpPr>
        <dsp:cNvPr id="0" name=""/>
        <dsp:cNvSpPr/>
      </dsp:nvSpPr>
      <dsp:spPr>
        <a:xfrm>
          <a:off x="381595" y="2691344"/>
          <a:ext cx="1035118" cy="9950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МП «Жилищно-коммунальное хозяйство и энергетика </a:t>
          </a:r>
          <a:r>
            <a:rPr lang="ru-RU" sz="800" kern="1200" dirty="0" err="1" smtClean="0"/>
            <a:t>Максатихинского</a:t>
          </a:r>
          <a:r>
            <a:rPr lang="ru-RU" sz="800" kern="1200" dirty="0" smtClean="0"/>
            <a:t> муниципального округа Тверской области на 2023-2028годы»</a:t>
          </a:r>
          <a:endParaRPr lang="ru-RU" sz="800" kern="1200" dirty="0"/>
        </a:p>
      </dsp:txBody>
      <dsp:txXfrm>
        <a:off x="404910" y="2714659"/>
        <a:ext cx="988488" cy="971744"/>
      </dsp:txXfrm>
    </dsp:sp>
    <dsp:sp modelId="{966C9881-FD12-4630-ACE5-DE8558BA726D}">
      <dsp:nvSpPr>
        <dsp:cNvPr id="0" name=""/>
        <dsp:cNvSpPr/>
      </dsp:nvSpPr>
      <dsp:spPr>
        <a:xfrm>
          <a:off x="326599" y="3692528"/>
          <a:ext cx="1035118" cy="332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261713,8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632761" y="3692528"/>
        <a:ext cx="728956" cy="332258"/>
      </dsp:txXfrm>
    </dsp:sp>
    <dsp:sp modelId="{BDA4FF66-0639-47C7-9E95-0280CCAF2B69}">
      <dsp:nvSpPr>
        <dsp:cNvPr id="0" name=""/>
        <dsp:cNvSpPr/>
      </dsp:nvSpPr>
      <dsp:spPr>
        <a:xfrm>
          <a:off x="0" y="3910273"/>
          <a:ext cx="941004" cy="799649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0.54493</cdr:y>
    </cdr:from>
    <cdr:to>
      <cdr:x>0.37218</cdr:x>
      <cdr:y>0.9444</cdr:y>
    </cdr:to>
    <cdr:pic>
      <cdr:nvPicPr>
        <cdr:cNvPr id="2" name="Picture 3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045073"/>
          <a:ext cx="3043975" cy="22322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dist="35921" dir="2700000" algn="ctr" rotWithShape="0">
            <a:schemeClr val="bg2"/>
          </a:outerShdw>
          <a:softEdge rad="317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0.45455</cdr:x>
      <cdr:y>0.05882</cdr:y>
    </cdr:from>
    <cdr:to>
      <cdr:x>0.6</cdr:x>
      <cdr:y>0.11765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600400" y="288032"/>
          <a:ext cx="1152128" cy="288032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64609,6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0.64889</cdr:x>
      <cdr:y>0.49087</cdr:y>
    </cdr:from>
    <cdr:to>
      <cdr:x>1</cdr:x>
      <cdr:y>0.89315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5139780" y="2403567"/>
          <a:ext cx="2781100" cy="196977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4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marR="0" lvl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tabLst/>
            <a:defRPr/>
          </a:pPr>
          <a:r>
            <a:rPr kumimoji="0" lang="ru-RU" sz="10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Расходы на осуществление государственных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 полномочий :</a:t>
          </a:r>
        </a:p>
        <a:p xmlns:a="http://schemas.openxmlformats.org/drawingml/2006/main">
          <a:pPr marR="0" lvl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tabLst/>
            <a:defRPr/>
          </a:pP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 комиссии по делам несовершеннолетних 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за 2023 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371,2 </a:t>
          </a:r>
          <a:r>
            <a: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  <a:p xmlns:a="http://schemas.openxmlformats.org/drawingml/2006/main">
          <a:pPr marL="171450" indent="-171450" algn="ctr" fontAlgn="auto">
            <a:spcBef>
              <a:spcPts val="0"/>
            </a:spcBef>
            <a:spcAft>
              <a:spcPts val="0"/>
            </a:spcAft>
            <a:buFontTx/>
            <a:buChar char="-"/>
            <a:defRPr/>
          </a:pP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</a:t>
          </a: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созданию административных комиссий </a:t>
          </a: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 2023 </a:t>
          </a:r>
          <a:r>
            <a: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160,4 </a:t>
          </a:r>
          <a:r>
            <a: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</a:t>
          </a: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 xmlns:a="http://schemas.openxmlformats.org/drawingml/2006/main">
          <a:pPr marL="171450" indent="-171450" algn="ctr" fontAlgn="auto">
            <a:spcBef>
              <a:spcPts val="0"/>
            </a:spcBef>
            <a:spcAft>
              <a:spcPts val="0"/>
            </a:spcAft>
            <a:buFontTx/>
            <a:buChar char="-"/>
            <a:defRPr/>
          </a:pPr>
          <a:r>
            <a: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осуществление полномочий по составлению (изменению)списков кандидатов в присяжные заседатели Федеральных судов общей юрисдикции в Российской Федерации 1,2 тыс. руб.</a:t>
          </a:r>
          <a:endParaRPr lang="ru-RU" sz="1000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marR="0" lvl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tabLst/>
            <a:defRPr/>
          </a:pPr>
          <a:endParaRPr kumimoji="0" lang="ru-RU" sz="12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0.23189</cdr:x>
      <cdr:y>0.66766</cdr:y>
    </cdr:from>
    <cdr:to>
      <cdr:x>0.60253</cdr:x>
      <cdr:y>0.99422</cdr:y>
    </cdr:to>
    <cdr:pic>
      <cdr:nvPicPr>
        <cdr:cNvPr id="3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892201" y="3471912"/>
          <a:ext cx="3024330" cy="16981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outerShdw dist="35921" dir="2700000" algn="ctr" rotWithShape="0">
            <a:schemeClr val="bg2"/>
          </a:outerShdw>
          <a:softEdge rad="317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0.02967</cdr:y>
    </cdr:from>
    <cdr:to>
      <cdr:x>0.11684</cdr:x>
      <cdr:y>0.09634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0" y="160252"/>
          <a:ext cx="914401" cy="360058"/>
        </a:xfrm>
        <a:prstGeom xmlns:a="http://schemas.openxmlformats.org/drawingml/2006/main" prst="wedgeRoundRectCallou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 smtClean="0">
              <a:ln>
                <a:solidFill>
                  <a:schemeClr val="tx1"/>
                </a:solidFill>
              </a:ln>
            </a:rPr>
            <a:t>тыс.руб</a:t>
          </a:r>
          <a:r>
            <a:rPr lang="ru-RU" dirty="0" smtClean="0">
              <a:ln>
                <a:solidFill>
                  <a:schemeClr val="tx1"/>
                </a:solidFill>
              </a:ln>
            </a:rPr>
            <a:t>.</a:t>
          </a:r>
          <a:endParaRPr lang="ru-RU" dirty="0">
            <a:ln>
              <a:solidFill>
                <a:schemeClr val="tx1"/>
              </a:solidFill>
            </a:ln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0.58497</cdr:x>
      <cdr:y>0.57134</cdr:y>
    </cdr:from>
    <cdr:to>
      <cdr:x>1</cdr:x>
      <cdr:y>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695180" y="2839839"/>
          <a:ext cx="3331220" cy="21306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outerShdw dist="35921" dir="2700000" algn="ctr" rotWithShape="0">
            <a:schemeClr val="bg2"/>
          </a:outerShdw>
          <a:softEdge rad="6350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0.56388</cdr:y>
    </cdr:from>
    <cdr:to>
      <cdr:x>0.40425</cdr:x>
      <cdr:y>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1238250" y="2341741"/>
          <a:ext cx="2724188" cy="181115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0.20395</cdr:y>
    </cdr:from>
    <cdr:to>
      <cdr:x>0.33791</cdr:x>
      <cdr:y>0.46294</cdr:y>
    </cdr:to>
    <cdr:sp macro="" textlink="">
      <cdr:nvSpPr>
        <cdr:cNvPr id="2" name="Rectangle 6"/>
        <cdr:cNvSpPr>
          <a:spLocks xmlns:a="http://schemas.openxmlformats.org/drawingml/2006/main" noGrp="1" noChangeArrowheads="1"/>
        </cdr:cNvSpPr>
      </cdr:nvSpPr>
      <cdr:spPr bwMode="auto">
        <a:xfrm xmlns:a="http://schemas.openxmlformats.org/drawingml/2006/main">
          <a:off x="0" y="1020663"/>
          <a:ext cx="1800196" cy="12961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342900" indent="-342900" algn="l" rtl="0" eaLnBrk="0" fontAlgn="base" hangingPunct="0">
            <a:spcBef>
              <a:spcPct val="20000"/>
            </a:spcBef>
            <a:spcAft>
              <a:spcPct val="0"/>
            </a:spcAft>
            <a:buChar char="•"/>
            <a:defRPr sz="3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42950" indent="-285750" algn="l" rtl="0" eaLnBrk="0" fontAlgn="base" hangingPunct="0">
            <a:spcBef>
              <a:spcPct val="20000"/>
            </a:spcBef>
            <a:spcAft>
              <a:spcPct val="0"/>
            </a:spcAft>
            <a:buChar char="–"/>
            <a:defRPr sz="2800">
              <a:solidFill>
                <a:schemeClr val="tx1"/>
              </a:solidFill>
              <a:latin typeface="+mn-lt"/>
            </a:defRPr>
          </a:lvl2pPr>
          <a:lvl3pPr marL="11430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•"/>
            <a:defRPr sz="2400">
              <a:solidFill>
                <a:schemeClr val="tx1"/>
              </a:solidFill>
              <a:latin typeface="+mn-lt"/>
            </a:defRPr>
          </a:lvl3pPr>
          <a:lvl4pPr marL="16002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–"/>
            <a:defRPr sz="2000">
              <a:solidFill>
                <a:schemeClr val="tx1"/>
              </a:solidFill>
              <a:latin typeface="+mn-lt"/>
            </a:defRPr>
          </a:lvl4pPr>
          <a:lvl5pPr marL="2057400" indent="-228600" algn="l" rtl="0" eaLnBrk="0" fontAlgn="base" hangingPunct="0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5pPr>
          <a:lvl6pPr marL="25146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6pPr>
          <a:lvl7pPr marL="29718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7pPr>
          <a:lvl8pPr marL="34290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8pPr>
          <a:lvl9pPr marL="38862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9pPr>
        </a:lstStyle>
        <a:p xmlns:a="http://schemas.openxmlformats.org/drawingml/2006/main">
          <a:pPr algn="ctr" eaLnBrk="1" hangingPunct="1">
            <a:lnSpc>
              <a:spcPct val="90000"/>
            </a:lnSpc>
            <a:buFontTx/>
            <a:buChar char="-"/>
          </a:pP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Жилье молодым семьям  715,2 тыс. руб.</a:t>
          </a:r>
        </a:p>
        <a:p xmlns:a="http://schemas.openxmlformats.org/drawingml/2006/main">
          <a:pPr algn="ctr" eaLnBrk="1" hangingPunct="1">
            <a:lnSpc>
              <a:spcPct val="90000"/>
            </a:lnSpc>
            <a:buFontTx/>
            <a:buChar char="-"/>
          </a:pP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Жилье детям-сиротам 4155,3 тыс. руб.</a:t>
          </a:r>
        </a:p>
        <a:p xmlns:a="http://schemas.openxmlformats.org/drawingml/2006/main">
          <a:pPr algn="ctr" eaLnBrk="1" hangingPunct="1">
            <a:lnSpc>
              <a:spcPct val="90000"/>
            </a:lnSpc>
            <a:buFontTx/>
            <a:buChar char="-"/>
          </a:pP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Компенсация части родительской платы за детей в ДДУ 2793,5 </a:t>
          </a:r>
          <a:r>
            <a:rPr lang="ru-RU" sz="10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0.38512</cdr:x>
      <cdr:y>0.7578</cdr:y>
    </cdr:from>
    <cdr:to>
      <cdr:x>0.75006</cdr:x>
      <cdr:y>1</cdr:y>
    </cdr:to>
    <cdr:sp macro="" textlink="">
      <cdr:nvSpPr>
        <cdr:cNvPr id="3" name="Rectangle 6"/>
        <cdr:cNvSpPr>
          <a:spLocks xmlns:a="http://schemas.openxmlformats.org/drawingml/2006/main" noGrp="1" noChangeArrowheads="1"/>
        </cdr:cNvSpPr>
      </cdr:nvSpPr>
      <cdr:spPr bwMode="auto">
        <a:xfrm xmlns:a="http://schemas.openxmlformats.org/drawingml/2006/main">
          <a:off x="2051720" y="3792438"/>
          <a:ext cx="1944192" cy="12121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342900" indent="-342900" algn="l" rtl="0" eaLnBrk="0" fontAlgn="base" hangingPunct="0">
            <a:spcBef>
              <a:spcPct val="20000"/>
            </a:spcBef>
            <a:spcAft>
              <a:spcPct val="0"/>
            </a:spcAft>
            <a:buChar char="•"/>
            <a:defRPr sz="3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42950" indent="-285750" algn="l" rtl="0" eaLnBrk="0" fontAlgn="base" hangingPunct="0">
            <a:spcBef>
              <a:spcPct val="20000"/>
            </a:spcBef>
            <a:spcAft>
              <a:spcPct val="0"/>
            </a:spcAft>
            <a:buChar char="–"/>
            <a:defRPr sz="2800">
              <a:solidFill>
                <a:schemeClr val="tx1"/>
              </a:solidFill>
              <a:latin typeface="+mn-lt"/>
            </a:defRPr>
          </a:lvl2pPr>
          <a:lvl3pPr marL="11430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•"/>
            <a:defRPr sz="2400">
              <a:solidFill>
                <a:schemeClr val="tx1"/>
              </a:solidFill>
              <a:latin typeface="+mn-lt"/>
            </a:defRPr>
          </a:lvl3pPr>
          <a:lvl4pPr marL="16002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–"/>
            <a:defRPr sz="2000">
              <a:solidFill>
                <a:schemeClr val="tx1"/>
              </a:solidFill>
              <a:latin typeface="+mn-lt"/>
            </a:defRPr>
          </a:lvl4pPr>
          <a:lvl5pPr marL="2057400" indent="-228600" algn="l" rtl="0" eaLnBrk="0" fontAlgn="base" hangingPunct="0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5pPr>
          <a:lvl6pPr marL="25146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6pPr>
          <a:lvl7pPr marL="29718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7pPr>
          <a:lvl8pPr marL="34290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8pPr>
          <a:lvl9pPr marL="38862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9pPr>
        </a:lstStyle>
        <a:p xmlns:a="http://schemas.openxmlformats.org/drawingml/2006/main">
          <a:pPr marL="0" indent="0" algn="ctr" eaLnBrk="1" hangingPunct="1">
            <a:lnSpc>
              <a:spcPct val="90000"/>
            </a:lnSpc>
            <a:buNone/>
          </a:pP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выплата Почетному гражданину 40 тыс. руб.</a:t>
          </a:r>
        </a:p>
        <a:p xmlns:a="http://schemas.openxmlformats.org/drawingml/2006/main">
          <a:pPr marL="0" indent="0" algn="ctr" eaLnBrk="1" hangingPunct="1">
            <a:lnSpc>
              <a:spcPct val="90000"/>
            </a:lnSpc>
            <a:buNone/>
          </a:pP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- Компенсация коммунальных услуг педагогическим работникам 3188,8 тыс. руб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0.2893</cdr:x>
      <cdr:y>0</cdr:y>
    </cdr:from>
    <cdr:to>
      <cdr:x>1</cdr:x>
      <cdr:y>0.51847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424857" y="0"/>
          <a:ext cx="3500297" cy="252027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0.79562</cdr:x>
      <cdr:y>0.06132</cdr:y>
    </cdr:from>
    <cdr:to>
      <cdr:x>0.90777</cdr:x>
      <cdr:y>0.13309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6486996" y="307628"/>
          <a:ext cx="914400" cy="360040"/>
        </a:xfrm>
        <a:prstGeom xmlns:a="http://schemas.openxmlformats.org/drawingml/2006/main" prst="wedgeRoundRectCallou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 smtClean="0">
              <a:ln>
                <a:solidFill>
                  <a:schemeClr val="tx1"/>
                </a:solidFill>
              </a:ln>
            </a:rPr>
            <a:t>тыс.руб</a:t>
          </a:r>
          <a:r>
            <a:rPr lang="ru-RU" dirty="0" smtClean="0">
              <a:ln>
                <a:solidFill>
                  <a:schemeClr val="tx1"/>
                </a:solidFill>
              </a:ln>
            </a:rPr>
            <a:t>.</a:t>
          </a:r>
          <a:endParaRPr lang="ru-RU" dirty="0">
            <a:ln>
              <a:solidFill>
                <a:schemeClr val="tx1"/>
              </a:solidFill>
            </a:ln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D7CB-AED2-42A8-ADCD-7CCB1D42B02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ABCE9-6A4A-458A-8098-6AC2F9D5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87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16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18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2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19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0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24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3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25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8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26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2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8250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62787" indent="-293381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73517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42925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12333" indent="-23470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81739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51147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20554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89962" indent="-2347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8842" eaLnBrk="1" hangingPunct="1">
              <a:defRPr/>
            </a:pPr>
            <a:fld id="{7F402B53-0094-457A-923F-2C3ED848E18D}" type="slidenum"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pPr defTabSz="938842" eaLnBrk="1" hangingPunct="1">
                <a:defRPr/>
              </a:pPr>
              <a:t>30</a:t>
            </a:fld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7" name="Нижний колонтитул 4"/>
          <p:cNvSpPr>
            <a:spLocks noGrp="1"/>
          </p:cNvSpPr>
          <p:nvPr>
            <p:ph type="ftr" sz="quarter" idx="4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2728" indent="-29335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3426" indent="-2346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2797" indent="-2346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2167" indent="-2346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153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0908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0281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9649" indent="-2346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8842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9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C8F75-B886-46C4-9AED-2FD1B53C9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9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683DA-0948-49D5-B8D4-2D61FCE92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DF0AD-6AAD-4317-9F64-822E74FB6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8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AFCAC-A641-4290-B5C2-71E544695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6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AA35-38FF-424D-B536-559F74F69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07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7D9BD-7083-4EA8-83F4-253C8AC1E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23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FCF37-99A2-463E-86D2-AEF8ACB41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96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75F80-B7CC-4E94-8868-1A326DBDA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5999D-13FF-472D-A2D8-B7F4030CC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5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9D21-A446-4D40-832C-6A0227C3F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4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07FE-ED18-4F67-B26B-82283A349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5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EFCFF-3C33-4CD0-AE00-1CAB58909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4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8D0C-BB2D-4F58-A94B-49A09C904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2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F3E4C-4D5F-45ED-82EA-1DD556A0E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77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A22A4-AD2C-4561-9F23-0E4CE6E6B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8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1C1D-2782-4A65-914D-9E8293C58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6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4F1095A-BB48-4155-B255-44D081C77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08050"/>
            <a:ext cx="7772400" cy="5113338"/>
          </a:xfrm>
          <a:noFill/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2"/>
                </a:solidFill>
              </a:rPr>
              <a:t>Отчёт об исполнении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2"/>
                </a:solidFill>
              </a:rPr>
              <a:t>бюджета </a:t>
            </a:r>
            <a:r>
              <a:rPr lang="ru-RU" b="1" dirty="0" err="1" smtClean="0">
                <a:solidFill>
                  <a:schemeClr val="bg2"/>
                </a:solidFill>
              </a:rPr>
              <a:t>Максатихинского</a:t>
            </a:r>
            <a:r>
              <a:rPr lang="ru-RU" b="1" dirty="0" smtClean="0">
                <a:solidFill>
                  <a:schemeClr val="bg2"/>
                </a:solidFill>
              </a:rPr>
              <a:t> муниципального округа   за 2023 год</a:t>
            </a:r>
            <a:endParaRPr lang="ru-RU" b="1" i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52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15" y="67979"/>
            <a:ext cx="820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непрограммных направлений деятельности муниципального образования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 за 2023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4994" y="3303567"/>
            <a:ext cx="1916279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 муниципального образования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791" y="4849872"/>
            <a:ext cx="176666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859,6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vanteevka.today/wp-content/uploads/2016/06/K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1808854" cy="11568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79912" y="4553705"/>
            <a:ext cx="2442144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деятельности представительных органов местного самоуправления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86581" y="5707868"/>
            <a:ext cx="173547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93,7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9067" y="1628800"/>
            <a:ext cx="244214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счет средств резервного фонда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4492" y="2348880"/>
            <a:ext cx="147899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7016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9496425"/>
              </p:ext>
            </p:extLst>
          </p:nvPr>
        </p:nvGraphicFramePr>
        <p:xfrm>
          <a:off x="800100" y="1028700"/>
          <a:ext cx="7694613" cy="542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320675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2023 года.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524328" y="705297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Расходы по разделу 01 «Общегосударственные вопросы»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за 2023 год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81238222"/>
              </p:ext>
            </p:extLst>
          </p:nvPr>
        </p:nvGraphicFramePr>
        <p:xfrm>
          <a:off x="899592" y="1412776"/>
          <a:ext cx="792088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64182" y="2852936"/>
            <a:ext cx="237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-МП </a:t>
            </a:r>
            <a:r>
              <a:rPr lang="ru-RU" sz="10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 имуществом»  </a:t>
            </a:r>
            <a:r>
              <a:rPr lang="ru-RU" sz="10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2815,1 </a:t>
            </a:r>
            <a:r>
              <a:rPr lang="ru-RU" sz="10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деятельности органов местного самоуправления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452320" y="1196752"/>
            <a:ext cx="1080132" cy="3142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9560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и исполнение расходов бюджета по разделу 0400 «Национальная  экономика» за 2023 год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4941475"/>
              </p:ext>
            </p:extLst>
          </p:nvPr>
        </p:nvGraphicFramePr>
        <p:xfrm>
          <a:off x="50800" y="2336800"/>
          <a:ext cx="4978400" cy="446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88709793"/>
              </p:ext>
            </p:extLst>
          </p:nvPr>
        </p:nvGraphicFramePr>
        <p:xfrm>
          <a:off x="3131840" y="1052736"/>
          <a:ext cx="60486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465295"/>
              </p:ext>
            </p:extLst>
          </p:nvPr>
        </p:nvGraphicFramePr>
        <p:xfrm>
          <a:off x="-324544" y="2996952"/>
          <a:ext cx="445404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1115616" y="1340768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42842531"/>
              </p:ext>
            </p:extLst>
          </p:nvPr>
        </p:nvGraphicFramePr>
        <p:xfrm>
          <a:off x="663575" y="965200"/>
          <a:ext cx="8159750" cy="52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569325" cy="576262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по подразделу 0408 «Транспорт» за 2023 год.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084168" y="1124744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14081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182255023"/>
              </p:ext>
            </p:extLst>
          </p:nvPr>
        </p:nvGraphicFramePr>
        <p:xfrm>
          <a:off x="23614" y="1340768"/>
          <a:ext cx="9042400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159" y="260648"/>
            <a:ext cx="8569325" cy="863823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по подразделу                                                                       0409 «Дорожное хозяйство (дорожные фонды)» за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2023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год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28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267744" y="1461565"/>
            <a:ext cx="1080132" cy="3142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878112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07344" y="359924"/>
            <a:ext cx="6534725" cy="43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8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Оборудование автомобильных дорог общего пользования местного значения в целях обеспечения безопасности дорожного движения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:a16="http://schemas.microsoft.com/office/drawing/2014/main" xmlns="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A66846A-0812-4006-AF2C-33246A7A3F0B}"/>
              </a:ext>
            </a:extLst>
          </p:cNvPr>
          <p:cNvSpPr/>
          <p:nvPr/>
        </p:nvSpPr>
        <p:spPr>
          <a:xfrm>
            <a:off x="220035" y="5282085"/>
            <a:ext cx="883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мероприятиям в целях обеспечения безопасности дорожного движения на автомобильных дорогах общего пользования местного значения (установка элементов освещения на пешеходных переходах, автобусных остановках и локальных пересечениях и примыканиях - освещение улиц Звездной, Южной и Железнодорожной). </a:t>
            </a:r>
            <a:endParaRPr lang="ru-RU" b="1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5549" y="71013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8265" y="359982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D6A7FC-D60C-47F9-B66D-417DA9B3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1" y="-187753"/>
            <a:ext cx="2048434" cy="1530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1CEFDA8-5A52-46D3-97B3-ACECD0E3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0" y="1342475"/>
            <a:ext cx="3941728" cy="37606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B5BCBB9-17CB-4BFA-A5B8-35EC468A5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56" y="1015783"/>
            <a:ext cx="1782196" cy="4087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A8C5C59-3207-4AC2-9649-72DBBEA74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88" y="1015783"/>
            <a:ext cx="1839320" cy="40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</a:rPr>
              <a:t>Исполнение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</a:rPr>
              <a:t>расходов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</a:rPr>
              <a:t>бюджета по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</a:rPr>
              <a:t>разделу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</a:rPr>
              <a:t>05 «Жилищно-коммунальное хозяйство» за 2023 год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836712"/>
            <a:ext cx="2540261" cy="1905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42718"/>
              </p:ext>
            </p:extLst>
          </p:nvPr>
        </p:nvGraphicFramePr>
        <p:xfrm>
          <a:off x="539552" y="1125885"/>
          <a:ext cx="782610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25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07344" y="359924"/>
            <a:ext cx="6534725" cy="43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8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Обустройство общественных пространств и дворовых территорий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A66846A-0812-4006-AF2C-33246A7A3F0B}"/>
              </a:ext>
            </a:extLst>
          </p:cNvPr>
          <p:cNvSpPr/>
          <p:nvPr/>
        </p:nvSpPr>
        <p:spPr>
          <a:xfrm>
            <a:off x="220035" y="5282085"/>
            <a:ext cx="5345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детское игровое оборудование на территории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Южный,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Розовая дача и в парке п.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Максатиха</a:t>
            </a:r>
            <a:endParaRPr lang="ru-RU" b="1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E40FCA-CA94-45B4-8003-537C439CF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25" y="-143020"/>
            <a:ext cx="1956986" cy="1591194"/>
          </a:xfrm>
          <a:prstGeom prst="rect">
            <a:avLst/>
          </a:prstGeom>
        </p:spPr>
      </p:pic>
      <p:pic>
        <p:nvPicPr>
          <p:cNvPr id="1026" name="Picture 2" descr="https://sun9-41.userapi.com/impg/LsWi1GxLnCQIMdAHIIRiNPBiS6S28P3-BDC8Aw/r5PV6nx10xQ.jpg?size=1280x853&amp;quality=96&amp;sign=c9b8433a53552809154138f6552b7aa2&amp;type=album">
            <a:extLst>
              <a:ext uri="{FF2B5EF4-FFF2-40B4-BE49-F238E27FC236}">
                <a16:creationId xmlns:a16="http://schemas.microsoft.com/office/drawing/2014/main" xmlns="" id="{5A49B6C1-2700-4378-9E8F-FEF99543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5" y="1297742"/>
            <a:ext cx="2781131" cy="321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D6FEF7-6B4B-4C55-A351-FAB644A82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868" y="1297742"/>
            <a:ext cx="2700300" cy="32113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374F952-54CD-4A61-B72B-F9F779245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180" y="1297742"/>
            <a:ext cx="2549888" cy="321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07344" y="359924"/>
            <a:ext cx="6534725" cy="43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Программа поддержки местных инициатив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:a16="http://schemas.microsoft.com/office/drawing/2014/main" xmlns="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A66846A-0812-4006-AF2C-33246A7A3F0B}"/>
              </a:ext>
            </a:extLst>
          </p:cNvPr>
          <p:cNvSpPr/>
          <p:nvPr/>
        </p:nvSpPr>
        <p:spPr>
          <a:xfrm>
            <a:off x="220035" y="5282085"/>
            <a:ext cx="8834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поддержки местных инициатив обустроена детская игровая площадка в 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</a:t>
            </a:r>
            <a:endParaRPr lang="ru-RU" b="1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5549" y="71013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8265" y="359982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8BB6F5-C01B-4F0A-B601-CE57084C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145004"/>
            <a:ext cx="3263560" cy="33977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D1C2A7-7DD9-437E-B480-6FF84FB62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145004"/>
            <a:ext cx="4073649" cy="33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b="1" i="1" dirty="0" smtClean="0"/>
              <a:t>Доходная часть бюджета </a:t>
            </a:r>
            <a:r>
              <a:rPr lang="ru-RU" sz="2800" b="1" i="1" dirty="0" err="1" smtClean="0"/>
              <a:t>Максатихинского</a:t>
            </a:r>
            <a:r>
              <a:rPr lang="ru-RU" sz="2800" b="1" i="1" dirty="0" smtClean="0"/>
              <a:t> муниципального округа на 01.01.2024г</a:t>
            </a:r>
            <a:r>
              <a:rPr lang="ru-RU" sz="4000" dirty="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i="1" dirty="0" smtClean="0"/>
              <a:t>	</a:t>
            </a:r>
            <a:r>
              <a:rPr lang="ru-RU" sz="2400" b="1" i="1" dirty="0" smtClean="0"/>
              <a:t>Доходная часть бюджета муниципального округа по состоянию на 01.01.2024 года исполнена на 102,3 % (предусмотрено в бюджете на 2023 г.  795 365,8 </a:t>
            </a:r>
            <a:r>
              <a:rPr lang="ru-RU" sz="2400" b="1" i="1" dirty="0" err="1" smtClean="0"/>
              <a:t>тыс.руб</a:t>
            </a:r>
            <a:r>
              <a:rPr lang="ru-RU" sz="2400" b="1" i="1" dirty="0" smtClean="0"/>
              <a:t>., исполнено за 2023 год     813 576,6 </a:t>
            </a:r>
            <a:r>
              <a:rPr lang="ru-RU" sz="2400" b="1" i="1" dirty="0" err="1" smtClean="0"/>
              <a:t>тыс.руб</a:t>
            </a:r>
            <a:r>
              <a:rPr lang="ru-RU" sz="2400" b="1" i="1" dirty="0" smtClean="0"/>
              <a:t>.) в том числе: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/>
              <a:t>- налоговые и неналоговые доходы на 114,6 %    (154 222,7тыс.руб. и 176 782,1тыс.руб. соответственно);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/>
              <a:t>- безвозмездные поступления  на 99,3%           (641 143,1тыс.руб. и 636 794,5 </a:t>
            </a:r>
            <a:r>
              <a:rPr lang="ru-RU" sz="2400" b="1" i="1" dirty="0" err="1" smtClean="0"/>
              <a:t>тыс.руб</a:t>
            </a:r>
            <a:r>
              <a:rPr lang="ru-RU" sz="2400" b="1" i="1" dirty="0" smtClean="0"/>
              <a:t>. соответственно).</a:t>
            </a:r>
          </a:p>
        </p:txBody>
      </p:sp>
    </p:spTree>
    <p:extLst>
      <p:ext uri="{BB962C8B-B14F-4D97-AF65-F5344CB8AC3E}">
        <p14:creationId xmlns:p14="http://schemas.microsoft.com/office/powerpoint/2010/main" val="3650989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285552751"/>
              </p:ext>
            </p:extLst>
          </p:nvPr>
        </p:nvGraphicFramePr>
        <p:xfrm>
          <a:off x="596900" y="1165225"/>
          <a:ext cx="8026400" cy="497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569325" cy="576262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по разделу 07 «Образование» за 2023 год 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380312" y="1124744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1400" b="1" dirty="0" smtClean="0">
                <a:latin typeface="Times New Roman" pitchFamily="18" charset="0"/>
              </a:rPr>
              <a:t>Кассовое исполнение по  подразделам 0701, 0702, 0703, 0709  за 2023 год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1800" dirty="0" smtClean="0"/>
              <a:t>8 школ</a:t>
            </a:r>
          </a:p>
          <a:p>
            <a:pPr algn="ctr">
              <a:buFontTx/>
              <a:buNone/>
            </a:pPr>
            <a:endParaRPr lang="ru-RU" sz="1800" dirty="0" smtClean="0"/>
          </a:p>
          <a:p>
            <a:pPr algn="ctr">
              <a:buFontTx/>
              <a:buNone/>
            </a:pPr>
            <a:r>
              <a:rPr lang="ru-RU" sz="1800" dirty="0"/>
              <a:t>7</a:t>
            </a:r>
            <a:r>
              <a:rPr lang="ru-RU" sz="1800" dirty="0" smtClean="0"/>
              <a:t> садов</a:t>
            </a:r>
          </a:p>
          <a:p>
            <a:pPr algn="ctr">
              <a:buFontTx/>
              <a:buNone/>
            </a:pPr>
            <a:endParaRPr lang="ru-RU" sz="1800" dirty="0" smtClean="0"/>
          </a:p>
          <a:p>
            <a:pPr algn="ctr">
              <a:buFontTx/>
              <a:buNone/>
            </a:pPr>
            <a:r>
              <a:rPr lang="ru-RU" sz="1800" dirty="0" smtClean="0"/>
              <a:t>3 учреждения дополнительного образования</a:t>
            </a:r>
          </a:p>
          <a:p>
            <a:pPr algn="ctr">
              <a:buFontTx/>
              <a:buNone/>
            </a:pPr>
            <a:endParaRPr lang="ru-RU" sz="1800" dirty="0" smtClean="0"/>
          </a:p>
          <a:p>
            <a:pPr algn="ctr">
              <a:buFontTx/>
              <a:buNone/>
            </a:pPr>
            <a:r>
              <a:rPr lang="ru-RU" sz="1800" dirty="0" smtClean="0"/>
              <a:t>Управление образования администрации </a:t>
            </a:r>
            <a:r>
              <a:rPr lang="ru-RU" sz="1800" dirty="0" err="1" smtClean="0"/>
              <a:t>Максатихинского</a:t>
            </a:r>
            <a:r>
              <a:rPr lang="ru-RU" sz="1800" dirty="0" smtClean="0"/>
              <a:t> муниципального округа Тверской области</a:t>
            </a:r>
          </a:p>
          <a:p>
            <a:pPr algn="ctr">
              <a:buFontTx/>
              <a:buNone/>
            </a:pPr>
            <a:endParaRPr lang="ru-RU" sz="1800" dirty="0"/>
          </a:p>
          <a:p>
            <a:pPr>
              <a:buFontTx/>
              <a:buNone/>
            </a:pPr>
            <a:endParaRPr lang="ru-RU" sz="1800" dirty="0" smtClean="0"/>
          </a:p>
        </p:txBody>
      </p:sp>
      <p:graphicFrame>
        <p:nvGraphicFramePr>
          <p:cNvPr id="2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4632213"/>
              </p:ext>
            </p:extLst>
          </p:nvPr>
        </p:nvGraphicFramePr>
        <p:xfrm>
          <a:off x="4127500" y="1587500"/>
          <a:ext cx="4940300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92280" y="836712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 Финансирование  7 дошкольных образовательных учреждений за 2023 год составило 93798,4 тыс. руб.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308304" y="1124744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311088"/>
              </p:ext>
            </p:extLst>
          </p:nvPr>
        </p:nvGraphicFramePr>
        <p:xfrm>
          <a:off x="611560" y="1052736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Финансирование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8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общеобразовательных учреждений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за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2023 год составило 198102,1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</a:rPr>
              <a:t>тыс.руб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308304" y="1124744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230276"/>
              </p:ext>
            </p:extLst>
          </p:nvPr>
        </p:nvGraphicFramePr>
        <p:xfrm>
          <a:off x="611560" y="1052736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7221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6043" y="281769"/>
            <a:ext cx="5710191" cy="8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lang="ru-RU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Создание центров естественно-научной и технологической направленностей "Точка роста"</a:t>
            </a:r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="" xmlns:a16="http://schemas.microsoft.com/office/drawing/2014/main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F39D83D-F3C4-4184-96F8-DD36A2B6D464}"/>
              </a:ext>
            </a:extLst>
          </p:cNvPr>
          <p:cNvSpPr/>
          <p:nvPr/>
        </p:nvSpPr>
        <p:spPr>
          <a:xfrm>
            <a:off x="948641" y="1426367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BBD3CB4-A035-454D-A231-2250E889EB73}"/>
              </a:ext>
            </a:extLst>
          </p:cNvPr>
          <p:cNvSpPr/>
          <p:nvPr/>
        </p:nvSpPr>
        <p:spPr>
          <a:xfrm>
            <a:off x="4936956" y="1425481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503E612-7811-4FCF-94A2-DAF07EFA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0" y="-29376"/>
            <a:ext cx="2053006" cy="13595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F0DB781-F313-4931-A98F-D9F1866E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55" y="1163516"/>
            <a:ext cx="3742311" cy="39216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2A9B0A-F250-46FE-81C5-A2E2606C7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1" y="1163516"/>
            <a:ext cx="3719010" cy="392166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56A735C-EA52-41E2-BA81-9E6413B5F63F}"/>
              </a:ext>
            </a:extLst>
          </p:cNvPr>
          <p:cNvSpPr/>
          <p:nvPr/>
        </p:nvSpPr>
        <p:spPr>
          <a:xfrm>
            <a:off x="1248825" y="5623013"/>
            <a:ext cx="5935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МБОУ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Сидорковская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СОШ» проведен ремонт, закуплена мебель и поступило оборудование для создания центра «Точка роста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в сумме 290 тыс.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7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17009" y="351898"/>
            <a:ext cx="5710191" cy="8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lang="ru-RU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Создание новых мест дополнительного образования детей всех направленностей в образовательных организациях различных типов</a:t>
            </a:r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="" xmlns:a16="http://schemas.microsoft.com/office/drawing/2014/main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F39D83D-F3C4-4184-96F8-DD36A2B6D464}"/>
              </a:ext>
            </a:extLst>
          </p:cNvPr>
          <p:cNvSpPr/>
          <p:nvPr/>
        </p:nvSpPr>
        <p:spPr>
          <a:xfrm>
            <a:off x="948641" y="1426367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BBD3CB4-A035-454D-A231-2250E889EB73}"/>
              </a:ext>
            </a:extLst>
          </p:cNvPr>
          <p:cNvSpPr/>
          <p:nvPr/>
        </p:nvSpPr>
        <p:spPr>
          <a:xfrm>
            <a:off x="4936956" y="1425481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503E612-7811-4FCF-94A2-DAF07EFA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4" y="-54075"/>
            <a:ext cx="2053006" cy="135952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56A735C-EA52-41E2-BA81-9E6413B5F63F}"/>
              </a:ext>
            </a:extLst>
          </p:cNvPr>
          <p:cNvSpPr/>
          <p:nvPr/>
        </p:nvSpPr>
        <p:spPr>
          <a:xfrm>
            <a:off x="1248825" y="5623012"/>
            <a:ext cx="5935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МБОУ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Ривзаводская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СОШ» и МБОУ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Максатихинская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СОШ №2» поступило оборудование для создания новых мест дополнительного образования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2756B8-6CE8-4620-ACFF-4FFBB96D5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38" y="1093387"/>
            <a:ext cx="2821389" cy="3335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52D68F5-A80E-4C7D-BBA3-E6AC3666A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81" y="1093387"/>
            <a:ext cx="2463785" cy="33359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64F8E74-271D-4D99-9899-16DD0DA7A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381" y="1093387"/>
            <a:ext cx="2881594" cy="33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1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17009" y="351898"/>
            <a:ext cx="5710191" cy="8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lang="ru-RU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Оснащение образовательных организаций компьютерным оборудованием для внедрения цифровой образовательной среды</a:t>
            </a:r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="" xmlns:a16="http://schemas.microsoft.com/office/drawing/2014/main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F39D83D-F3C4-4184-96F8-DD36A2B6D464}"/>
              </a:ext>
            </a:extLst>
          </p:cNvPr>
          <p:cNvSpPr/>
          <p:nvPr/>
        </p:nvSpPr>
        <p:spPr>
          <a:xfrm>
            <a:off x="948641" y="1426367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BBD3CB4-A035-454D-A231-2250E889EB73}"/>
              </a:ext>
            </a:extLst>
          </p:cNvPr>
          <p:cNvSpPr/>
          <p:nvPr/>
        </p:nvSpPr>
        <p:spPr>
          <a:xfrm>
            <a:off x="4936956" y="1425481"/>
            <a:ext cx="3719010" cy="3003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*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503E612-7811-4FCF-94A2-DAF07EFA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4" y="-54075"/>
            <a:ext cx="2053006" cy="135952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56A735C-EA52-41E2-BA81-9E6413B5F63F}"/>
              </a:ext>
            </a:extLst>
          </p:cNvPr>
          <p:cNvSpPr/>
          <p:nvPr/>
        </p:nvSpPr>
        <p:spPr>
          <a:xfrm>
            <a:off x="1248825" y="5623013"/>
            <a:ext cx="5935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МБОУ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Сидорковская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СОШ» поступило оборудование для внедрения цифровой образовательной среды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5CCAB2-AE74-4E4A-A5CF-8B9504FA1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39" y="1425480"/>
            <a:ext cx="3719011" cy="40061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3ED0D16-847A-40BA-A649-3F8B793F0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954" y="1425480"/>
            <a:ext cx="3719012" cy="400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43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Финансирование  3 </a:t>
            </a:r>
            <a:r>
              <a:rPr lang="ru-RU" sz="1400" b="1" dirty="0" smtClean="0">
                <a:latin typeface="Times New Roman" pitchFamily="18" charset="0"/>
              </a:rPr>
              <a:t>образовательных  учреждений </a:t>
            </a:r>
            <a:r>
              <a:rPr lang="ru-RU" sz="1400" b="1" dirty="0">
                <a:latin typeface="Times New Roman" pitchFamily="18" charset="0"/>
              </a:rPr>
              <a:t>дополнительного образования детей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за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2023 год составило  14240,5 тыс. руб. 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308304" y="1124744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897522"/>
              </p:ext>
            </p:extLst>
          </p:nvPr>
        </p:nvGraphicFramePr>
        <p:xfrm>
          <a:off x="467544" y="980728"/>
          <a:ext cx="792088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0411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268932356"/>
              </p:ext>
            </p:extLst>
          </p:nvPr>
        </p:nvGraphicFramePr>
        <p:xfrm>
          <a:off x="395536" y="764704"/>
          <a:ext cx="8420612" cy="518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по разделу 08 «Культура и кинематография» за 2023 год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452320" y="1196752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91" y="1477228"/>
            <a:ext cx="2724187" cy="18111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 стрелкой 40"/>
          <p:cNvCxnSpPr>
            <a:stCxn id="38" idx="2"/>
            <a:endCxn id="31" idx="0"/>
          </p:cNvCxnSpPr>
          <p:nvPr/>
        </p:nvCxnSpPr>
        <p:spPr>
          <a:xfrm flipH="1">
            <a:off x="5232177" y="3915193"/>
            <a:ext cx="2" cy="474692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3621" y="81036"/>
            <a:ext cx="8348104" cy="9541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по РП 0801 «Культура» в разрезе муниципальных учреждений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0152144"/>
              </p:ext>
            </p:extLst>
          </p:nvPr>
        </p:nvGraphicFramePr>
        <p:xfrm>
          <a:off x="121480" y="1148644"/>
          <a:ext cx="2951544" cy="240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277668" y="1337533"/>
            <a:ext cx="4327284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"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досуга» на сохранение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культурно-досуговой деятельности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Максатихинском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округе  17799,9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7043" y="4389885"/>
            <a:ext cx="2190268" cy="8617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</a:t>
            </a:r>
            <a:r>
              <a:rPr lang="ru-RU" sz="1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Максатихинский</a:t>
            </a:r>
            <a:r>
              <a:rPr lang="ru-RU" sz="1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Дом культуры» 12885,1 </a:t>
            </a:r>
            <a:r>
              <a:rPr lang="ru-RU" sz="1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249" y="1059224"/>
            <a:ext cx="2002421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/>
                </a:solidFill>
              </a:rPr>
              <a:t>КАЗЕННЫЕ </a:t>
            </a:r>
            <a:r>
              <a:rPr lang="ru-RU" sz="1000" dirty="0" smtClean="0">
                <a:solidFill>
                  <a:srgbClr val="000000"/>
                </a:solidFill>
              </a:rPr>
              <a:t>УЧРЕЖДЕНИЯ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7773" y="4491697"/>
            <a:ext cx="3059999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"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Максатихинская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МЦБ" на сохранение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библиотечного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14374,8 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5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107980" y="1945423"/>
            <a:ext cx="1613110" cy="19697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"МКМ им.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А.Е.Смусенка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сохранение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музейного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3028,3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1254180" y="1331136"/>
            <a:ext cx="72009" cy="316056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35" idx="1"/>
          </p:cNvCxnSpPr>
          <p:nvPr/>
        </p:nvCxnSpPr>
        <p:spPr>
          <a:xfrm>
            <a:off x="1505473" y="1662710"/>
            <a:ext cx="602507" cy="126759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417670" y="1124744"/>
            <a:ext cx="1859998" cy="75965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30968" y="3668972"/>
            <a:ext cx="2002421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/>
                </a:solidFill>
              </a:rPr>
              <a:t>БЮДЖЕТНОЕ УЧРЕЖДЕНИЕ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5047560"/>
            <a:ext cx="2720990" cy="18111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389" y="3915193"/>
            <a:ext cx="2724188" cy="18111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519113" y="815975"/>
          <a:ext cx="8178800" cy="55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Исполнение доходов бюджета муниципального округа на 01.01.2024г.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524328" y="692696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5378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07344" y="359924"/>
            <a:ext cx="6534725" cy="43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just">
              <a:defRPr/>
            </a:pPr>
            <a:r>
              <a:rPr lang="ru-RU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ПОДДЕРЖКА ЛУЧШИМ СЕЛЬСКИМ УЧРЕЖДЕНИЯМ КУЛЬТУРЫ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="" xmlns:a16="http://schemas.microsoft.com/office/drawing/2014/main" id="{8AEFE27E-50D0-42BE-A8E4-85CA3D13D96C}"/>
              </a:ext>
            </a:extLst>
          </p:cNvPr>
          <p:cNvSpPr/>
          <p:nvPr/>
        </p:nvSpPr>
        <p:spPr>
          <a:xfrm>
            <a:off x="6710400" y="6390698"/>
            <a:ext cx="2433600" cy="365280"/>
          </a:xfrm>
          <a:prstGeom prst="rect">
            <a:avLst/>
          </a:prstGeom>
          <a:noFill/>
          <a:ln>
            <a:noFill/>
          </a:ln>
          <a:effectLst/>
        </p:spPr>
        <p:txBody>
          <a:bodyPr lIns="120000" tIns="60000" rIns="120000" bIns="6000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A66846A-0812-4006-AF2C-33246A7A3F0B}"/>
              </a:ext>
            </a:extLst>
          </p:cNvPr>
          <p:cNvSpPr/>
          <p:nvPr/>
        </p:nvSpPr>
        <p:spPr>
          <a:xfrm>
            <a:off x="220035" y="4725144"/>
            <a:ext cx="53458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МКУК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Максатихинский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культуры и досуга»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Райковский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 по региональному проекту «Творческие люди» приобретено оборудование: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VOLTA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Микрофонная радиосистема с четырьмя ручными микрофонами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VOLTA U-2 микрофонная радиосистема начального уровня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Ноутбук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Huawei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MateBook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D15 BOD-WFH9 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4E6D1DE-4B40-4B44-BF27-A39AF3C3D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9" y="1"/>
            <a:ext cx="1772071" cy="13073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92F1BB-F2D8-4B3E-8CF0-606CDFF4F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17" y="1246809"/>
            <a:ext cx="2905133" cy="21856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94B092A-B4C9-47E7-ABDB-8F9960142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10" y="4222600"/>
            <a:ext cx="2915306" cy="2193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DB196BD-A60F-4AC1-992D-30C79119C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44701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74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Оплата коммунальных услуг по отраслям (бюджет) за 2023 год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1799653"/>
              </p:ext>
            </p:extLst>
          </p:nvPr>
        </p:nvGraphicFramePr>
        <p:xfrm>
          <a:off x="4499992" y="3861048"/>
          <a:ext cx="4248472" cy="287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42078335"/>
              </p:ext>
            </p:extLst>
          </p:nvPr>
        </p:nvGraphicFramePr>
        <p:xfrm>
          <a:off x="3707904" y="764704"/>
          <a:ext cx="5918200" cy="360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74749597"/>
              </p:ext>
            </p:extLst>
          </p:nvPr>
        </p:nvGraphicFramePr>
        <p:xfrm>
          <a:off x="50800" y="764704"/>
          <a:ext cx="4292600" cy="318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370972"/>
              </p:ext>
            </p:extLst>
          </p:nvPr>
        </p:nvGraphicFramePr>
        <p:xfrm>
          <a:off x="381000" y="3987800"/>
          <a:ext cx="41656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3779912" y="1196752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729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и исполнение расходов бюджета по подразделу 10 «Социальная политика» за 2023 год.</a:t>
            </a:r>
          </a:p>
        </p:txBody>
      </p:sp>
      <p:graphicFrame>
        <p:nvGraphicFramePr>
          <p:cNvPr id="3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6382524"/>
              </p:ext>
            </p:extLst>
          </p:nvPr>
        </p:nvGraphicFramePr>
        <p:xfrm>
          <a:off x="3419872" y="1160748"/>
          <a:ext cx="6019800" cy="5246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6876256" y="980728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7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83373501"/>
              </p:ext>
            </p:extLst>
          </p:nvPr>
        </p:nvGraphicFramePr>
        <p:xfrm>
          <a:off x="457200" y="1600200"/>
          <a:ext cx="476287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142608"/>
              </p:ext>
            </p:extLst>
          </p:nvPr>
        </p:nvGraphicFramePr>
        <p:xfrm>
          <a:off x="0" y="977280"/>
          <a:ext cx="5327430" cy="500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0512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</a:rPr>
              <a:t>Структура кассовых показателей расходов бюджета по разделу 11 «Физическая культура и спорт» за 2023 год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ru-RU" sz="2100" dirty="0" smtClean="0"/>
          </a:p>
          <a:p>
            <a:pPr algn="ctr" eaLnBrk="1" hangingPunct="1">
              <a:lnSpc>
                <a:spcPct val="90000"/>
              </a:lnSpc>
            </a:pPr>
            <a:endParaRPr lang="ru-RU" sz="2100" dirty="0"/>
          </a:p>
          <a:p>
            <a:pPr algn="ctr" eaLnBrk="1" hangingPunct="1">
              <a:lnSpc>
                <a:spcPct val="90000"/>
              </a:lnSpc>
            </a:pPr>
            <a:r>
              <a:rPr lang="ru-RU" sz="2100" dirty="0" smtClean="0"/>
              <a:t>В 2023 году на содержание муниципального спортивного центра с игровым залом направлено 5471,3 тыс. руб.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ru-RU" sz="2100" dirty="0" smtClean="0"/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ru-RU" sz="21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ru-RU" sz="2100" dirty="0" smtClean="0"/>
          </a:p>
          <a:p>
            <a:pPr algn="ctr" eaLnBrk="1" hangingPunct="1">
              <a:lnSpc>
                <a:spcPct val="90000"/>
              </a:lnSpc>
            </a:pPr>
            <a:r>
              <a:rPr lang="ru-RU" sz="2100" dirty="0" smtClean="0"/>
              <a:t>На проведение спортивных мероприятий направлено </a:t>
            </a:r>
            <a:r>
              <a:rPr lang="ru-RU" sz="2100" dirty="0"/>
              <a:t> </a:t>
            </a:r>
            <a:r>
              <a:rPr lang="ru-RU" sz="2100" dirty="0" smtClean="0"/>
              <a:t>939,4 </a:t>
            </a:r>
            <a:r>
              <a:rPr lang="ru-RU" sz="2100" dirty="0" err="1" smtClean="0"/>
              <a:t>тыс.руб</a:t>
            </a:r>
            <a:r>
              <a:rPr lang="ru-RU" sz="2100" dirty="0" smtClean="0"/>
              <a:t>.</a:t>
            </a:r>
          </a:p>
        </p:txBody>
      </p:sp>
      <p:graphicFrame>
        <p:nvGraphicFramePr>
          <p:cNvPr id="2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9289065"/>
              </p:ext>
            </p:extLst>
          </p:nvPr>
        </p:nvGraphicFramePr>
        <p:xfrm>
          <a:off x="50800" y="1412776"/>
          <a:ext cx="4925154" cy="486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236296" y="1340768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63805"/>
              </p:ext>
            </p:extLst>
          </p:nvPr>
        </p:nvGraphicFramePr>
        <p:xfrm>
          <a:off x="0" y="2060848"/>
          <a:ext cx="5327430" cy="500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749300" y="673100"/>
          <a:ext cx="8153400" cy="501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320675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 муниципального округа за 2021-2023г.</a:t>
            </a:r>
          </a:p>
        </p:txBody>
      </p:sp>
    </p:spTree>
    <p:extLst>
      <p:ext uri="{BB962C8B-B14F-4D97-AF65-F5344CB8AC3E}">
        <p14:creationId xmlns:p14="http://schemas.microsoft.com/office/powerpoint/2010/main" val="1942948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доходов бюджета 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Максатихинского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муниципального округа        за 2021-2023годы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-265113" y="1244600"/>
          <a:ext cx="6867526" cy="418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5292080" y="1916832"/>
          <a:ext cx="4160837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92280" y="1412776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25646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1309688" y="1041400"/>
          <a:ext cx="7094537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Исполнение бюджета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</a:rPr>
              <a:t>Максатихинского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 муниципального округа по налоговым и неналоговым доходам на 01.01.2024г.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020272" y="908720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91632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i="1" dirty="0" smtClean="0"/>
              <a:t>Расходная часть бюджета муниципального района за 2023 год</a:t>
            </a:r>
            <a:r>
              <a:rPr lang="ru-RU" sz="4000" dirty="0" smtClean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 smtClean="0"/>
              <a:t>		</a:t>
            </a:r>
            <a:r>
              <a:rPr lang="ru-RU" sz="2200" b="1" i="1" dirty="0" smtClean="0"/>
              <a:t>Расходная часть бюджета муниципального района на 01.01.24 года исполнена на 96,6%           ( назначено на год 842328,0 </a:t>
            </a:r>
            <a:r>
              <a:rPr lang="ru-RU" sz="2200" b="1" i="1" dirty="0" err="1" smtClean="0"/>
              <a:t>т.р</a:t>
            </a:r>
            <a:r>
              <a:rPr lang="ru-RU" sz="2200" b="1" i="1" dirty="0" smtClean="0"/>
              <a:t>., исполнено 813995,5 </a:t>
            </a:r>
            <a:r>
              <a:rPr lang="ru-RU" sz="2200" b="1" i="1" dirty="0" err="1" smtClean="0"/>
              <a:t>т.р</a:t>
            </a:r>
            <a:r>
              <a:rPr lang="ru-RU" sz="2200" b="1" i="1" dirty="0" smtClean="0"/>
              <a:t>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200" b="1" i="1" dirty="0" smtClean="0"/>
              <a:t>		Доля расходов бюджета муниципального округа расходы на социальную сферу – образование, культуру и кинематографию, физическую культуру и спорт, социальную политику в общей сумме годовых назначений составляет 48,5% и равна 40872,3 </a:t>
            </a:r>
            <a:r>
              <a:rPr lang="ru-RU" sz="2200" b="1" i="1" dirty="0" err="1" smtClean="0"/>
              <a:t>т.р</a:t>
            </a:r>
            <a:r>
              <a:rPr lang="ru-RU" sz="2200" b="1" i="1" dirty="0" smtClean="0"/>
              <a:t>., в сумме исполнения бюджета на 01.01.2024 г. 49,0% и 398481,2 </a:t>
            </a:r>
            <a:r>
              <a:rPr lang="ru-RU" sz="2200" b="1" i="1" dirty="0" err="1" smtClean="0"/>
              <a:t>т.р</a:t>
            </a:r>
            <a:r>
              <a:rPr lang="ru-RU" sz="2200" b="1" i="1" dirty="0" smtClean="0"/>
              <a:t>. соответственно.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200" b="1" i="1" dirty="0"/>
              <a:t>	</a:t>
            </a:r>
            <a:r>
              <a:rPr lang="ru-RU" sz="2200" b="1" i="1" dirty="0" smtClean="0"/>
              <a:t>	</a:t>
            </a:r>
            <a:r>
              <a:rPr lang="ru-RU" sz="2200" b="1" i="1" dirty="0" smtClean="0">
                <a:solidFill>
                  <a:srgbClr val="000000"/>
                </a:solidFill>
              </a:rPr>
              <a:t>Дефицит бюджета на 01.01.2024 года составил 418,9 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213646"/>
              </p:ext>
            </p:extLst>
          </p:nvPr>
        </p:nvGraphicFramePr>
        <p:xfrm>
          <a:off x="915988" y="968375"/>
          <a:ext cx="7845425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/>
          <a:lstStyle/>
          <a:p>
            <a:pPr eaLnBrk="1" hangingPunct="1"/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Расходы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бюджета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муниципального округа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за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2021-2023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812360" y="548680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065547007"/>
              </p:ext>
            </p:extLst>
          </p:nvPr>
        </p:nvGraphicFramePr>
        <p:xfrm>
          <a:off x="364902" y="777254"/>
          <a:ext cx="8414196" cy="530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8229600" cy="439738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Динамика расходов  района по разделам за 2021-2023 годы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956376" y="476672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756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itchFamily="18" charset="0"/>
              </a:rPr>
              <a:t>Исполнение программных направлений деятельности муниципального образования </a:t>
            </a:r>
            <a:r>
              <a:rPr lang="ru-RU" sz="2800" b="1" dirty="0" err="1" smtClean="0">
                <a:latin typeface="Times New Roman" pitchFamily="18" charset="0"/>
              </a:rPr>
              <a:t>Максатихинский</a:t>
            </a:r>
            <a:r>
              <a:rPr lang="ru-RU" sz="2800" b="1" dirty="0" smtClean="0">
                <a:latin typeface="Times New Roman" pitchFamily="18" charset="0"/>
              </a:rPr>
              <a:t> муниципальный округ за 2023 год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352367"/>
              </p:ext>
            </p:extLst>
          </p:nvPr>
        </p:nvGraphicFramePr>
        <p:xfrm>
          <a:off x="35692" y="1556792"/>
          <a:ext cx="9073008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8100392" y="1232756"/>
            <a:ext cx="914400" cy="36004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тыс.руб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24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28069</TotalTime>
  <Words>2398</Words>
  <Application>Microsoft Office PowerPoint</Application>
  <PresentationFormat>Экран (4:3)</PresentationFormat>
  <Paragraphs>304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Оформление по умолчанию</vt:lpstr>
      <vt:lpstr>Отчёт об исполнении бюджета Максатихинского муниципального округа   за 2023 год</vt:lpstr>
      <vt:lpstr>Доходная часть бюджета Максатихинского муниципального округа на 01.01.2024г </vt:lpstr>
      <vt:lpstr>Исполнение доходов бюджета муниципального округа на 01.01.2024г.</vt:lpstr>
      <vt:lpstr>Динамика доходов бюджета Максатихинского муниципального округа        за 2021-2023годы</vt:lpstr>
      <vt:lpstr>Исполнение бюджета Максатихинского муниципального округа по налоговым и неналоговым доходам на 01.01.2024г.</vt:lpstr>
      <vt:lpstr>Расходная часть бюджета муниципального района за 2023 год </vt:lpstr>
      <vt:lpstr>Расходы бюджета муниципального округа за 2021-2023 годы</vt:lpstr>
      <vt:lpstr>Динамика расходов  района по разделам за 2021-2023 годы</vt:lpstr>
      <vt:lpstr>Исполнение программных направлений деятельности муниципального образования Максатихинский муниципальный округ за 2023 год</vt:lpstr>
      <vt:lpstr>Презентация PowerPoint</vt:lpstr>
      <vt:lpstr>Структура кассовых показателей расходов бюджета 2023 года.</vt:lpstr>
      <vt:lpstr>Расходы по разделу 01 «Общегосударственные вопросы» за 2023 год</vt:lpstr>
      <vt:lpstr>Структура кассовых показателей и исполнение расходов бюджета по разделу 0400 «Национальная  экономика» за 2023 год</vt:lpstr>
      <vt:lpstr>Структура кассовых показателей расходов бюджета по подразделу 0408 «Транспорт» за 2023 год.</vt:lpstr>
      <vt:lpstr>Структура кассовых показателей расходов бюджета по подразделу                                                                       0409 «Дорожное хозяйство (дорожные фонды)» за 2023 год.</vt:lpstr>
      <vt:lpstr>Презентация PowerPoint</vt:lpstr>
      <vt:lpstr>Исполнение расходов бюджета по разделу 05 «Жилищно-коммунальное хозяйство» за 2023 год</vt:lpstr>
      <vt:lpstr>Презентация PowerPoint</vt:lpstr>
      <vt:lpstr>Презентация PowerPoint</vt:lpstr>
      <vt:lpstr>Структура кассовых показателей расходов бюджета по разделу 07 «Образование» за 2023 год </vt:lpstr>
      <vt:lpstr>Кассовое исполнение по  подразделам 0701, 0702, 0703, 0709  за 2023 год</vt:lpstr>
      <vt:lpstr> Финансирование  7 дошкольных образовательных учреждений за 2023 год составило 93798,4 тыс. руб.</vt:lpstr>
      <vt:lpstr> Финансирование   8 общеобразовательных учреждений за 2023 год составило 198102,1 тыс.руб.</vt:lpstr>
      <vt:lpstr>Презентация PowerPoint</vt:lpstr>
      <vt:lpstr>Презентация PowerPoint</vt:lpstr>
      <vt:lpstr>Презентация PowerPoint</vt:lpstr>
      <vt:lpstr> Финансирование  3 образовательных  учреждений дополнительного образования детей за 2023 год составило  14240,5 тыс. руб. </vt:lpstr>
      <vt:lpstr>Структура кассовых показателей расходов бюджета по разделу 08 «Культура и кинематография» за 2023 год</vt:lpstr>
      <vt:lpstr>Презентация PowerPoint</vt:lpstr>
      <vt:lpstr>Презентация PowerPoint</vt:lpstr>
      <vt:lpstr>Оплата коммунальных услуг по отраслям (бюджет) за 2023 год</vt:lpstr>
      <vt:lpstr>Структура кассовых показателей и исполнение расходов бюджета по подразделу 10 «Социальная политика» за 2023 год.</vt:lpstr>
      <vt:lpstr>Структура кассовых показателей расходов бюджета по разделу 11 «Физическая культура и спорт» за 2023 год</vt:lpstr>
      <vt:lpstr>Источники финансирования дефицита бюджета муниципального округа за 2021-2023г.</vt:lpstr>
    </vt:vector>
  </TitlesOfParts>
  <Company>firfino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на 01.04.2010</dc:title>
  <dc:creator>Ванчук А.Е.</dc:creator>
  <cp:lastModifiedBy>Ванчук Анна</cp:lastModifiedBy>
  <cp:revision>889</cp:revision>
  <cp:lastPrinted>2024-03-14T11:05:33Z</cp:lastPrinted>
  <dcterms:created xsi:type="dcterms:W3CDTF">2007-12-10T14:14:35Z</dcterms:created>
  <dcterms:modified xsi:type="dcterms:W3CDTF">2024-03-14T11:10:16Z</dcterms:modified>
</cp:coreProperties>
</file>