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charts/chart2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25.xml" ContentType="application/vnd.openxmlformats-officedocument.drawingml.chart+xml"/>
  <Override PartName="/ppt/theme/themeOverride5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theme/themeOverride6.xml" ContentType="application/vnd.openxmlformats-officedocument.themeOverride+xml"/>
  <Override PartName="/ppt/charts/chart30.xml" ContentType="application/vnd.openxmlformats-officedocument.drawingml.chart+xml"/>
  <Override PartName="/ppt/theme/themeOverride7.xml" ContentType="application/vnd.openxmlformats-officedocument.themeOverride+xml"/>
  <Override PartName="/ppt/charts/chart31.xml" ContentType="application/vnd.openxmlformats-officedocument.drawingml.chart+xml"/>
  <Override PartName="/ppt/theme/themeOverride8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6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7.xml" ContentType="application/vnd.openxmlformats-officedocument.drawingml.chartshapes+xml"/>
  <Override PartName="/ppt/charts/chart3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6"/>
  </p:notesMasterIdLst>
  <p:handoutMasterIdLst>
    <p:handoutMasterId r:id="rId37"/>
  </p:handoutMasterIdLst>
  <p:sldIdLst>
    <p:sldId id="408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20" r:id="rId11"/>
    <p:sldId id="406" r:id="rId12"/>
    <p:sldId id="337" r:id="rId13"/>
    <p:sldId id="371" r:id="rId14"/>
    <p:sldId id="438" r:id="rId15"/>
    <p:sldId id="404" r:id="rId16"/>
    <p:sldId id="376" r:id="rId17"/>
    <p:sldId id="426" r:id="rId18"/>
    <p:sldId id="370" r:id="rId19"/>
    <p:sldId id="396" r:id="rId20"/>
    <p:sldId id="433" r:id="rId21"/>
    <p:sldId id="435" r:id="rId22"/>
    <p:sldId id="434" r:id="rId23"/>
    <p:sldId id="455" r:id="rId24"/>
    <p:sldId id="453" r:id="rId25"/>
    <p:sldId id="454" r:id="rId26"/>
    <p:sldId id="380" r:id="rId27"/>
    <p:sldId id="379" r:id="rId28"/>
    <p:sldId id="347" r:id="rId29"/>
    <p:sldId id="448" r:id="rId30"/>
    <p:sldId id="349" r:id="rId31"/>
    <p:sldId id="383" r:id="rId32"/>
    <p:sldId id="350" r:id="rId33"/>
    <p:sldId id="456" r:id="rId34"/>
    <p:sldId id="457" r:id="rId3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DC"/>
    <a:srgbClr val="9CE6EE"/>
    <a:srgbClr val="FBA98F"/>
    <a:srgbClr val="00FFCC"/>
    <a:srgbClr val="000000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5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8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145380.20000000001</c:v>
                </c:pt>
                <c:pt idx="1">
                  <c:v>8582.5</c:v>
                </c:pt>
                <c:pt idx="2">
                  <c:v>361760.5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2024год</a:t>
            </a:r>
            <a:endParaRPr lang="ru-RU" dirty="0"/>
          </a:p>
        </c:rich>
      </c:tx>
      <c:layout>
        <c:manualLayout>
          <c:xMode val="edge"/>
          <c:yMode val="edge"/>
          <c:x val="0.6966490505286157"/>
          <c:y val="0.11562500000000001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6355492488370003"/>
                  <c:y val="-1.893996062992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1052589138841202E-2"/>
                  <c:y val="-5.70920863865367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Условно-утвержденные расходы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9.4</c:v>
                </c:pt>
                <c:pt idx="1">
                  <c:v>0.7</c:v>
                </c:pt>
                <c:pt idx="2">
                  <c:v>16.5</c:v>
                </c:pt>
                <c:pt idx="3">
                  <c:v>0</c:v>
                </c:pt>
                <c:pt idx="4">
                  <c:v>56.7</c:v>
                </c:pt>
                <c:pt idx="5">
                  <c:v>10.6</c:v>
                </c:pt>
                <c:pt idx="6">
                  <c:v>3.2</c:v>
                </c:pt>
                <c:pt idx="7">
                  <c:v>1.4</c:v>
                </c:pt>
                <c:pt idx="8">
                  <c:v>1.1000000000000001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Условно-утвержденные расходы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9.1</c:v>
                </c:pt>
                <c:pt idx="1">
                  <c:v>0.7</c:v>
                </c:pt>
                <c:pt idx="2">
                  <c:v>17.100000000000001</c:v>
                </c:pt>
                <c:pt idx="3">
                  <c:v>0</c:v>
                </c:pt>
                <c:pt idx="4">
                  <c:v>55.8</c:v>
                </c:pt>
                <c:pt idx="5">
                  <c:v>10.3</c:v>
                </c:pt>
                <c:pt idx="6">
                  <c:v>3.1</c:v>
                </c:pt>
                <c:pt idx="7">
                  <c:v>1.3</c:v>
                </c:pt>
                <c:pt idx="8">
                  <c:v>2.1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7852786261777014E-3"/>
                  <c:y val="-1.978591594435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677917939266431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оборона</c:v>
                </c:pt>
                <c:pt idx="4">
                  <c:v>Национальная  экономика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38421</c:v>
                </c:pt>
                <c:pt idx="1">
                  <c:v>1929.5</c:v>
                </c:pt>
                <c:pt idx="2">
                  <c:v>5998.2</c:v>
                </c:pt>
                <c:pt idx="3">
                  <c:v>328.2</c:v>
                </c:pt>
                <c:pt idx="4">
                  <c:v>81631</c:v>
                </c:pt>
                <c:pt idx="5">
                  <c:v>56871</c:v>
                </c:pt>
                <c:pt idx="6">
                  <c:v>6629.2</c:v>
                </c:pt>
                <c:pt idx="7">
                  <c:v>13325.7</c:v>
                </c:pt>
                <c:pt idx="8">
                  <c:v>49079</c:v>
                </c:pt>
                <c:pt idx="9">
                  <c:v>265751.90000000002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95176192"/>
        <c:axId val="95177728"/>
        <c:axId val="0"/>
      </c:bar3DChart>
      <c:catAx>
        <c:axId val="95176192"/>
        <c:scaling>
          <c:orientation val="minMax"/>
        </c:scaling>
        <c:delete val="0"/>
        <c:axPos val="l"/>
        <c:majorTickMark val="out"/>
        <c:minorTickMark val="none"/>
        <c:tickLblPos val="nextTo"/>
        <c:crossAx val="95177728"/>
        <c:crosses val="autoZero"/>
        <c:auto val="1"/>
        <c:lblAlgn val="ctr"/>
        <c:lblOffset val="100"/>
        <c:noMultiLvlLbl val="0"/>
      </c:catAx>
      <c:valAx>
        <c:axId val="95177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1761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334785.80000000005</c:v>
                </c:pt>
                <c:pt idx="1">
                  <c:v>185178.9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314288.3</c:v>
                </c:pt>
                <c:pt idx="1">
                  <c:v>191656</c:v>
                </c:pt>
                <c:pt idx="2">
                  <c:v>6274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334949.40000000002</c:v>
                </c:pt>
                <c:pt idx="1">
                  <c:v>166375.6</c:v>
                </c:pt>
                <c:pt idx="2">
                  <c:v>12429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673575129533681"/>
          <c:y val="0.13565217391304349"/>
          <c:w val="0.55440414507772018"/>
          <c:h val="0.3686956521739130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50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9248208440237105E-2"/>
                  <c:y val="0.39371434407963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171392550650268E-2"/>
                  <c:y val="0.361194101916505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779671326196585"/>
                  <c:y val="7.58167434259396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218891002388747"/>
                  <c:y val="0.33522712078443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587675838273032E-2"/>
                  <c:y val="0.458024253454167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801789347960718"/>
                  <c:y val="0.283059723666617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019861983544193"/>
                  <c:y val="7.31514633783984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5512032203839683E-2"/>
                  <c:y val="-0.12713081265785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36345439263912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3498849862868371E-2"/>
                  <c:y val="-2.830560095082454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2587587366186068E-2"/>
                  <c:y val="0.176768867924528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3726444306821201E-2"/>
                  <c:y val="0.348022024959144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Лист1!$A$1:$A$12</c:f>
              <c:strCache>
                <c:ptCount val="12"/>
                <c:pt idx="0">
                  <c:v>    МП "Муниципальное управление на территории Максатихинского муниципального округа на 2023-2028 годы"</c:v>
                </c:pt>
                <c:pt idx="1">
                  <c:v>    МП "Обеспечение безопасности населения Максатихинскогомуниципального округа на 2023-2028 годы"</c:v>
                </c:pt>
                <c:pt idx="2">
                  <c:v>    МП "Развитие сферы транспорта и дорожного хозяйства Максатихинского муниципального округа на 2023-2028 годы"</c:v>
                </c:pt>
                <c:pt idx="3">
                  <c:v>    МП "Молодежная политика в Максатихинском муниципальном округе на 2023-2028 годы"</c:v>
                </c:pt>
                <c:pt idx="4">
                  <c:v>    МП "Социальная поддержка и защита населения Максатихинского муниципального округа на 2023-2028 годы"</c:v>
                </c:pt>
                <c:pt idx="5">
                  <c:v>    МП "Развитие физической культуры и спорта на территории Максатихинского муниципального округа на 2023-2028 годы"</c:v>
                </c:pt>
                <c:pt idx="6">
                  <c:v>    МП "Управление муниципальным имуществом Максатихинского муниципального округа Тверской области на 2023-2028 годы"</c:v>
                </c:pt>
                <c:pt idx="7">
                  <c:v>    МП "Развитие отрасли культура Максатихинскогомуниципального округа Тверской области на 2023-2028 годы"</c:v>
                </c:pt>
                <c:pt idx="8">
                  <c:v>    МП "Развитие системы дошкольного, общего и дополнительного образования муниципального образования "Максатихинский муниципальный округ" на 2023-2028 годы"</c:v>
                </c:pt>
                <c:pt idx="9">
                  <c:v>МП "Жилищно-коммунальное хозяйство и энергетика Максатихинского муниципального округа Тверской области на 2023-2028 годы"</c:v>
                </c:pt>
                <c:pt idx="10">
                  <c:v>    МП "Управление муниципальными финансами и совершенствование налоговой политики в Максатихинском муниципальном округе на 2023-2028 годы"</c:v>
                </c:pt>
                <c:pt idx="11">
                  <c:v>    Расходы, не включенные в муниципальные программы</c:v>
                </c:pt>
              </c:strCache>
            </c:strRef>
          </c:cat>
          <c:val>
            <c:numRef>
              <c:f>Лист1!$B$1:$B$12</c:f>
              <c:numCache>
                <c:formatCode>0.00</c:formatCode>
                <c:ptCount val="12"/>
                <c:pt idx="0">
                  <c:v>48988.9</c:v>
                </c:pt>
                <c:pt idx="1">
                  <c:v>5447.8</c:v>
                </c:pt>
                <c:pt idx="2">
                  <c:v>81631</c:v>
                </c:pt>
                <c:pt idx="3">
                  <c:v>330</c:v>
                </c:pt>
                <c:pt idx="4">
                  <c:v>4824.8</c:v>
                </c:pt>
                <c:pt idx="5">
                  <c:v>6629.2</c:v>
                </c:pt>
                <c:pt idx="6">
                  <c:v>1090.7</c:v>
                </c:pt>
                <c:pt idx="7">
                  <c:v>53148.6</c:v>
                </c:pt>
                <c:pt idx="8">
                  <c:v>268061.09999999998</c:v>
                </c:pt>
                <c:pt idx="9">
                  <c:v>38421</c:v>
                </c:pt>
                <c:pt idx="10">
                  <c:v>10231.5</c:v>
                </c:pt>
                <c:pt idx="11">
                  <c:v>1160.0999999999999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8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numFmt formatCode="0.00%" sourceLinked="0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1160.0999999999999</c:v>
                </c:pt>
                <c:pt idx="1">
                  <c:v>518804.6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2023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400459162542889E-2"/>
                  <c:y val="0.12846907187785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3201060798816728"/>
                  <c:y val="-0.240334568817295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251612522179993"/>
                  <c:y val="-0.105111966416776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30641780385367529"/>
                  <c:y val="-5.98122759075836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Лист1!$C$1:$C$9</c:f>
              <c:strCache>
                <c:ptCount val="9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обеспечение безопасности людей на водных объектах</c:v>
                </c:pt>
                <c:pt idx="4">
                  <c:v>проведение работ по опашке населенных пунктов</c:v>
                </c:pt>
                <c:pt idx="5">
                  <c:v>обеспечение деятельности добровольных пожарных команд</c:v>
                </c:pt>
                <c:pt idx="6">
                  <c:v>обеспечение общественного порядка на территории муниципального округа</c:v>
                </c:pt>
                <c:pt idx="7">
                  <c:v>проведение мероприятий в рамках мобилизационной подготовки</c:v>
                </c:pt>
                <c:pt idx="8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Лист1!$A$1:$A$9</c:f>
              <c:numCache>
                <c:formatCode>0.0</c:formatCode>
                <c:ptCount val="9"/>
                <c:pt idx="0">
                  <c:v>550.4</c:v>
                </c:pt>
                <c:pt idx="1">
                  <c:v>2668.5</c:v>
                </c:pt>
                <c:pt idx="2">
                  <c:v>937</c:v>
                </c:pt>
                <c:pt idx="3">
                  <c:v>20</c:v>
                </c:pt>
                <c:pt idx="4">
                  <c:v>346.1</c:v>
                </c:pt>
                <c:pt idx="5">
                  <c:v>1256.2</c:v>
                </c:pt>
                <c:pt idx="6">
                  <c:v>120</c:v>
                </c:pt>
                <c:pt idx="7">
                  <c:v>50</c:v>
                </c:pt>
                <c:pt idx="8">
                  <c:v>50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2023-2025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79235640484391"/>
          <c:y val="9.4148756436217632E-2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550.4</c:v>
                </c:pt>
                <c:pt idx="1">
                  <c:v>5447.8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98652674955307E-3"/>
                  <c:y val="0.24931738353858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580.70000000000005</c:v>
                </c:pt>
                <c:pt idx="1">
                  <c:v>4544.7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9096312530931E-3"/>
                  <c:y val="0.25089199490654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580.70000000000005</c:v>
                </c:pt>
                <c:pt idx="1">
                  <c:v>5504.7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348032"/>
        <c:axId val="120366208"/>
        <c:axId val="0"/>
      </c:bar3DChart>
      <c:catAx>
        <c:axId val="12034803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36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366208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348032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1525120"/>
        <c:axId val="71526656"/>
      </c:barChart>
      <c:catAx>
        <c:axId val="715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152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52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152512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2023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6.9462167989281412E-2"/>
                  <c:y val="-0.337626026458980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73327832693958"/>
                  <c:y val="-0.288748012460779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342346170779805E-2"/>
                  <c:y val="3.38365623450126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Лист1!$C$1:$C$3</c:f>
              <c:strCache>
                <c:ptCount val="2"/>
                <c:pt idx="0">
                  <c:v>0408 Транспорт</c:v>
                </c:pt>
                <c:pt idx="1">
                  <c:v>0409 Дорожное хозяйство (дорожные фонды)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2"/>
                <c:pt idx="0">
                  <c:v>8766.2999999999993</c:v>
                </c:pt>
                <c:pt idx="1">
                  <c:v>72864.7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2023-2025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22511002716553E-2"/>
                  <c:y val="-1.421735199635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8766.2999999999993</c:v>
                </c:pt>
                <c:pt idx="1">
                  <c:v>72864.7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7153942393224E-2"/>
                  <c:y val="-3.880546184554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55552987836953E-3"/>
                  <c:y val="-5.29933470167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8178.2</c:v>
                </c:pt>
                <c:pt idx="1">
                  <c:v>74164.899999999994</c:v>
                </c:pt>
                <c:pt idx="2">
                  <c:v>1066.5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67234394965372E-2"/>
                  <c:y val="2.306183261226534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8795.7999999999993</c:v>
                </c:pt>
                <c:pt idx="1">
                  <c:v>76645.2</c:v>
                </c:pt>
                <c:pt idx="2">
                  <c:v>1166.5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632064"/>
        <c:axId val="120633600"/>
        <c:axId val="0"/>
      </c:bar3DChart>
      <c:catAx>
        <c:axId val="12063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633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633600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632064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0822172989491292E-2"/>
                  <c:y val="3.53647903819701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29625630732663"/>
                  <c:y val="-0.227123442721839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4276666463520398E-2"/>
                  <c:y val="-0.138525445763074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314321710194332"/>
                  <c:y val="-9.46873134088219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Лист1!$C$1:$C$4</c:f>
              <c:strCache>
                <c:ptCount val="4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 внутригородских маршрутах автомобильного транспорта на территории пгт.Максатиха</c:v>
                </c:pt>
                <c:pt idx="3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 сверх минимальными социальными требованиями</c:v>
                </c:pt>
              </c:strCache>
            </c:strRef>
          </c:cat>
          <c:val>
            <c:numRef>
              <c:f>Лист1!$A$1:$A$4</c:f>
              <c:numCache>
                <c:formatCode>0.00</c:formatCode>
                <c:ptCount val="4"/>
                <c:pt idx="0">
                  <c:v>5807.9</c:v>
                </c:pt>
                <c:pt idx="1">
                  <c:v>1455</c:v>
                </c:pt>
                <c:pt idx="2">
                  <c:v>1107.2</c:v>
                </c:pt>
                <c:pt idx="3">
                  <c:v>396.2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1985831662323141"/>
                  <c:y val="-0.116558080848159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18442893245513E-2"/>
                  <c:y val="-4.29605043884012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6287003489356536"/>
                  <c:y val="0.11510229022172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104963032902587"/>
                  <c:y val="-3.48651737108575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268962401979516"/>
                  <c:y val="-0.133856158839494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8163012354886725E-2"/>
                  <c:y val="-0.331560778961067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2140015752373823"/>
                  <c:y val="-0.296880306950021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8521112955544636"/>
                  <c:y val="-0.283889290078880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9.7168881518055777E-2"/>
                  <c:y val="-0.298093069024076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21734135280206315"/>
                  <c:y val="-0.302224554414588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Лист1!$C$1:$C$8</c:f>
              <c:strCache>
                <c:ptCount val="8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Расходы на осуществление органами местного самоуправления государственных полномочий в сфере дорожной деятельности</c:v>
                </c:pt>
                <c:pt idx="2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3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4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6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7">
                  <c:v>Ремонт дворовых территорий многоквартирных домов, проездов к дворовым территориям многоквартирных домов населенных пунктов за счет средств местного бюджета</c:v>
                </c:pt>
              </c:strCache>
            </c:strRef>
          </c:cat>
          <c:val>
            <c:numRef>
              <c:f>Лист1!$A$1:$A$8</c:f>
              <c:numCache>
                <c:formatCode>0.00</c:formatCode>
                <c:ptCount val="8"/>
                <c:pt idx="0">
                  <c:v>7107.3</c:v>
                </c:pt>
                <c:pt idx="1">
                  <c:v>26185.4</c:v>
                </c:pt>
                <c:pt idx="2">
                  <c:v>25814.400000000001</c:v>
                </c:pt>
                <c:pt idx="3">
                  <c:v>6603.6</c:v>
                </c:pt>
                <c:pt idx="4">
                  <c:v>1605</c:v>
                </c:pt>
                <c:pt idx="5">
                  <c:v>451.3</c:v>
                </c:pt>
                <c:pt idx="6">
                  <c:v>4046.1</c:v>
                </c:pt>
                <c:pt idx="7">
                  <c:v>1051.5999999999999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2023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025364728850445"/>
                  <c:y val="-0.470605361158797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474362434942854E-2"/>
                  <c:y val="-0.188202661834088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342346170779805E-2"/>
                  <c:y val="3.38365623450126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Лист1!$C$1:$C$3</c:f>
              <c:strCache>
                <c:ptCount val="2"/>
                <c:pt idx="0">
                  <c:v>0502 Коммунальное хозяйство</c:v>
                </c:pt>
                <c:pt idx="1">
                  <c:v>0503 Благоустройство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2"/>
                <c:pt idx="0">
                  <c:v>29410</c:v>
                </c:pt>
                <c:pt idx="1">
                  <c:v>9011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2023-2025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22511002716553E-2"/>
                  <c:y val="-1.421735199635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Коммунальное хозяйство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29410</c:v>
                </c:pt>
                <c:pt idx="1">
                  <c:v>9011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7153942393224E-2"/>
                  <c:y val="-3.880546184554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55552987836953E-3"/>
                  <c:y val="-5.29933470167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Коммунальное хозяйство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42800</c:v>
                </c:pt>
                <c:pt idx="1">
                  <c:v>5052.7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67234394965372E-2"/>
                  <c:y val="2.306183261226534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Коммунальное хозяйство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2000</c:v>
                </c:pt>
                <c:pt idx="1">
                  <c:v>12302.7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179840"/>
        <c:axId val="110181376"/>
        <c:axId val="0"/>
      </c:bar3DChart>
      <c:catAx>
        <c:axId val="11017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18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181376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179840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87992011104771"/>
          <c:y val="0.2828438563515619"/>
          <c:w val="0.50733140123638876"/>
          <c:h val="0.34522326317483998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8557522982759254"/>
                  <c:y val="0.1253964978947917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выполнение работ по капитальному ремонту объектов теплоснабжения за счет местного бюджета</a:t>
                    </a:r>
                    <a:r>
                      <a:rPr lang="ru-RU" sz="800" dirty="0" smtClean="0"/>
                      <a:t>;</a:t>
                    </a:r>
                  </a:p>
                  <a:p>
                    <a:r>
                      <a:rPr lang="ru-RU" sz="800" dirty="0" smtClean="0"/>
                      <a:t> 400,0</a:t>
                    </a:r>
                    <a:endParaRPr lang="ru-RU" sz="9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401611826016776"/>
                  <c:y val="-0.194366158862167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266247556146378"/>
                  <c:y val="4.64092425104693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выполнение работ по содержанию и ремонту объектов теплоснабжения за счет местного бюджета</c:v>
                </c:pt>
                <c:pt idx="1">
                  <c:v>выполнение работ по содержанию и ремонту объектов водоснабжения за счет местного бюджета</c:v>
                </c:pt>
                <c:pt idx="2">
                  <c:v>средства на развитие системы газоснабжения населенных пунктов Тверской области в рамках софинансирования с областным бюджетом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400</c:v>
                </c:pt>
                <c:pt idx="1">
                  <c:v>530</c:v>
                </c:pt>
                <c:pt idx="2">
                  <c:v>28480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47205184864978E-2"/>
          <c:y val="9.567822222222222E-2"/>
          <c:w val="0.83297552364052974"/>
          <c:h val="0.7857571111111112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802626712183407E-3"/>
                  <c:y val="-2.9581804233976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01313356091704E-3"/>
                  <c:y val="-3.086533391161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01313356090576E-3"/>
                  <c:y val="-1.907888079956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Упрощенная система налогообложения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  <c:pt idx="7">
                  <c:v>Единый сельхозналог,отменные налоги и сборы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106584</c:v>
                </c:pt>
                <c:pt idx="1">
                  <c:v>13185</c:v>
                </c:pt>
                <c:pt idx="2">
                  <c:v>11663</c:v>
                </c:pt>
                <c:pt idx="3">
                  <c:v>5129</c:v>
                </c:pt>
                <c:pt idx="4">
                  <c:v>3783.2</c:v>
                </c:pt>
                <c:pt idx="5">
                  <c:v>3140</c:v>
                </c:pt>
                <c:pt idx="6">
                  <c:v>1885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71534464"/>
        <c:axId val="71536000"/>
      </c:barChart>
      <c:catAx>
        <c:axId val="7153446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0" vert="horz"/>
          <a:lstStyle/>
          <a:p>
            <a:pPr>
              <a:defRPr sz="600" b="0"/>
            </a:pPr>
            <a:endParaRPr lang="ru-RU"/>
          </a:p>
        </c:txPr>
        <c:crossAx val="7153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53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1534464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87992011104771"/>
          <c:y val="0.2828438563515619"/>
          <c:w val="0.50733140123638876"/>
          <c:h val="0.34522326317483998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5.1775058199152839E-2"/>
                  <c:y val="0.17218835095420237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Расходы на уличное освещение;</a:t>
                    </a:r>
                  </a:p>
                  <a:p>
                    <a:r>
                      <a:rPr lang="ru-RU" sz="800" dirty="0" smtClean="0"/>
                      <a:t>4250,0</a:t>
                    </a:r>
                    <a:endParaRPr lang="ru-RU" sz="9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469737079021886E-2"/>
                  <c:y val="-0.162225455674993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225397688890251"/>
                  <c:y val="-0.218520221109219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005575370297304E-2"/>
                  <c:y val="3.45673043131262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Лист1!$B$1:$B$4</c:f>
              <c:strCache>
                <c:ptCount val="4"/>
                <c:pt idx="0">
                  <c:v>уличное освещение</c:v>
                </c:pt>
                <c:pt idx="1">
                  <c:v>Средства бюджета округа на реализацию  федерального проекта "Формирование комфортной городской среды"</c:v>
                </c:pt>
                <c:pt idx="2">
                  <c:v>расходы по прочему благоустройству</c:v>
                </c:pt>
                <c:pt idx="3">
                  <c:v>средства на реализацию программ по поддержке местных инициатив за счет средств местного бюджета, поступлений от юридических лиц и вкладов граждан (п.Малышево)</c:v>
                </c:pt>
              </c:strCache>
            </c:strRef>
          </c:cat>
          <c:val>
            <c:numRef>
              <c:f>Лист1!$A$1:$A$4</c:f>
              <c:numCache>
                <c:formatCode>0.0</c:formatCode>
                <c:ptCount val="4"/>
                <c:pt idx="0">
                  <c:v>4250</c:v>
                </c:pt>
                <c:pt idx="1">
                  <c:v>103.3</c:v>
                </c:pt>
                <c:pt idx="2">
                  <c:v>3792.7</c:v>
                </c:pt>
                <c:pt idx="3">
                  <c:v>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75816.100000000006</c:v>
                </c:pt>
                <c:pt idx="1">
                  <c:v>165336.9</c:v>
                </c:pt>
                <c:pt idx="2">
                  <c:v>13005.4</c:v>
                </c:pt>
                <c:pt idx="3">
                  <c:v>205</c:v>
                </c:pt>
                <c:pt idx="4">
                  <c:v>410</c:v>
                </c:pt>
                <c:pt idx="5">
                  <c:v>10978.5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73816.100000000006</c:v>
                </c:pt>
                <c:pt idx="1">
                  <c:v>161050.4</c:v>
                </c:pt>
                <c:pt idx="2">
                  <c:v>11913.4</c:v>
                </c:pt>
                <c:pt idx="3">
                  <c:v>180</c:v>
                </c:pt>
                <c:pt idx="4">
                  <c:v>260</c:v>
                </c:pt>
                <c:pt idx="5">
                  <c:v>10278.5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76816.100000000006</c:v>
                </c:pt>
                <c:pt idx="1">
                  <c:v>167327</c:v>
                </c:pt>
                <c:pt idx="2">
                  <c:v>13313.4</c:v>
                </c:pt>
                <c:pt idx="3">
                  <c:v>205</c:v>
                </c:pt>
                <c:pt idx="4">
                  <c:v>410</c:v>
                </c:pt>
                <c:pt idx="5">
                  <c:v>10978.5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480768"/>
        <c:axId val="110363776"/>
        <c:axId val="0"/>
      </c:bar3DChart>
      <c:catAx>
        <c:axId val="11048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36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63776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480768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и областного бюджетов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123941.2</c:v>
                </c:pt>
                <c:pt idx="1">
                  <c:v>42515.199999999997</c:v>
                </c:pt>
                <c:pt idx="2">
                  <c:v>4077.1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41395.699999999997</c:v>
                </c:pt>
                <c:pt idx="1">
                  <c:v>33300.9</c:v>
                </c:pt>
                <c:pt idx="2">
                  <c:v>8928.2999999999993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0501888"/>
        <c:axId val="110503424"/>
        <c:axId val="0"/>
      </c:bar3DChart>
      <c:catAx>
        <c:axId val="110501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0503424"/>
        <c:crosses val="autoZero"/>
        <c:auto val="1"/>
        <c:lblAlgn val="ctr"/>
        <c:lblOffset val="100"/>
        <c:noMultiLvlLbl val="0"/>
      </c:catAx>
      <c:valAx>
        <c:axId val="110503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50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38027.599999999999</c:v>
                </c:pt>
                <c:pt idx="1">
                  <c:v>11051.4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33010.5</c:v>
                </c:pt>
                <c:pt idx="1">
                  <c:v>10601.4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36630.5</c:v>
                </c:pt>
                <c:pt idx="1">
                  <c:v>11151.4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060864"/>
        <c:axId val="111062400"/>
        <c:axId val="0"/>
      </c:bar3DChart>
      <c:catAx>
        <c:axId val="1110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06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062400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060864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3225</c:v>
                </c:pt>
                <c:pt idx="1">
                  <c:v>4897.8999999999996</c:v>
                </c:pt>
                <c:pt idx="3">
                  <c:v>5335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7229.7</c:v>
                </c:pt>
                <c:pt idx="1">
                  <c:v>10974.400000000001</c:v>
                </c:pt>
                <c:pt idx="2">
                  <c:v>328.3</c:v>
                </c:pt>
                <c:pt idx="3">
                  <c:v>6037.3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0647168"/>
        <c:axId val="110648704"/>
        <c:axId val="0"/>
      </c:bar3DChart>
      <c:catAx>
        <c:axId val="110647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0648704"/>
        <c:crosses val="autoZero"/>
        <c:auto val="1"/>
        <c:lblAlgn val="ctr"/>
        <c:lblOffset val="100"/>
        <c:noMultiLvlLbl val="0"/>
      </c:catAx>
      <c:valAx>
        <c:axId val="11064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64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0827989917630271E-3"/>
                  <c:y val="8.650459394081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011220572518278E-4"/>
                  <c:y val="0.142710000027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1702.1</c:v>
                </c:pt>
                <c:pt idx="1">
                  <c:v>4104</c:v>
                </c:pt>
                <c:pt idx="2">
                  <c:v>7519.6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11354808605E-3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23637525736554E-3"/>
                  <c:y val="0.13871546063331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500</c:v>
                </c:pt>
                <c:pt idx="1">
                  <c:v>4104</c:v>
                </c:pt>
                <c:pt idx="2">
                  <c:v>2844.8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3596160802462E-4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325149747740646E-3"/>
                  <c:y val="0.14559619457826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1702.1</c:v>
                </c:pt>
                <c:pt idx="1">
                  <c:v>4104</c:v>
                </c:pt>
                <c:pt idx="2">
                  <c:v>5282.2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088000"/>
        <c:axId val="111089536"/>
        <c:axId val="0"/>
      </c:bar3DChart>
      <c:catAx>
        <c:axId val="1110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08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089536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088000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180096"/>
        <c:axId val="72181632"/>
      </c:barChart>
      <c:catAx>
        <c:axId val="721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18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18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1800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818730381499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52515149662694E-3"/>
                  <c:y val="-3.551636549291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05030299325388E-3"/>
                  <c:y val="-2.158946715598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651282668154847E-3"/>
                  <c:y val="-1.0308872035621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9"/>
                <c:pt idx="0">
                  <c:v>арендная плата за земельные участки</c:v>
                </c:pt>
                <c:pt idx="1">
                  <c:v>доходы от продажи земельных участков</c:v>
                </c:pt>
                <c:pt idx="2">
                  <c:v>штрафы, санкции, возмещение ущерба</c:v>
                </c:pt>
                <c:pt idx="3">
                  <c:v>доходы от аренды имущества в оперативном управлении</c:v>
                </c:pt>
                <c:pt idx="4">
                  <c:v>плата за увеличение площади земельных участков</c:v>
                </c:pt>
                <c:pt idx="5">
                  <c:v>доходы от компенсации затрат</c:v>
                </c:pt>
                <c:pt idx="6">
                  <c:v>плата за негативное воздействие на окружающую среду</c:v>
                </c:pt>
                <c:pt idx="7">
                  <c:v>аренда имущества в казне</c:v>
                </c:pt>
                <c:pt idx="8">
                  <c:v>доходы от оказания платных услуг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4761.1000000000004</c:v>
                </c:pt>
                <c:pt idx="1">
                  <c:v>1681.2</c:v>
                </c:pt>
                <c:pt idx="2">
                  <c:v>714.5</c:v>
                </c:pt>
                <c:pt idx="3">
                  <c:v>572.79999999999995</c:v>
                </c:pt>
                <c:pt idx="4">
                  <c:v>272.39999999999998</c:v>
                </c:pt>
                <c:pt idx="5">
                  <c:v>238.5</c:v>
                </c:pt>
                <c:pt idx="6">
                  <c:v>146.5</c:v>
                </c:pt>
                <c:pt idx="7">
                  <c:v>108</c:v>
                </c:pt>
                <c:pt idx="8">
                  <c:v>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218112"/>
        <c:axId val="72219648"/>
      </c:barChart>
      <c:catAx>
        <c:axId val="722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21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21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21811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92011488080468E-2"/>
          <c:y val="0"/>
          <c:w val="0.98533818399170447"/>
          <c:h val="0.77338347148906506"/>
        </c:manualLayout>
      </c:layout>
      <c:pie3DChart>
        <c:varyColors val="1"/>
        <c:ser>
          <c:idx val="1"/>
          <c:order val="0"/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331547902938653E-3"/>
                  <c:y val="0.272224734291242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2335687488658206E-2"/>
                  <c:y val="-6.8611225809789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99326</c:v>
                </c:pt>
                <c:pt idx="1">
                  <c:v>66122.2</c:v>
                </c:pt>
                <c:pt idx="2">
                  <c:v>196312.3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1.1255920879641793E-2"/>
          <c:y val="0.74234477897559292"/>
          <c:w val="0.25931022446568575"/>
          <c:h val="0.2312140583344403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00FFCC"/>
              </a:solidFill>
            </c:spPr>
          </c:dPt>
          <c:dLbls>
            <c:dLbl>
              <c:idx val="1"/>
              <c:layout>
                <c:manualLayout>
                  <c:x val="1.0388207629796135E-2"/>
                  <c:y val="-5.857376318526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773639170823466E-2"/>
                  <c:y val="-1.297466943990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19304409551507E-2"/>
                  <c:y val="1.485589065517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891105694054294E-2"/>
                  <c:y val="7.847700935967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52120768573979E-2"/>
                  <c:y val="0.10313066409151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228562349192895E-2"/>
                  <c:y val="3.406681770910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Лист1!$B$1:$B$8</c:f>
              <c:strCache>
                <c:ptCount val="8"/>
                <c:pt idx="0">
                  <c:v>Управление Федеральной налоговой службы по Тверской области</c:v>
                </c:pt>
                <c:pt idx="1">
                  <c:v>Управление Федерального казначейства по Тверской области</c:v>
                </c:pt>
                <c:pt idx="2">
                  <c:v>Комитет по управлению имуществом и земельным отношениям администрации Максатихинского муниципального округа</c:v>
                </c:pt>
                <c:pt idx="3">
                  <c:v>Федеральная служба по надзору в сфере природопользования (Управление Росприроднадзора по Тверской области)</c:v>
                </c:pt>
                <c:pt idx="4">
                  <c:v>Прочие администраторы поступлений</c:v>
                </c:pt>
                <c:pt idx="5">
                  <c:v>Главное управление региональной безопасности Тверской области</c:v>
                </c:pt>
                <c:pt idx="6">
                  <c:v>Управление по делам культуры, молодежной политики, спорта и туризма администрации Максатихинского муниципального округа</c:v>
                </c:pt>
                <c:pt idx="7">
                  <c:v>Управление по  территориальному развитию администрации Максатихинского муниципального округа</c:v>
                </c:pt>
              </c:strCache>
            </c:strRef>
          </c:cat>
          <c:val>
            <c:numRef>
              <c:f>Лист1!$A$1:$A$8</c:f>
              <c:numCache>
                <c:formatCode>0.0</c:formatCode>
                <c:ptCount val="8"/>
                <c:pt idx="0">
                  <c:v>132195.20000000001</c:v>
                </c:pt>
                <c:pt idx="1">
                  <c:v>13185</c:v>
                </c:pt>
                <c:pt idx="2">
                  <c:v>6822.7</c:v>
                </c:pt>
                <c:pt idx="3">
                  <c:v>146.5</c:v>
                </c:pt>
                <c:pt idx="4">
                  <c:v>196.2</c:v>
                </c:pt>
                <c:pt idx="5">
                  <c:v>518.29999999999995</c:v>
                </c:pt>
                <c:pt idx="6">
                  <c:v>214.8</c:v>
                </c:pt>
                <c:pt idx="7">
                  <c:v>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703861854045784"/>
          <c:y val="0.12457528599019463"/>
          <c:w val="0.33712924724615112"/>
          <c:h val="0.805094711038478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Лист1!$A$11</c:f>
              <c:numCache>
                <c:formatCode>0.0</c:formatCode>
                <c:ptCount val="1"/>
                <c:pt idx="0">
                  <c:v>519964.7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Лист1!$B$11</c:f>
              <c:numCache>
                <c:formatCode>0.0</c:formatCode>
                <c:ptCount val="1"/>
                <c:pt idx="0">
                  <c:v>512218.3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Лист1!$C$11</c:f>
              <c:numCache>
                <c:formatCode>0.0</c:formatCode>
                <c:ptCount val="1"/>
                <c:pt idx="0">
                  <c:v>513754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94209152"/>
        <c:axId val="94210688"/>
        <c:axId val="0"/>
      </c:bar3DChart>
      <c:catAx>
        <c:axId val="942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421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10688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4209152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090640895694682E-2"/>
                  <c:y val="2.81485912999234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484020673149108"/>
                  <c:y val="-3.34614098101023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10.9</c:v>
                </c:pt>
                <c:pt idx="1">
                  <c:v>0.1</c:v>
                </c:pt>
                <c:pt idx="2">
                  <c:v>1.2</c:v>
                </c:pt>
                <c:pt idx="3">
                  <c:v>15.7</c:v>
                </c:pt>
                <c:pt idx="4">
                  <c:v>7.4</c:v>
                </c:pt>
                <c:pt idx="5">
                  <c:v>51.1</c:v>
                </c:pt>
                <c:pt idx="6">
                  <c:v>9.4</c:v>
                </c:pt>
                <c:pt idx="7">
                  <c:v>2.6</c:v>
                </c:pt>
                <c:pt idx="8">
                  <c:v>1.3</c:v>
                </c:pt>
                <c:pt idx="9">
                  <c:v>0</c:v>
                </c:pt>
                <c:pt idx="10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МУНИЦИПАЛЬНОГО ОКРУГА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2022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B991674F-EE06-47A3-8215-AD9B3A20BE4E}" type="presOf" srcId="{7A4BE6AE-C935-4028-B439-AB9424B4B080}" destId="{5F2B7E38-A6FA-4E75-A6CE-E58D6DB35523}" srcOrd="0" destOrd="0" presId="urn:microsoft.com/office/officeart/2005/8/layout/lProcess3"/>
    <dgm:cxn modelId="{B9C1B52F-E2DC-41D7-A1DB-F53BD7395B91}" type="presOf" srcId="{743B7F2F-E0F2-48A0-9EB4-BA51011BD2BC}" destId="{540A6847-61E5-40FF-87B0-50CD40195A55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1F1542EC-E184-4FC0-8AB8-2029B4993368}" type="presOf" srcId="{3175FC86-8D72-4480-8278-669C9AE0B30B}" destId="{4AE3B009-4E38-4A81-96CC-E7E3411E1BA5}" srcOrd="0" destOrd="0" presId="urn:microsoft.com/office/officeart/2005/8/layout/lProcess3"/>
    <dgm:cxn modelId="{EE839FB5-227E-49F8-8B2C-FF8D8E2A8296}" type="presOf" srcId="{8EA10CE4-3CCD-4637-AE7C-CC8464D6666D}" destId="{496F3873-A68D-4765-9305-5AF76C3C10C6}" srcOrd="0" destOrd="0" presId="urn:microsoft.com/office/officeart/2005/8/layout/lProcess3"/>
    <dgm:cxn modelId="{59B3BEF5-D7E3-4135-9B88-3A535A64F724}" type="presOf" srcId="{F001A448-5098-4B04-8FB2-28319A8EF583}" destId="{53262277-59CC-476B-AB46-5A007CA94C1A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9DED37E-13A0-42EC-B27A-0C3C36B41E79}" type="presParOf" srcId="{540A6847-61E5-40FF-87B0-50CD40195A55}" destId="{A70C2C98-3FD3-4100-A40A-F3D37C8C4758}" srcOrd="0" destOrd="0" presId="urn:microsoft.com/office/officeart/2005/8/layout/lProcess3"/>
    <dgm:cxn modelId="{6BA7D1A8-574A-4562-8D09-3985C23C831D}" type="presParOf" srcId="{A70C2C98-3FD3-4100-A40A-F3D37C8C4758}" destId="{4AE3B009-4E38-4A81-96CC-E7E3411E1BA5}" srcOrd="0" destOrd="0" presId="urn:microsoft.com/office/officeart/2005/8/layout/lProcess3"/>
    <dgm:cxn modelId="{680A104A-5682-4F68-8BAB-C83999F1A9E0}" type="presParOf" srcId="{540A6847-61E5-40FF-87B0-50CD40195A55}" destId="{0A6AF254-A070-4F15-B202-4C15CE04520C}" srcOrd="1" destOrd="0" presId="urn:microsoft.com/office/officeart/2005/8/layout/lProcess3"/>
    <dgm:cxn modelId="{DC73D69B-7861-4BE1-9985-008966EE90BA}" type="presParOf" srcId="{540A6847-61E5-40FF-87B0-50CD40195A55}" destId="{F08193B2-23CB-4488-9F2E-8438F840483C}" srcOrd="2" destOrd="0" presId="urn:microsoft.com/office/officeart/2005/8/layout/lProcess3"/>
    <dgm:cxn modelId="{AED82C67-CFD3-4373-8519-B84195641343}" type="presParOf" srcId="{F08193B2-23CB-4488-9F2E-8438F840483C}" destId="{53262277-59CC-476B-AB46-5A007CA94C1A}" srcOrd="0" destOrd="0" presId="urn:microsoft.com/office/officeart/2005/8/layout/lProcess3"/>
    <dgm:cxn modelId="{0D40DA5B-D341-4256-BDBE-6E7239AEA055}" type="presParOf" srcId="{540A6847-61E5-40FF-87B0-50CD40195A55}" destId="{2879629B-13E6-4F9F-B455-D4E8163E3F06}" srcOrd="3" destOrd="0" presId="urn:microsoft.com/office/officeart/2005/8/layout/lProcess3"/>
    <dgm:cxn modelId="{94EC8ECC-9008-4B07-90FD-46C3D72F23FC}" type="presParOf" srcId="{540A6847-61E5-40FF-87B0-50CD40195A55}" destId="{540A1CDA-7CC1-48BE-B4D2-19921F3BD74B}" srcOrd="4" destOrd="0" presId="urn:microsoft.com/office/officeart/2005/8/layout/lProcess3"/>
    <dgm:cxn modelId="{C8080694-1B93-4D7B-9648-B977117671BF}" type="presParOf" srcId="{540A1CDA-7CC1-48BE-B4D2-19921F3BD74B}" destId="{5F2B7E38-A6FA-4E75-A6CE-E58D6DB35523}" srcOrd="0" destOrd="0" presId="urn:microsoft.com/office/officeart/2005/8/layout/lProcess3"/>
    <dgm:cxn modelId="{3F2CB822-AB01-405F-84A0-E2C2C6665A93}" type="presParOf" srcId="{540A6847-61E5-40FF-87B0-50CD40195A55}" destId="{752AAB10-99CC-49F4-819B-F3F534B599AB}" srcOrd="5" destOrd="0" presId="urn:microsoft.com/office/officeart/2005/8/layout/lProcess3"/>
    <dgm:cxn modelId="{F91EC6B8-1A61-4647-B824-8A7E7DF6B5C4}" type="presParOf" srcId="{540A6847-61E5-40FF-87B0-50CD40195A55}" destId="{EB9A204B-C0E9-41A3-B059-F425EABD9204}" srcOrd="6" destOrd="0" presId="urn:microsoft.com/office/officeart/2005/8/layout/lProcess3"/>
    <dgm:cxn modelId="{460AC253-1BAF-4234-BB3B-1A4741E091CA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16409630-25F6-4301-8C15-BA75F658701D}" type="presOf" srcId="{0A38024A-9749-4176-ADD4-7B9A2EC65365}" destId="{74422B5A-E136-45CD-BD8F-5EC861D96482}" srcOrd="0" destOrd="0" presId="urn:microsoft.com/office/officeart/2005/8/layout/lProcess3"/>
    <dgm:cxn modelId="{AFC55810-DFAE-4B17-9371-08A89F86A6D2}" type="presOf" srcId="{C09D9C8A-8461-44B8-9287-DB9707124976}" destId="{6897D77A-A499-4A6C-AE98-5A0040F24721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B5E65699-DA1F-4F33-9018-A1E9F3068E75}" type="presOf" srcId="{3476F643-363A-49C3-BFD6-E5F8E1D497AE}" destId="{471107AA-537F-4CAE-8F73-2336EDEA28B6}" srcOrd="0" destOrd="0" presId="urn:microsoft.com/office/officeart/2005/8/layout/lProcess3"/>
    <dgm:cxn modelId="{9CC4204F-06E9-4F9D-819B-7E4CC1DFC1B0}" type="presOf" srcId="{D18895D6-87BF-4756-BA7A-9441A8176CFB}" destId="{A21BA0F5-232B-4EDA-AD69-C3CDAA78C200}" srcOrd="0" destOrd="0" presId="urn:microsoft.com/office/officeart/2005/8/layout/lProcess3"/>
    <dgm:cxn modelId="{EB5A45E1-9A77-40A8-B23C-63BDC2CA7C04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2A6922BF-AFC0-4244-A394-962801B5D2E4}" type="presParOf" srcId="{065A5EBA-FBA7-45E8-BBDC-68461A8AA4D9}" destId="{BAD6EBCC-7F3A-416E-9E3D-2BA2F1D17F71}" srcOrd="0" destOrd="0" presId="urn:microsoft.com/office/officeart/2005/8/layout/lProcess3"/>
    <dgm:cxn modelId="{2B269DD5-3FFB-4ABF-A523-B37315ADF5D3}" type="presParOf" srcId="{BAD6EBCC-7F3A-416E-9E3D-2BA2F1D17F71}" destId="{A21BA0F5-232B-4EDA-AD69-C3CDAA78C200}" srcOrd="0" destOrd="0" presId="urn:microsoft.com/office/officeart/2005/8/layout/lProcess3"/>
    <dgm:cxn modelId="{257DB47A-7685-4414-AE4D-9E32FC3C9FA7}" type="presParOf" srcId="{065A5EBA-FBA7-45E8-BBDC-68461A8AA4D9}" destId="{A94C77AC-32E2-4084-8E2E-3355B98BCD72}" srcOrd="1" destOrd="0" presId="urn:microsoft.com/office/officeart/2005/8/layout/lProcess3"/>
    <dgm:cxn modelId="{4C16EDD5-4E6B-403C-8014-3BFBDFC6F9EA}" type="presParOf" srcId="{065A5EBA-FBA7-45E8-BBDC-68461A8AA4D9}" destId="{F99CC4AB-6A89-4623-BACA-9831E761FACC}" srcOrd="2" destOrd="0" presId="urn:microsoft.com/office/officeart/2005/8/layout/lProcess3"/>
    <dgm:cxn modelId="{85FD8E4F-22A6-4B03-A2E8-1CCD42096E4A}" type="presParOf" srcId="{F99CC4AB-6A89-4623-BACA-9831E761FACC}" destId="{6897D77A-A499-4A6C-AE98-5A0040F24721}" srcOrd="0" destOrd="0" presId="urn:microsoft.com/office/officeart/2005/8/layout/lProcess3"/>
    <dgm:cxn modelId="{E5CF6652-2122-486E-B16E-4B7AF9BE43D1}" type="presParOf" srcId="{065A5EBA-FBA7-45E8-BBDC-68461A8AA4D9}" destId="{509CBC57-D43E-4698-8449-8E7DB7E3BF40}" srcOrd="3" destOrd="0" presId="urn:microsoft.com/office/officeart/2005/8/layout/lProcess3"/>
    <dgm:cxn modelId="{B541E1E2-2C8F-48BA-AB44-2E5309061767}" type="presParOf" srcId="{065A5EBA-FBA7-45E8-BBDC-68461A8AA4D9}" destId="{5A9AACAE-A8AA-4F3D-997A-D543283975DC}" srcOrd="4" destOrd="0" presId="urn:microsoft.com/office/officeart/2005/8/layout/lProcess3"/>
    <dgm:cxn modelId="{FC7C380A-FC9E-477E-B59A-5B345625B84F}" type="presParOf" srcId="{5A9AACAE-A8AA-4F3D-997A-D543283975DC}" destId="{471107AA-537F-4CAE-8F73-2336EDEA28B6}" srcOrd="0" destOrd="0" presId="urn:microsoft.com/office/officeart/2005/8/layout/lProcess3"/>
    <dgm:cxn modelId="{035635CB-3FD5-47CF-995C-A8E927EF3BDB}" type="presParOf" srcId="{065A5EBA-FBA7-45E8-BBDC-68461A8AA4D9}" destId="{CA5A516E-90B1-4954-A462-E04E1AC60627}" srcOrd="5" destOrd="0" presId="urn:microsoft.com/office/officeart/2005/8/layout/lProcess3"/>
    <dgm:cxn modelId="{32A2A433-70FD-409D-8539-B0A2E1E2D68D}" type="presParOf" srcId="{065A5EBA-FBA7-45E8-BBDC-68461A8AA4D9}" destId="{6716C825-213D-4EA5-9ABB-67444E07BC0B}" srcOrd="6" destOrd="0" presId="urn:microsoft.com/office/officeart/2005/8/layout/lProcess3"/>
    <dgm:cxn modelId="{62800819-95C0-42FF-8D01-38B7E3075057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48988,9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6629,2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4824,8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1090,7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53148,6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268061,1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330,0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5447,8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38421,0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 округа Тверской области на 2023-2028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81631,0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 муниципального округа Тверской области на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10231,5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муниципальный округ" на 2023-2028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2360" custLinFactNeighborY="-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ScaleY="129490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79612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ScaleY="143433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NeighborX="-6033" custLinFactNeighborY="9812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dirty="0" smtClean="0">
              <a:solidFill>
                <a:srgbClr val="000000"/>
              </a:solidFill>
            </a:rPr>
            <a:t>4104,0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DA80832A-CC26-421C-8234-18B96920B201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за счет средств областного и федерального бюджетов в сумме  </a:t>
          </a:r>
          <a:r>
            <a:rPr lang="ru-RU" sz="1150" b="1" dirty="0" smtClean="0">
              <a:solidFill>
                <a:srgbClr val="000000"/>
              </a:solidFill>
            </a:rPr>
            <a:t>4574,8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28F5F4EA-DEC8-4404-9BA8-9F59D83EF237}" type="parTrans" cxnId="{01F80AED-F44D-4E62-8D3F-5090A61BE58C}">
      <dgm:prSet/>
      <dgm:spPr/>
      <dgm:t>
        <a:bodyPr/>
        <a:lstStyle/>
        <a:p>
          <a:endParaRPr lang="ru-RU"/>
        </a:p>
      </dgm:t>
    </dgm:pt>
    <dgm:pt modelId="{72D1B064-1FBC-4645-A2EA-1FC0A56F81F0}" type="sibTrans" cxnId="{01F80AED-F44D-4E62-8D3F-5090A61BE58C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2794,8тыс.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21B7AD62-0FC5-4E6E-9838-76DFBBD54D08}" type="pres">
      <dgm:prSet presAssocID="{DA80832A-CC26-421C-8234-18B96920B2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93BB1-D2C7-412B-9EC5-11866B7422B7}" type="pres">
      <dgm:prSet presAssocID="{72D1B064-1FBC-4645-A2EA-1FC0A56F81F0}" presName="spacer" presStyleCnt="0"/>
      <dgm:spPr/>
    </dgm:pt>
    <dgm:pt modelId="{7FF586F7-5FC1-4EDC-ADEE-3B7B15FE59C2}" type="pres">
      <dgm:prSet presAssocID="{F058B2F8-B3BA-4CC6-811E-B4B7BBA302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05287F4A-B3F1-471D-888D-53305FEAE863}" srcId="{80CC3FE3-1BF5-4233-ACEA-7A0C9A0BC5D1}" destId="{F058B2F8-B3BA-4CC6-811E-B4B7BBA302EF}" srcOrd="2" destOrd="0" parTransId="{3A84627D-35EB-422D-B132-F576BA26A9CF}" sibTransId="{7AB688A0-74B3-49C7-A474-372085A9B87F}"/>
    <dgm:cxn modelId="{E5FC6070-1A69-4E79-8806-C7DE2C2DCB1A}" type="presOf" srcId="{DA80832A-CC26-421C-8234-18B96920B201}" destId="{21B7AD62-0FC5-4E6E-9838-76DFBBD54D08}" srcOrd="0" destOrd="0" presId="urn:microsoft.com/office/officeart/2005/8/layout/vList2"/>
    <dgm:cxn modelId="{01F80AED-F44D-4E62-8D3F-5090A61BE58C}" srcId="{80CC3FE3-1BF5-4233-ACEA-7A0C9A0BC5D1}" destId="{DA80832A-CC26-421C-8234-18B96920B201}" srcOrd="1" destOrd="0" parTransId="{28F5F4EA-DEC8-4404-9BA8-9F59D83EF237}" sibTransId="{72D1B064-1FBC-4645-A2EA-1FC0A56F81F0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25814121-F7DC-4517-9445-142A740E264B}" type="presParOf" srcId="{DF68DAB2-178B-4ACD-AEB0-7F8A7C72B562}" destId="{21B7AD62-0FC5-4E6E-9838-76DFBBD54D08}" srcOrd="2" destOrd="0" presId="urn:microsoft.com/office/officeart/2005/8/layout/vList2"/>
    <dgm:cxn modelId="{66317294-F2DE-4204-91F2-5FF6C998C276}" type="presParOf" srcId="{DF68DAB2-178B-4ACD-AEB0-7F8A7C72B562}" destId="{EA593BB1-D2C7-412B-9EC5-11866B7422B7}" srcOrd="3" destOrd="0" presId="urn:microsoft.com/office/officeart/2005/8/layout/vList2"/>
    <dgm:cxn modelId="{E5EB2DB8-E374-4358-B8B2-53D6AC8B875E}" type="presParOf" srcId="{DF68DAB2-178B-4ACD-AEB0-7F8A7C72B562}" destId="{7FF586F7-5FC1-4EDC-ADEE-3B7B15FE59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2023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6629,2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5889,2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740,0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2024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5729,2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5089,2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640,0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0E3D6DBC-EE5D-45BC-BC15-04F0D668B37A}" type="presOf" srcId="{C0A94E25-EF99-4052-9C74-3F6DDFB90998}" destId="{3421F2DF-A291-42CC-BA28-7B58ABA2F387}" srcOrd="0" destOrd="0" presId="urn:microsoft.com/office/officeart/2005/8/layout/orgChart1"/>
    <dgm:cxn modelId="{310C6A3F-4125-4EFB-9322-5D85811EAC1E}" type="presOf" srcId="{C721CCCA-80F8-47E9-A4EE-E95BB1F289DA}" destId="{CB03508E-E7CB-43BD-A74D-0849FC1B4ACA}" srcOrd="0" destOrd="0" presId="urn:microsoft.com/office/officeart/2005/8/layout/orgChart1"/>
    <dgm:cxn modelId="{BFD1C524-7F67-4988-A59E-C2FE85699377}" type="presOf" srcId="{A7F958E3-F472-43C9-BE59-C4FA74022D4F}" destId="{5EF78AD7-8675-42CC-956E-9B04FAA3960F}" srcOrd="0" destOrd="0" presId="urn:microsoft.com/office/officeart/2005/8/layout/orgChart1"/>
    <dgm:cxn modelId="{D42468EE-4B00-469B-B8B9-3A427E4A6C34}" type="presOf" srcId="{4A393A50-EB43-4ABD-8368-A130A03FF6EB}" destId="{1826E079-2E84-40D7-98AA-DDE7F6F38A25}" srcOrd="0" destOrd="0" presId="urn:microsoft.com/office/officeart/2005/8/layout/orgChart1"/>
    <dgm:cxn modelId="{4C856457-A3D0-469B-8FDC-7A79C0ABC419}" type="presOf" srcId="{A7F958E3-F472-43C9-BE59-C4FA74022D4F}" destId="{DB5FB111-0341-4006-86D3-1D1F3D4746EA}" srcOrd="1" destOrd="0" presId="urn:microsoft.com/office/officeart/2005/8/layout/orgChart1"/>
    <dgm:cxn modelId="{8DE46DA0-FA6E-4B54-B502-DAC21B1F85CE}" type="presOf" srcId="{0966263D-8EA3-45C8-9D64-64E1D0F9A79E}" destId="{684EAAA8-0527-4D0E-A8C8-328CFAD733F2}" srcOrd="1" destOrd="0" presId="urn:microsoft.com/office/officeart/2005/8/layout/orgChart1"/>
    <dgm:cxn modelId="{201BD077-C7EF-4730-BA2F-F9E784F92DB1}" type="presOf" srcId="{0966263D-8EA3-45C8-9D64-64E1D0F9A79E}" destId="{0ADD60B8-87C2-40EB-BE89-D7B910E33099}" srcOrd="0" destOrd="0" presId="urn:microsoft.com/office/officeart/2005/8/layout/orgChart1"/>
    <dgm:cxn modelId="{FE7CAE16-0B2D-48BF-88AF-57F66693903D}" type="presOf" srcId="{550834BF-D4BB-490D-B39A-9DA6717E97E6}" destId="{760A21EA-C0FE-47BF-8C41-2EDE8D0EDFF2}" srcOrd="1" destOrd="0" presId="urn:microsoft.com/office/officeart/2005/8/layout/orgChart1"/>
    <dgm:cxn modelId="{A1D4ABAC-725A-4ABD-A98C-0B481F461854}" type="presOf" srcId="{550834BF-D4BB-490D-B39A-9DA6717E97E6}" destId="{7A221756-83AC-4B63-A63E-A38EF3386746}" srcOrd="0" destOrd="0" presId="urn:microsoft.com/office/officeart/2005/8/layout/orgChart1"/>
    <dgm:cxn modelId="{190CFFA4-1B7B-440F-B10C-78B6766988FF}" type="presParOf" srcId="{3421F2DF-A291-42CC-BA28-7B58ABA2F387}" destId="{0219C96D-11E3-4C8E-8408-91BE4E67FEEF}" srcOrd="0" destOrd="0" presId="urn:microsoft.com/office/officeart/2005/8/layout/orgChart1"/>
    <dgm:cxn modelId="{056008C2-FD4D-4BC1-ADAB-CBAB06283CAB}" type="presParOf" srcId="{0219C96D-11E3-4C8E-8408-91BE4E67FEEF}" destId="{875ABB37-9538-4555-9705-11F031BC7546}" srcOrd="0" destOrd="0" presId="urn:microsoft.com/office/officeart/2005/8/layout/orgChart1"/>
    <dgm:cxn modelId="{2A8BABDC-27A6-4CE8-A1E5-6A72E1D95F93}" type="presParOf" srcId="{875ABB37-9538-4555-9705-11F031BC7546}" destId="{7A221756-83AC-4B63-A63E-A38EF3386746}" srcOrd="0" destOrd="0" presId="urn:microsoft.com/office/officeart/2005/8/layout/orgChart1"/>
    <dgm:cxn modelId="{A19E1C75-D1B1-4649-A7CB-99AC4C366177}" type="presParOf" srcId="{875ABB37-9538-4555-9705-11F031BC7546}" destId="{760A21EA-C0FE-47BF-8C41-2EDE8D0EDFF2}" srcOrd="1" destOrd="0" presId="urn:microsoft.com/office/officeart/2005/8/layout/orgChart1"/>
    <dgm:cxn modelId="{89A18EAD-FF70-4792-BF55-7B1E32F4547A}" type="presParOf" srcId="{0219C96D-11E3-4C8E-8408-91BE4E67FEEF}" destId="{9208B95B-F4A7-4F7A-B175-2CEC1137A269}" srcOrd="1" destOrd="0" presId="urn:microsoft.com/office/officeart/2005/8/layout/orgChart1"/>
    <dgm:cxn modelId="{2EF4AE53-5A64-43CB-A912-7FB2893024C2}" type="presParOf" srcId="{9208B95B-F4A7-4F7A-B175-2CEC1137A269}" destId="{1826E079-2E84-40D7-98AA-DDE7F6F38A25}" srcOrd="0" destOrd="0" presId="urn:microsoft.com/office/officeart/2005/8/layout/orgChart1"/>
    <dgm:cxn modelId="{3B233979-DB68-4F9C-A031-692CE705ECDB}" type="presParOf" srcId="{9208B95B-F4A7-4F7A-B175-2CEC1137A269}" destId="{F9E9EBCD-CF7A-4B74-A5AE-3FFD883AC13B}" srcOrd="1" destOrd="0" presId="urn:microsoft.com/office/officeart/2005/8/layout/orgChart1"/>
    <dgm:cxn modelId="{6D9C5C6C-A32F-4BFF-BCF8-C33794627DA2}" type="presParOf" srcId="{F9E9EBCD-CF7A-4B74-A5AE-3FFD883AC13B}" destId="{278AC8BB-0959-47E9-93EF-E90F546764AF}" srcOrd="0" destOrd="0" presId="urn:microsoft.com/office/officeart/2005/8/layout/orgChart1"/>
    <dgm:cxn modelId="{BE8619A0-4B50-439C-AC49-5DB39CAC18BD}" type="presParOf" srcId="{278AC8BB-0959-47E9-93EF-E90F546764AF}" destId="{0ADD60B8-87C2-40EB-BE89-D7B910E33099}" srcOrd="0" destOrd="0" presId="urn:microsoft.com/office/officeart/2005/8/layout/orgChart1"/>
    <dgm:cxn modelId="{64C22DCB-D4E3-4D02-AC08-B66F2380B59F}" type="presParOf" srcId="{278AC8BB-0959-47E9-93EF-E90F546764AF}" destId="{684EAAA8-0527-4D0E-A8C8-328CFAD733F2}" srcOrd="1" destOrd="0" presId="urn:microsoft.com/office/officeart/2005/8/layout/orgChart1"/>
    <dgm:cxn modelId="{96ACF338-9095-40B4-83E8-5048EB889462}" type="presParOf" srcId="{F9E9EBCD-CF7A-4B74-A5AE-3FFD883AC13B}" destId="{A1E49851-60AE-4B79-A80E-2DF7ED0D6549}" srcOrd="1" destOrd="0" presId="urn:microsoft.com/office/officeart/2005/8/layout/orgChart1"/>
    <dgm:cxn modelId="{903236BF-1FE9-4D0B-84FC-80689A0EE5A2}" type="presParOf" srcId="{F9E9EBCD-CF7A-4B74-A5AE-3FFD883AC13B}" destId="{C4C2105F-3510-4D95-87A7-592ABD44CE4D}" srcOrd="2" destOrd="0" presId="urn:microsoft.com/office/officeart/2005/8/layout/orgChart1"/>
    <dgm:cxn modelId="{881E0E8C-2849-45B9-B9B3-BE4E24EE3378}" type="presParOf" srcId="{9208B95B-F4A7-4F7A-B175-2CEC1137A269}" destId="{CB03508E-E7CB-43BD-A74D-0849FC1B4ACA}" srcOrd="2" destOrd="0" presId="urn:microsoft.com/office/officeart/2005/8/layout/orgChart1"/>
    <dgm:cxn modelId="{1D119C10-21F7-493F-8D89-1576C891B7AF}" type="presParOf" srcId="{9208B95B-F4A7-4F7A-B175-2CEC1137A269}" destId="{4A5DBA6C-F428-4020-82B6-541618BAD544}" srcOrd="3" destOrd="0" presId="urn:microsoft.com/office/officeart/2005/8/layout/orgChart1"/>
    <dgm:cxn modelId="{30887113-5E95-4986-9A8F-B5BD764DDAB9}" type="presParOf" srcId="{4A5DBA6C-F428-4020-82B6-541618BAD544}" destId="{FA135E70-0F41-410F-B6D8-4B36BCB05894}" srcOrd="0" destOrd="0" presId="urn:microsoft.com/office/officeart/2005/8/layout/orgChart1"/>
    <dgm:cxn modelId="{D16C592D-0385-4DCC-8038-C1439A8ABE44}" type="presParOf" srcId="{FA135E70-0F41-410F-B6D8-4B36BCB05894}" destId="{5EF78AD7-8675-42CC-956E-9B04FAA3960F}" srcOrd="0" destOrd="0" presId="urn:microsoft.com/office/officeart/2005/8/layout/orgChart1"/>
    <dgm:cxn modelId="{6E9A3E45-B338-4ABF-AE7A-F0F0378B8BFA}" type="presParOf" srcId="{FA135E70-0F41-410F-B6D8-4B36BCB05894}" destId="{DB5FB111-0341-4006-86D3-1D1F3D4746EA}" srcOrd="1" destOrd="0" presId="urn:microsoft.com/office/officeart/2005/8/layout/orgChart1"/>
    <dgm:cxn modelId="{B187E8BE-F512-4BF5-B4DC-B729F4DAC67C}" type="presParOf" srcId="{4A5DBA6C-F428-4020-82B6-541618BAD544}" destId="{71384018-3A0D-4311-AEEC-CC63D711FAE0}" srcOrd="1" destOrd="0" presId="urn:microsoft.com/office/officeart/2005/8/layout/orgChart1"/>
    <dgm:cxn modelId="{301A4BBC-BAF7-4CD4-A340-373FD499CB97}" type="presParOf" srcId="{4A5DBA6C-F428-4020-82B6-541618BAD544}" destId="{4996A699-AB5C-4723-91D3-6BEDBD055507}" srcOrd="2" destOrd="0" presId="urn:microsoft.com/office/officeart/2005/8/layout/orgChart1"/>
    <dgm:cxn modelId="{98D9D795-42E6-43D0-9606-9DC9C2CC4210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7029,2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6189,2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840,0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A5595DA3-4820-4489-B7DF-507CC960489F}" type="presOf" srcId="{A7F958E3-F472-43C9-BE59-C4FA74022D4F}" destId="{DB5FB111-0341-4006-86D3-1D1F3D4746EA}" srcOrd="1" destOrd="0" presId="urn:microsoft.com/office/officeart/2005/8/layout/orgChart1"/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F2D5A434-5184-4F29-BA0B-11D463F65DBD}" type="presOf" srcId="{A7F958E3-F472-43C9-BE59-C4FA74022D4F}" destId="{5EF78AD7-8675-42CC-956E-9B04FAA3960F}" srcOrd="0" destOrd="0" presId="urn:microsoft.com/office/officeart/2005/8/layout/orgChart1"/>
    <dgm:cxn modelId="{22747CF8-CD4E-4850-A5CE-0E1203D7DD75}" type="presOf" srcId="{4A393A50-EB43-4ABD-8368-A130A03FF6EB}" destId="{1826E079-2E84-40D7-98AA-DDE7F6F38A25}" srcOrd="0" destOrd="0" presId="urn:microsoft.com/office/officeart/2005/8/layout/orgChart1"/>
    <dgm:cxn modelId="{5578015E-DD1E-4C87-9606-C1AF3DEFB5F9}" type="presOf" srcId="{550834BF-D4BB-490D-B39A-9DA6717E97E6}" destId="{7A221756-83AC-4B63-A63E-A38EF3386746}" srcOrd="0" destOrd="0" presId="urn:microsoft.com/office/officeart/2005/8/layout/orgChart1"/>
    <dgm:cxn modelId="{1B73D8A8-2DCB-4D39-97F1-45C1C521D572}" type="presOf" srcId="{C0A94E25-EF99-4052-9C74-3F6DDFB90998}" destId="{3421F2DF-A291-42CC-BA28-7B58ABA2F387}" srcOrd="0" destOrd="0" presId="urn:microsoft.com/office/officeart/2005/8/layout/orgChart1"/>
    <dgm:cxn modelId="{FBCA05A7-3D65-4651-A40C-27551F819753}" type="presOf" srcId="{C721CCCA-80F8-47E9-A4EE-E95BB1F289DA}" destId="{CB03508E-E7CB-43BD-A74D-0849FC1B4ACA}" srcOrd="0" destOrd="0" presId="urn:microsoft.com/office/officeart/2005/8/layout/orgChart1"/>
    <dgm:cxn modelId="{F71D0FCC-B3CD-43E5-B5D7-69B933EAC98B}" type="presOf" srcId="{0966263D-8EA3-45C8-9D64-64E1D0F9A79E}" destId="{0ADD60B8-87C2-40EB-BE89-D7B910E33099}" srcOrd="0" destOrd="0" presId="urn:microsoft.com/office/officeart/2005/8/layout/orgChart1"/>
    <dgm:cxn modelId="{42ABEEE3-F7D0-48B3-BA3E-3BF984E3077D}" type="presOf" srcId="{0966263D-8EA3-45C8-9D64-64E1D0F9A79E}" destId="{684EAAA8-0527-4D0E-A8C8-328CFAD733F2}" srcOrd="1" destOrd="0" presId="urn:microsoft.com/office/officeart/2005/8/layout/orgChart1"/>
    <dgm:cxn modelId="{BB6B52C3-D32D-4A9E-9403-1AC9E0D278AD}" type="presOf" srcId="{550834BF-D4BB-490D-B39A-9DA6717E97E6}" destId="{760A21EA-C0FE-47BF-8C41-2EDE8D0EDFF2}" srcOrd="1" destOrd="0" presId="urn:microsoft.com/office/officeart/2005/8/layout/orgChart1"/>
    <dgm:cxn modelId="{1C09AE5E-4075-4B71-8F89-92B44C95B617}" type="presParOf" srcId="{3421F2DF-A291-42CC-BA28-7B58ABA2F387}" destId="{0219C96D-11E3-4C8E-8408-91BE4E67FEEF}" srcOrd="0" destOrd="0" presId="urn:microsoft.com/office/officeart/2005/8/layout/orgChart1"/>
    <dgm:cxn modelId="{ACB82131-4F40-4EBF-A607-FF807198031F}" type="presParOf" srcId="{0219C96D-11E3-4C8E-8408-91BE4E67FEEF}" destId="{875ABB37-9538-4555-9705-11F031BC7546}" srcOrd="0" destOrd="0" presId="urn:microsoft.com/office/officeart/2005/8/layout/orgChart1"/>
    <dgm:cxn modelId="{5CA7F5BB-843F-46FB-87C7-2DB2344BDBFF}" type="presParOf" srcId="{875ABB37-9538-4555-9705-11F031BC7546}" destId="{7A221756-83AC-4B63-A63E-A38EF3386746}" srcOrd="0" destOrd="0" presId="urn:microsoft.com/office/officeart/2005/8/layout/orgChart1"/>
    <dgm:cxn modelId="{DE0FEF76-6C03-4E0E-9628-73E800BE5AD9}" type="presParOf" srcId="{875ABB37-9538-4555-9705-11F031BC7546}" destId="{760A21EA-C0FE-47BF-8C41-2EDE8D0EDFF2}" srcOrd="1" destOrd="0" presId="urn:microsoft.com/office/officeart/2005/8/layout/orgChart1"/>
    <dgm:cxn modelId="{9F955E47-CB76-4634-B26B-303A90E0B371}" type="presParOf" srcId="{0219C96D-11E3-4C8E-8408-91BE4E67FEEF}" destId="{9208B95B-F4A7-4F7A-B175-2CEC1137A269}" srcOrd="1" destOrd="0" presId="urn:microsoft.com/office/officeart/2005/8/layout/orgChart1"/>
    <dgm:cxn modelId="{3F5C831B-252A-4976-B594-53171FD9A4A2}" type="presParOf" srcId="{9208B95B-F4A7-4F7A-B175-2CEC1137A269}" destId="{1826E079-2E84-40D7-98AA-DDE7F6F38A25}" srcOrd="0" destOrd="0" presId="urn:microsoft.com/office/officeart/2005/8/layout/orgChart1"/>
    <dgm:cxn modelId="{19BC2530-76AA-4EF7-99A5-AE1EC23F7854}" type="presParOf" srcId="{9208B95B-F4A7-4F7A-B175-2CEC1137A269}" destId="{F9E9EBCD-CF7A-4B74-A5AE-3FFD883AC13B}" srcOrd="1" destOrd="0" presId="urn:microsoft.com/office/officeart/2005/8/layout/orgChart1"/>
    <dgm:cxn modelId="{08943BCD-6C57-4802-8FF1-5B9FC9D80ED6}" type="presParOf" srcId="{F9E9EBCD-CF7A-4B74-A5AE-3FFD883AC13B}" destId="{278AC8BB-0959-47E9-93EF-E90F546764AF}" srcOrd="0" destOrd="0" presId="urn:microsoft.com/office/officeart/2005/8/layout/orgChart1"/>
    <dgm:cxn modelId="{909ED350-BDCB-46E5-864B-EB4CA09E40BD}" type="presParOf" srcId="{278AC8BB-0959-47E9-93EF-E90F546764AF}" destId="{0ADD60B8-87C2-40EB-BE89-D7B910E33099}" srcOrd="0" destOrd="0" presId="urn:microsoft.com/office/officeart/2005/8/layout/orgChart1"/>
    <dgm:cxn modelId="{0B96A2AF-2CAC-4748-8D1F-2241331ABA30}" type="presParOf" srcId="{278AC8BB-0959-47E9-93EF-E90F546764AF}" destId="{684EAAA8-0527-4D0E-A8C8-328CFAD733F2}" srcOrd="1" destOrd="0" presId="urn:microsoft.com/office/officeart/2005/8/layout/orgChart1"/>
    <dgm:cxn modelId="{CC09B627-5741-4DE0-8D0C-E3B36186A944}" type="presParOf" srcId="{F9E9EBCD-CF7A-4B74-A5AE-3FFD883AC13B}" destId="{A1E49851-60AE-4B79-A80E-2DF7ED0D6549}" srcOrd="1" destOrd="0" presId="urn:microsoft.com/office/officeart/2005/8/layout/orgChart1"/>
    <dgm:cxn modelId="{6050AE1F-76C1-4B8C-A38A-6CDF9B2B8CFA}" type="presParOf" srcId="{F9E9EBCD-CF7A-4B74-A5AE-3FFD883AC13B}" destId="{C4C2105F-3510-4D95-87A7-592ABD44CE4D}" srcOrd="2" destOrd="0" presId="urn:microsoft.com/office/officeart/2005/8/layout/orgChart1"/>
    <dgm:cxn modelId="{9B653C55-AC87-49C5-A08E-78131C732EE3}" type="presParOf" srcId="{9208B95B-F4A7-4F7A-B175-2CEC1137A269}" destId="{CB03508E-E7CB-43BD-A74D-0849FC1B4ACA}" srcOrd="2" destOrd="0" presId="urn:microsoft.com/office/officeart/2005/8/layout/orgChart1"/>
    <dgm:cxn modelId="{C1BDD4AC-477A-4F32-AE94-62952A273925}" type="presParOf" srcId="{9208B95B-F4A7-4F7A-B175-2CEC1137A269}" destId="{4A5DBA6C-F428-4020-82B6-541618BAD544}" srcOrd="3" destOrd="0" presId="urn:microsoft.com/office/officeart/2005/8/layout/orgChart1"/>
    <dgm:cxn modelId="{719FE936-5F2A-4F02-A7A9-6CAD91182F4E}" type="presParOf" srcId="{4A5DBA6C-F428-4020-82B6-541618BAD544}" destId="{FA135E70-0F41-410F-B6D8-4B36BCB05894}" srcOrd="0" destOrd="0" presId="urn:microsoft.com/office/officeart/2005/8/layout/orgChart1"/>
    <dgm:cxn modelId="{5452755F-E6F3-46DA-B8AF-40DA654F4050}" type="presParOf" srcId="{FA135E70-0F41-410F-B6D8-4B36BCB05894}" destId="{5EF78AD7-8675-42CC-956E-9B04FAA3960F}" srcOrd="0" destOrd="0" presId="urn:microsoft.com/office/officeart/2005/8/layout/orgChart1"/>
    <dgm:cxn modelId="{5DD2EFD0-0C3A-404B-9C3A-C564A7542E69}" type="presParOf" srcId="{FA135E70-0F41-410F-B6D8-4B36BCB05894}" destId="{DB5FB111-0341-4006-86D3-1D1F3D4746EA}" srcOrd="1" destOrd="0" presId="urn:microsoft.com/office/officeart/2005/8/layout/orgChart1"/>
    <dgm:cxn modelId="{8DA69BFF-FC29-4F28-8814-C982E28C1C94}" type="presParOf" srcId="{4A5DBA6C-F428-4020-82B6-541618BAD544}" destId="{71384018-3A0D-4311-AEEC-CC63D711FAE0}" srcOrd="1" destOrd="0" presId="urn:microsoft.com/office/officeart/2005/8/layout/orgChart1"/>
    <dgm:cxn modelId="{5BAEEFFA-1E0D-449F-B32F-5ED9B1B597D7}" type="presParOf" srcId="{4A5DBA6C-F428-4020-82B6-541618BAD544}" destId="{4996A699-AB5C-4723-91D3-6BEDBD055507}" srcOrd="2" destOrd="0" presId="urn:microsoft.com/office/officeart/2005/8/layout/orgChart1"/>
    <dgm:cxn modelId="{030F38D9-8BB6-4843-B758-F92645CB542B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СОЦИАЛЬНО-ЭКОНОМИЧЕСКОГО РАЗВИТИЯ МАКСАТИХИНСКОГО МУНИЦИПАЛЬНОГО ОКРУГА</a:t>
          </a:r>
          <a:endParaRPr lang="ru-RU" sz="24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ДИНАМИКИ ПОСТУПЛЕНИЙ НАЛОГОВЫХ И НЕНАЛОГОВЫХ ДОХОДОВ</a:t>
          </a:r>
          <a:endParaRPr lang="ru-RU" sz="24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 АДМИНИСТРАТОРОВ  ДОХОДОВ</a:t>
          </a:r>
          <a:endParaRPr lang="ru-RU" sz="24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ОЦЕНКИ ПОСТУПЛЕНИЙ ДОХОДОВ МЕСТНОГО БЮДЖЕТА В 2022 ГОДУ</a:t>
          </a:r>
          <a:endParaRPr lang="ru-RU" sz="24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A0F5-232B-4EDA-AD69-C3CDAA78C200}">
      <dsp:nvSpPr>
        <dsp:cNvPr id="0" name=""/>
        <dsp:cNvSpPr/>
      </dsp:nvSpPr>
      <dsp:spPr>
        <a:xfrm>
          <a:off x="0" y="211"/>
          <a:ext cx="8208916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Сохранение социальной направленности бюджета</a:t>
          </a:r>
          <a:endParaRPr lang="ru-RU" sz="2300" kern="1200" dirty="0"/>
        </a:p>
      </dsp:txBody>
      <dsp:txXfrm>
        <a:off x="511939" y="211"/>
        <a:ext cx="7185039" cy="1023877"/>
      </dsp:txXfrm>
    </dsp:sp>
    <dsp:sp modelId="{6897D77A-A499-4A6C-AE98-5A0040F24721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Полное обеспечение действующих расходных обязательств </a:t>
          </a:r>
          <a:endParaRPr lang="ru-RU" sz="2300" kern="1200" dirty="0"/>
        </a:p>
      </dsp:txBody>
      <dsp:txXfrm>
        <a:off x="511939" y="1167432"/>
        <a:ext cx="7205721" cy="1023877"/>
      </dsp:txXfrm>
    </dsp:sp>
    <dsp:sp modelId="{471107AA-537F-4CAE-8F73-2336EDEA28B6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Обеспечение реализации Указов Президента Российской Федерации</a:t>
          </a:r>
          <a:endParaRPr lang="ru-RU" sz="2300" kern="1200" dirty="0"/>
        </a:p>
      </dsp:txBody>
      <dsp:txXfrm>
        <a:off x="511939" y="2334652"/>
        <a:ext cx="7205721" cy="1023877"/>
      </dsp:txXfrm>
    </dsp:sp>
    <dsp:sp modelId="{74422B5A-E136-45CD-BD8F-5EC861D96482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sz="2300" kern="1200" dirty="0"/>
        </a:p>
      </dsp:txBody>
      <dsp:txXfrm>
        <a:off x="511939" y="3501873"/>
        <a:ext cx="7205721" cy="1023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2155-8E90-4BB7-BFB1-680927281978}">
      <dsp:nvSpPr>
        <dsp:cNvPr id="0" name=""/>
        <dsp:cNvSpPr/>
      </dsp:nvSpPr>
      <dsp:spPr>
        <a:xfrm>
          <a:off x="7992695" y="422434"/>
          <a:ext cx="1057074" cy="9361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"Муниципальное управление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8014629" y="444368"/>
        <a:ext cx="1013206" cy="914189"/>
      </dsp:txXfrm>
    </dsp:sp>
    <dsp:sp modelId="{1FA526A8-4684-4D30-9ABF-16236B9706A5}">
      <dsp:nvSpPr>
        <dsp:cNvPr id="0" name=""/>
        <dsp:cNvSpPr/>
      </dsp:nvSpPr>
      <dsp:spPr>
        <a:xfrm>
          <a:off x="7992695" y="1358542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48988,9</a:t>
          </a:r>
          <a:endParaRPr lang="ru-RU" sz="1100" kern="1200" baseline="0" dirty="0"/>
        </a:p>
      </dsp:txBody>
      <dsp:txXfrm>
        <a:off x="8296439" y="1358542"/>
        <a:ext cx="723199" cy="329634"/>
      </dsp:txXfrm>
    </dsp:sp>
    <dsp:sp modelId="{A394EA4C-1C08-49AF-80B7-F3E6145A9BB6}">
      <dsp:nvSpPr>
        <dsp:cNvPr id="0" name=""/>
        <dsp:cNvSpPr/>
      </dsp:nvSpPr>
      <dsp:spPr>
        <a:xfrm>
          <a:off x="7560645" y="1309600"/>
          <a:ext cx="983430" cy="9834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1B79-9FD8-4F7E-B5FD-A16D8CC55C23}">
      <dsp:nvSpPr>
        <dsp:cNvPr id="0" name=""/>
        <dsp:cNvSpPr/>
      </dsp:nvSpPr>
      <dsp:spPr>
        <a:xfrm>
          <a:off x="6553980" y="503531"/>
          <a:ext cx="1026943" cy="7665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"Обеспечение безопасности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6571942" y="521493"/>
        <a:ext cx="991019" cy="748629"/>
      </dsp:txXfrm>
    </dsp:sp>
    <dsp:sp modelId="{DFACB8EE-286A-414D-A499-690C32BB4770}">
      <dsp:nvSpPr>
        <dsp:cNvPr id="0" name=""/>
        <dsp:cNvSpPr/>
      </dsp:nvSpPr>
      <dsp:spPr>
        <a:xfrm>
          <a:off x="6553980" y="1290142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5447,8</a:t>
          </a:r>
        </a:p>
      </dsp:txBody>
      <dsp:txXfrm>
        <a:off x="6857724" y="1290142"/>
        <a:ext cx="723199" cy="329634"/>
      </dsp:txXfrm>
    </dsp:sp>
    <dsp:sp modelId="{9B7E3A5D-89EF-4514-BE6E-F2BF959E4A1D}">
      <dsp:nvSpPr>
        <dsp:cNvPr id="0" name=""/>
        <dsp:cNvSpPr/>
      </dsp:nvSpPr>
      <dsp:spPr>
        <a:xfrm>
          <a:off x="6112069" y="1265614"/>
          <a:ext cx="989281" cy="9892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3F4C3-D987-4BA6-8CFD-338AE4E3C55D}">
      <dsp:nvSpPr>
        <dsp:cNvPr id="0" name=""/>
        <dsp:cNvSpPr/>
      </dsp:nvSpPr>
      <dsp:spPr>
        <a:xfrm>
          <a:off x="5040360" y="504054"/>
          <a:ext cx="1026943" cy="1283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«Жилищно-коммунальное хозяйство и энергетика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 округа Тверской области на 2023-2028 годы"</a:t>
          </a:r>
          <a:endParaRPr lang="ru-RU" sz="800" kern="1200" dirty="0"/>
        </a:p>
      </dsp:txBody>
      <dsp:txXfrm>
        <a:off x="5064423" y="528117"/>
        <a:ext cx="978817" cy="1259633"/>
      </dsp:txXfrm>
    </dsp:sp>
    <dsp:sp modelId="{7EB2668F-419A-4739-8A12-AB1188740E2A}">
      <dsp:nvSpPr>
        <dsp:cNvPr id="0" name=""/>
        <dsp:cNvSpPr/>
      </dsp:nvSpPr>
      <dsp:spPr>
        <a:xfrm>
          <a:off x="5328397" y="1654899"/>
          <a:ext cx="732375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38421,0</a:t>
          </a:r>
          <a:endParaRPr lang="ru-RU" sz="1100" kern="1200" dirty="0"/>
        </a:p>
      </dsp:txBody>
      <dsp:txXfrm>
        <a:off x="5545015" y="1654899"/>
        <a:ext cx="515757" cy="329634"/>
      </dsp:txXfrm>
    </dsp:sp>
    <dsp:sp modelId="{9435CDF4-95E9-4A44-A601-49B660FD126A}">
      <dsp:nvSpPr>
        <dsp:cNvPr id="0" name=""/>
        <dsp:cNvSpPr/>
      </dsp:nvSpPr>
      <dsp:spPr>
        <a:xfrm>
          <a:off x="4536308" y="1512169"/>
          <a:ext cx="989281" cy="9892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D1D48-302D-4364-A1B0-DA1CAF5D569B}">
      <dsp:nvSpPr>
        <dsp:cNvPr id="0" name=""/>
        <dsp:cNvSpPr/>
      </dsp:nvSpPr>
      <dsp:spPr>
        <a:xfrm>
          <a:off x="3456189" y="504056"/>
          <a:ext cx="1026943" cy="8584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"Развитие сферы транспорта и дорожного хозяйства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3476303" y="524170"/>
        <a:ext cx="986715" cy="838330"/>
      </dsp:txXfrm>
    </dsp:sp>
    <dsp:sp modelId="{CBA0CF7A-D372-4434-8CB8-7E39C8B623DE}">
      <dsp:nvSpPr>
        <dsp:cNvPr id="0" name=""/>
        <dsp:cNvSpPr/>
      </dsp:nvSpPr>
      <dsp:spPr>
        <a:xfrm>
          <a:off x="3479049" y="1290143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81631,0</a:t>
          </a:r>
          <a:endParaRPr lang="ru-RU" sz="1100" kern="1200" baseline="0" dirty="0"/>
        </a:p>
      </dsp:txBody>
      <dsp:txXfrm>
        <a:off x="3782793" y="1290143"/>
        <a:ext cx="723199" cy="329634"/>
      </dsp:txXfrm>
    </dsp:sp>
    <dsp:sp modelId="{776ADE26-8D2B-4832-8D20-DF1336248895}">
      <dsp:nvSpPr>
        <dsp:cNvPr id="0" name=""/>
        <dsp:cNvSpPr/>
      </dsp:nvSpPr>
      <dsp:spPr>
        <a:xfrm>
          <a:off x="3080763" y="1288578"/>
          <a:ext cx="989281" cy="98928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32EF6-E326-4E1C-B4C5-B98DAAFD88C9}">
      <dsp:nvSpPr>
        <dsp:cNvPr id="0" name=""/>
        <dsp:cNvSpPr/>
      </dsp:nvSpPr>
      <dsp:spPr>
        <a:xfrm>
          <a:off x="1947982" y="474496"/>
          <a:ext cx="1026943" cy="992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"Молодежная политика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годы"</a:t>
          </a:r>
          <a:endParaRPr lang="ru-RU" sz="800" kern="1200" dirty="0"/>
        </a:p>
      </dsp:txBody>
      <dsp:txXfrm>
        <a:off x="1971241" y="497755"/>
        <a:ext cx="980425" cy="969400"/>
      </dsp:txXfrm>
    </dsp:sp>
    <dsp:sp modelId="{C4EE32E7-018B-426D-8CFC-962409906E74}">
      <dsp:nvSpPr>
        <dsp:cNvPr id="0" name=""/>
        <dsp:cNvSpPr/>
      </dsp:nvSpPr>
      <dsp:spPr>
        <a:xfrm>
          <a:off x="1947982" y="1351016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330,0</a:t>
          </a:r>
        </a:p>
      </dsp:txBody>
      <dsp:txXfrm>
        <a:off x="2251726" y="1351016"/>
        <a:ext cx="723199" cy="329634"/>
      </dsp:txXfrm>
    </dsp:sp>
    <dsp:sp modelId="{87B80C20-F868-4C62-ADC1-91C686347F54}">
      <dsp:nvSpPr>
        <dsp:cNvPr id="0" name=""/>
        <dsp:cNvSpPr/>
      </dsp:nvSpPr>
      <dsp:spPr>
        <a:xfrm>
          <a:off x="1583980" y="1352661"/>
          <a:ext cx="989281" cy="98928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3D42-AABD-4E04-A13A-E34BD61BDFC2}">
      <dsp:nvSpPr>
        <dsp:cNvPr id="0" name=""/>
        <dsp:cNvSpPr/>
      </dsp:nvSpPr>
      <dsp:spPr>
        <a:xfrm>
          <a:off x="431856" y="474491"/>
          <a:ext cx="1118629" cy="13768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kern="1200" dirty="0" err="1" smtClean="0"/>
            <a:t>Максатихинский</a:t>
          </a:r>
          <a:r>
            <a:rPr lang="ru-RU" sz="800" kern="1200" dirty="0" smtClean="0"/>
            <a:t> муниципальный округ" на 2023-2028 годы"</a:t>
          </a:r>
          <a:endParaRPr lang="ru-RU" sz="800" kern="1200" dirty="0"/>
        </a:p>
      </dsp:txBody>
      <dsp:txXfrm>
        <a:off x="458067" y="500702"/>
        <a:ext cx="1066207" cy="1350679"/>
      </dsp:txXfrm>
    </dsp:sp>
    <dsp:sp modelId="{8607DFC5-7736-423C-A219-3426AE13545E}">
      <dsp:nvSpPr>
        <dsp:cNvPr id="0" name=""/>
        <dsp:cNvSpPr/>
      </dsp:nvSpPr>
      <dsp:spPr>
        <a:xfrm>
          <a:off x="503855" y="178466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268061,1</a:t>
          </a:r>
        </a:p>
      </dsp:txBody>
      <dsp:txXfrm>
        <a:off x="807599" y="1784669"/>
        <a:ext cx="723199" cy="329634"/>
      </dsp:txXfrm>
    </dsp:sp>
    <dsp:sp modelId="{5BD7DB67-210B-4405-A0E7-38356CF70E2F}">
      <dsp:nvSpPr>
        <dsp:cNvPr id="0" name=""/>
        <dsp:cNvSpPr/>
      </dsp:nvSpPr>
      <dsp:spPr>
        <a:xfrm>
          <a:off x="0" y="1770517"/>
          <a:ext cx="983430" cy="98343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52224-E9E2-48B5-A348-8A51BE68A90F}">
      <dsp:nvSpPr>
        <dsp:cNvPr id="0" name=""/>
        <dsp:cNvSpPr/>
      </dsp:nvSpPr>
      <dsp:spPr>
        <a:xfrm>
          <a:off x="7066510" y="2531048"/>
          <a:ext cx="1026943" cy="10995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"Развитие отрасли культура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Тверской области на 2023-2028 годы"</a:t>
          </a:r>
          <a:endParaRPr lang="ru-RU" sz="800" kern="1200" dirty="0"/>
        </a:p>
      </dsp:txBody>
      <dsp:txXfrm>
        <a:off x="7090573" y="2555111"/>
        <a:ext cx="978817" cy="1075482"/>
      </dsp:txXfrm>
    </dsp:sp>
    <dsp:sp modelId="{6932F34D-7547-47B4-B659-40F0A80C1FF1}">
      <dsp:nvSpPr>
        <dsp:cNvPr id="0" name=""/>
        <dsp:cNvSpPr/>
      </dsp:nvSpPr>
      <dsp:spPr>
        <a:xfrm>
          <a:off x="7354809" y="3490405"/>
          <a:ext cx="770361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53148,6</a:t>
          </a:r>
        </a:p>
      </dsp:txBody>
      <dsp:txXfrm>
        <a:off x="7582662" y="3490405"/>
        <a:ext cx="542508" cy="329634"/>
      </dsp:txXfrm>
    </dsp:sp>
    <dsp:sp modelId="{F5AE3E7C-92A6-4D5C-BA78-52A7BFA2157D}">
      <dsp:nvSpPr>
        <dsp:cNvPr id="0" name=""/>
        <dsp:cNvSpPr/>
      </dsp:nvSpPr>
      <dsp:spPr>
        <a:xfrm>
          <a:off x="6706097" y="3418325"/>
          <a:ext cx="978602" cy="97860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0C0F-22C5-456A-909D-5216CFD30EEF}">
      <dsp:nvSpPr>
        <dsp:cNvPr id="0" name=""/>
        <dsp:cNvSpPr/>
      </dsp:nvSpPr>
      <dsp:spPr>
        <a:xfrm>
          <a:off x="5624899" y="2542209"/>
          <a:ext cx="1026943" cy="11145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годы»</a:t>
          </a:r>
          <a:endParaRPr lang="ru-RU" sz="800" kern="1200" dirty="0"/>
        </a:p>
      </dsp:txBody>
      <dsp:txXfrm>
        <a:off x="5648962" y="2566272"/>
        <a:ext cx="978817" cy="1090530"/>
      </dsp:txXfrm>
    </dsp:sp>
    <dsp:sp modelId="{1B84F3F8-EB73-427A-BCA3-5D35344E31BB}">
      <dsp:nvSpPr>
        <dsp:cNvPr id="0" name=""/>
        <dsp:cNvSpPr/>
      </dsp:nvSpPr>
      <dsp:spPr>
        <a:xfrm>
          <a:off x="5769061" y="3623404"/>
          <a:ext cx="883520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10231,5</a:t>
          </a:r>
        </a:p>
      </dsp:txBody>
      <dsp:txXfrm>
        <a:off x="6030384" y="3623404"/>
        <a:ext cx="622197" cy="329634"/>
      </dsp:txXfrm>
    </dsp:sp>
    <dsp:sp modelId="{5BAD9635-C583-4EFA-9518-4CF9825E892C}">
      <dsp:nvSpPr>
        <dsp:cNvPr id="0" name=""/>
        <dsp:cNvSpPr/>
      </dsp:nvSpPr>
      <dsp:spPr>
        <a:xfrm>
          <a:off x="5336581" y="3623406"/>
          <a:ext cx="971928" cy="97192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6E977-CED8-4AC0-B5EE-22DC0D591E59}">
      <dsp:nvSpPr>
        <dsp:cNvPr id="0" name=""/>
        <dsp:cNvSpPr/>
      </dsp:nvSpPr>
      <dsp:spPr>
        <a:xfrm>
          <a:off x="4183308" y="2614291"/>
          <a:ext cx="1026943" cy="1107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 МП "Управление муниципальным имуществом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 муниципального округа Тверской области на 2023-2028 годы"</a:t>
          </a:r>
          <a:endParaRPr lang="ru-RU" sz="800" kern="1200" dirty="0"/>
        </a:p>
      </dsp:txBody>
      <dsp:txXfrm>
        <a:off x="4207371" y="2638354"/>
        <a:ext cx="978817" cy="1083263"/>
      </dsp:txXfrm>
    </dsp:sp>
    <dsp:sp modelId="{2E8BE125-5C6D-4E6E-8F41-8057AEB1D6C5}">
      <dsp:nvSpPr>
        <dsp:cNvPr id="0" name=""/>
        <dsp:cNvSpPr/>
      </dsp:nvSpPr>
      <dsp:spPr>
        <a:xfrm>
          <a:off x="4183308" y="3695485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1090,7</a:t>
          </a:r>
          <a:endParaRPr lang="ru-RU" sz="1100" kern="1200" baseline="0" dirty="0"/>
        </a:p>
      </dsp:txBody>
      <dsp:txXfrm>
        <a:off x="4487052" y="3695485"/>
        <a:ext cx="723199" cy="329634"/>
      </dsp:txXfrm>
    </dsp:sp>
    <dsp:sp modelId="{4F5DC5A6-1FEE-4C56-8F70-01463BEE3791}">
      <dsp:nvSpPr>
        <dsp:cNvPr id="0" name=""/>
        <dsp:cNvSpPr/>
      </dsp:nvSpPr>
      <dsp:spPr>
        <a:xfrm>
          <a:off x="3822905" y="3695485"/>
          <a:ext cx="971928" cy="971928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1D6C-5BAD-42B3-A744-A707F7CA1473}">
      <dsp:nvSpPr>
        <dsp:cNvPr id="0" name=""/>
        <dsp:cNvSpPr/>
      </dsp:nvSpPr>
      <dsp:spPr>
        <a:xfrm>
          <a:off x="2855821" y="2614123"/>
          <a:ext cx="1026943" cy="9315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физической культуры и спорта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2877647" y="2635949"/>
        <a:ext cx="983291" cy="909682"/>
      </dsp:txXfrm>
    </dsp:sp>
    <dsp:sp modelId="{6A7ECE9A-9CF7-42B4-BF52-DCC86DDC8924}">
      <dsp:nvSpPr>
        <dsp:cNvPr id="0" name=""/>
        <dsp:cNvSpPr/>
      </dsp:nvSpPr>
      <dsp:spPr>
        <a:xfrm>
          <a:off x="2855821" y="355022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6629,2</a:t>
          </a:r>
          <a:endParaRPr lang="ru-RU" sz="1100" kern="1200" baseline="0" dirty="0"/>
        </a:p>
      </dsp:txBody>
      <dsp:txXfrm>
        <a:off x="3159565" y="3550229"/>
        <a:ext cx="723199" cy="329634"/>
      </dsp:txXfrm>
    </dsp:sp>
    <dsp:sp modelId="{E87784CA-8B21-40F5-B2A6-DEA86B8AB5B0}">
      <dsp:nvSpPr>
        <dsp:cNvPr id="0" name=""/>
        <dsp:cNvSpPr/>
      </dsp:nvSpPr>
      <dsp:spPr>
        <a:xfrm>
          <a:off x="2351767" y="3478220"/>
          <a:ext cx="1022766" cy="966278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E5BC7-F3CE-4B44-A535-20DF5A2261FE}">
      <dsp:nvSpPr>
        <dsp:cNvPr id="0" name=""/>
        <dsp:cNvSpPr/>
      </dsp:nvSpPr>
      <dsp:spPr>
        <a:xfrm>
          <a:off x="1199638" y="2686134"/>
          <a:ext cx="1026943" cy="7665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"Социальная поддержка и защита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1217600" y="2704096"/>
        <a:ext cx="991019" cy="748629"/>
      </dsp:txXfrm>
    </dsp:sp>
    <dsp:sp modelId="{4A08958B-3CC9-4152-A721-2D444F41DB4F}">
      <dsp:nvSpPr>
        <dsp:cNvPr id="0" name=""/>
        <dsp:cNvSpPr/>
      </dsp:nvSpPr>
      <dsp:spPr>
        <a:xfrm>
          <a:off x="1199638" y="3478221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4824,8</a:t>
          </a:r>
          <a:endParaRPr lang="ru-RU" sz="1100" kern="1200" baseline="0" dirty="0"/>
        </a:p>
      </dsp:txBody>
      <dsp:txXfrm>
        <a:off x="1503381" y="3478221"/>
        <a:ext cx="723199" cy="329634"/>
      </dsp:txXfrm>
    </dsp:sp>
    <dsp:sp modelId="{D4DD21EA-0E30-4A40-9C96-708285B173DA}">
      <dsp:nvSpPr>
        <dsp:cNvPr id="0" name=""/>
        <dsp:cNvSpPr/>
      </dsp:nvSpPr>
      <dsp:spPr>
        <a:xfrm>
          <a:off x="767592" y="3406213"/>
          <a:ext cx="1022766" cy="95884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A4ABB-4FC4-4DB4-8971-31231C8DD9DD}">
      <dsp:nvSpPr>
        <dsp:cNvPr id="0" name=""/>
        <dsp:cNvSpPr/>
      </dsp:nvSpPr>
      <dsp:spPr>
        <a:xfrm>
          <a:off x="0" y="2285"/>
          <a:ext cx="7404797" cy="748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kern="1200" dirty="0" smtClean="0">
              <a:solidFill>
                <a:srgbClr val="000000"/>
              </a:solidFill>
            </a:rPr>
            <a:t>4104,0 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36553" y="38838"/>
        <a:ext cx="7331691" cy="675694"/>
      </dsp:txXfrm>
    </dsp:sp>
    <dsp:sp modelId="{21B7AD62-0FC5-4E6E-9838-76DFBBD54D08}">
      <dsp:nvSpPr>
        <dsp:cNvPr id="0" name=""/>
        <dsp:cNvSpPr/>
      </dsp:nvSpPr>
      <dsp:spPr>
        <a:xfrm>
          <a:off x="0" y="866285"/>
          <a:ext cx="7404797" cy="7488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за счет средств областного и федерального бюджетов в сумме  </a:t>
          </a:r>
          <a:r>
            <a:rPr lang="ru-RU" sz="1150" b="1" kern="1200" dirty="0" smtClean="0">
              <a:solidFill>
                <a:srgbClr val="000000"/>
              </a:solidFill>
            </a:rPr>
            <a:t>4574,8 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36553" y="902838"/>
        <a:ext cx="7331691" cy="675694"/>
      </dsp:txXfrm>
    </dsp:sp>
    <dsp:sp modelId="{7FF586F7-5FC1-4EDC-ADEE-3B7B15FE59C2}">
      <dsp:nvSpPr>
        <dsp:cNvPr id="0" name=""/>
        <dsp:cNvSpPr/>
      </dsp:nvSpPr>
      <dsp:spPr>
        <a:xfrm>
          <a:off x="0" y="1730285"/>
          <a:ext cx="7404797" cy="748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kern="1200" dirty="0" smtClean="0">
              <a:solidFill>
                <a:srgbClr val="000000"/>
              </a:solidFill>
            </a:rPr>
            <a:t>2794,8тыс.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36553" y="1766838"/>
        <a:ext cx="7331691" cy="67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CEA4-8348-43CC-9AE7-3B65B46DF796}">
      <dsp:nvSpPr>
        <dsp:cNvPr id="0" name=""/>
        <dsp:cNvSpPr/>
      </dsp:nvSpPr>
      <dsp:spPr>
        <a:xfrm>
          <a:off x="698" y="466084"/>
          <a:ext cx="1428127" cy="8300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2893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40" b="1" kern="1200" dirty="0" smtClean="0"/>
            <a:t>За счёт межбюджетных трансфертов из областного и федерального бюджетов</a:t>
          </a:r>
          <a:endParaRPr lang="ru-RU" sz="740" b="1" kern="1200" dirty="0"/>
        </a:p>
      </dsp:txBody>
      <dsp:txXfrm>
        <a:off x="415729" y="466084"/>
        <a:ext cx="598065" cy="830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25D74-FD20-4490-8A72-F655D586810B}">
      <dsp:nvSpPr>
        <dsp:cNvPr id="0" name=""/>
        <dsp:cNvSpPr/>
      </dsp:nvSpPr>
      <dsp:spPr>
        <a:xfrm>
          <a:off x="1919811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7"/>
              </a:lnTo>
              <a:lnTo>
                <a:pt x="1050611" y="182337"/>
              </a:lnTo>
              <a:lnTo>
                <a:pt x="1050611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511F-C05F-44DA-A46A-8F83789AB044}">
      <dsp:nvSpPr>
        <dsp:cNvPr id="0" name=""/>
        <dsp:cNvSpPr/>
      </dsp:nvSpPr>
      <dsp:spPr>
        <a:xfrm>
          <a:off x="869199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1050611" y="0"/>
              </a:moveTo>
              <a:lnTo>
                <a:pt x="1050611" y="182337"/>
              </a:lnTo>
              <a:lnTo>
                <a:pt x="0" y="182337"/>
              </a:lnTo>
              <a:lnTo>
                <a:pt x="0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5002-5D01-4BAF-B43F-4A2282BEE5FB}">
      <dsp:nvSpPr>
        <dsp:cNvPr id="0" name=""/>
        <dsp:cNvSpPr/>
      </dsp:nvSpPr>
      <dsp:spPr>
        <a:xfrm>
          <a:off x="531093" y="278945"/>
          <a:ext cx="2777435" cy="9454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2023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6629,2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531093" y="278945"/>
        <a:ext cx="2777435" cy="945463"/>
      </dsp:txXfrm>
    </dsp:sp>
    <dsp:sp modelId="{738CEF90-7F0F-4AFC-A0C6-43AD8684FFA8}">
      <dsp:nvSpPr>
        <dsp:cNvPr id="0" name=""/>
        <dsp:cNvSpPr/>
      </dsp:nvSpPr>
      <dsp:spPr>
        <a:xfrm>
          <a:off x="925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5889,2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25" y="1589084"/>
        <a:ext cx="1736548" cy="868274"/>
      </dsp:txXfrm>
    </dsp:sp>
    <dsp:sp modelId="{623B8949-4B92-467D-B7F7-DC9342469C17}">
      <dsp:nvSpPr>
        <dsp:cNvPr id="0" name=""/>
        <dsp:cNvSpPr/>
      </dsp:nvSpPr>
      <dsp:spPr>
        <a:xfrm>
          <a:off x="2102149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740,0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102149" y="1589084"/>
        <a:ext cx="1736548" cy="8682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2158206" y="1088038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9"/>
              </a:lnTo>
              <a:lnTo>
                <a:pt x="1181072" y="204979"/>
              </a:lnTo>
              <a:lnTo>
                <a:pt x="1181072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977133" y="1088038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1181072" y="0"/>
              </a:moveTo>
              <a:lnTo>
                <a:pt x="1181072" y="204979"/>
              </a:lnTo>
              <a:lnTo>
                <a:pt x="0" y="204979"/>
              </a:lnTo>
              <a:lnTo>
                <a:pt x="0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1182113" y="111945"/>
          <a:ext cx="1952186" cy="97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     2024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5729,2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182113" y="111945"/>
        <a:ext cx="1952186" cy="976093"/>
      </dsp:txXfrm>
    </dsp:sp>
    <dsp:sp modelId="{0ADD60B8-87C2-40EB-BE89-D7B910E33099}">
      <dsp:nvSpPr>
        <dsp:cNvPr id="0" name=""/>
        <dsp:cNvSpPr/>
      </dsp:nvSpPr>
      <dsp:spPr>
        <a:xfrm>
          <a:off x="1040" y="1497998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5089,2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040" y="1497998"/>
        <a:ext cx="1952186" cy="976093"/>
      </dsp:txXfrm>
    </dsp:sp>
    <dsp:sp modelId="{5EF78AD7-8675-42CC-956E-9B04FAA3960F}">
      <dsp:nvSpPr>
        <dsp:cNvPr id="0" name=""/>
        <dsp:cNvSpPr/>
      </dsp:nvSpPr>
      <dsp:spPr>
        <a:xfrm>
          <a:off x="2363186" y="1497998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640,0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363186" y="1497998"/>
        <a:ext cx="1952186" cy="9760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1785599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0"/>
              </a:lnTo>
              <a:lnTo>
                <a:pt x="977164" y="169590"/>
              </a:lnTo>
              <a:lnTo>
                <a:pt x="977164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808435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977164" y="0"/>
              </a:moveTo>
              <a:lnTo>
                <a:pt x="977164" y="169590"/>
              </a:lnTo>
              <a:lnTo>
                <a:pt x="0" y="169590"/>
              </a:lnTo>
              <a:lnTo>
                <a:pt x="0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978025" y="63825"/>
          <a:ext cx="1615148" cy="807574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    2025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7029,2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78025" y="63825"/>
        <a:ext cx="1615148" cy="807574"/>
      </dsp:txXfrm>
    </dsp:sp>
    <dsp:sp modelId="{0ADD60B8-87C2-40EB-BE89-D7B910E33099}">
      <dsp:nvSpPr>
        <dsp:cNvPr id="0" name=""/>
        <dsp:cNvSpPr/>
      </dsp:nvSpPr>
      <dsp:spPr>
        <a:xfrm>
          <a:off x="86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6189,2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860" y="1210581"/>
        <a:ext cx="1615148" cy="807574"/>
      </dsp:txXfrm>
    </dsp:sp>
    <dsp:sp modelId="{5EF78AD7-8675-42CC-956E-9B04FAA3960F}">
      <dsp:nvSpPr>
        <dsp:cNvPr id="0" name=""/>
        <dsp:cNvSpPr/>
      </dsp:nvSpPr>
      <dsp:spPr>
        <a:xfrm>
          <a:off x="195519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840,0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1955190" y="1210581"/>
        <a:ext cx="1615148" cy="8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0.71702</cdr:x>
      <cdr:y>0.29424</cdr:y>
    </cdr:from>
    <cdr:to>
      <cdr:x>0.72805</cdr:x>
      <cdr:y>0.51491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680520" y="1152128"/>
          <a:ext cx="72008" cy="8640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0.52874</cdr:x>
      <cdr:y>0.62001</cdr:y>
    </cdr:from>
    <cdr:to>
      <cdr:x>0.58621</cdr:x>
      <cdr:y>0.68123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312368" y="2187624"/>
          <a:ext cx="360040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0.64039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08720" y="1944216"/>
          <a:ext cx="950313" cy="30712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13005,4 </a:t>
          </a:r>
          <a:r>
            <a:rPr lang="ru-RU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0.43555</cdr:x>
      <cdr:y>0.46536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72616" y="1080120"/>
          <a:ext cx="971876" cy="30709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75816,1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0.03091</cdr:x>
      <cdr:y>0.05593</cdr:y>
    </cdr:from>
    <cdr:to>
      <cdr:x>0.30207</cdr:x>
      <cdr:y>0.17779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4833" y="122262"/>
          <a:ext cx="1095111" cy="26637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165336,9 тыс. 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328,3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15872,3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10454,7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11372,3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C11F-CE5A-48AE-A037-7EE2446E5BD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0748-1191-4754-8A70-01E114BC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7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672" y="9371264"/>
            <a:ext cx="2917520" cy="4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11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0775" cy="36988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63" y="4687212"/>
            <a:ext cx="5388610" cy="443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13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chart" Target="../charts/char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30.xml"/><Relationship Id="rId7" Type="http://schemas.openxmlformats.org/officeDocument/2006/relationships/image" Target="../media/image30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9.jpg"/><Relationship Id="rId18" Type="http://schemas.microsoft.com/office/2007/relationships/diagramDrawing" Target="../diagrams/drawing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diagramColors" Target="../diagrams/colors8.xml"/><Relationship Id="rId2" Type="http://schemas.openxmlformats.org/officeDocument/2006/relationships/image" Target="../media/image38.jpeg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Data" Target="../diagrams/data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6864" cy="352839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Бюджет для </a:t>
            </a:r>
            <a:r>
              <a:rPr lang="ru-RU" b="1" dirty="0">
                <a:latin typeface="Times New Roman" pitchFamily="18" charset="0"/>
              </a:rPr>
              <a:t>граждан 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</a:rPr>
              <a:t>2023 год и на плановый период 2024 и 2025 годов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latin typeface="Times New Roman" pitchFamily="18" charset="0"/>
              </a:rPr>
              <a:t>Максатихинский</a:t>
            </a:r>
            <a:r>
              <a:rPr lang="ru-RU" b="1" dirty="0" smtClean="0">
                <a:latin typeface="Times New Roman" pitchFamily="18" charset="0"/>
              </a:rPr>
              <a:t> муниципальный округ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0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муниципального округа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0669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42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9594548-0367-449E-BC69-0641C878B66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2035175"/>
            <a:ext cx="2160240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620712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348881"/>
            <a:ext cx="6096000" cy="648071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140968"/>
            <a:ext cx="6096000" cy="72008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41153" y="1515549"/>
            <a:ext cx="435" cy="324218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1588" y="353022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1588" y="1547813"/>
            <a:ext cx="358775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149081"/>
            <a:ext cx="62055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557028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603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8" y="464185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270054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2800" b="1" dirty="0" smtClean="0">
                <a:latin typeface="Times New Roman" pitchFamily="18" charset="0"/>
              </a:rPr>
              <a:t> на 2023-2025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>
                <a:latin typeface="Times New Roman" pitchFamily="18" charset="0"/>
              </a:rPr>
              <a:t>Максатихинского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</a:rPr>
              <a:t>муниципального округа по разделам бюджетной классификации на 2023 год и плановый период 2024-2025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90247639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36392659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1979456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24024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1069"/>
              </p:ext>
            </p:extLst>
          </p:nvPr>
        </p:nvGraphicFramePr>
        <p:xfrm>
          <a:off x="179512" y="764704"/>
          <a:ext cx="4126938" cy="5808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56871,0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53297,7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57098,8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Национальная оборона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328,2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341,1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5998,2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5125,4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6085,4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81631,0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83409,6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86607,5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38421,0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47852,7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14302,7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265751,9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257498,4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269050,0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49079,0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43611,9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47781,9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13325,7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7448,8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6629,2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5729,2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7029,2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1929,5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1629,5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519964,7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512218,3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513754,0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2023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(519964,7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09834"/>
              </p:ext>
            </p:extLst>
          </p:nvPr>
        </p:nvGraphicFramePr>
        <p:xfrm>
          <a:off x="31868" y="1556792"/>
          <a:ext cx="778720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36815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334785,8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64,4%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1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2023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2024-2025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265751,9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2024– 257498,4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2025– 269050,0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(519964,7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61,4% (512218,3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(513754,0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2867" y="1568053"/>
            <a:ext cx="106631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49079,0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43611,9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47781,9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20778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обеспечение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13325,7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7448,8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11088,3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26718598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83293276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64549382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519964,7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512218,3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513754,0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– 6629,2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– 5729,2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– 7029,2</a:t>
            </a: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75931660"/>
              </p:ext>
            </p:extLst>
          </p:nvPr>
        </p:nvGraphicFramePr>
        <p:xfrm>
          <a:off x="0" y="1124744"/>
          <a:ext cx="90424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расходов бюджета по муниципальным целевым программам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 2023 год</a:t>
            </a:r>
          </a:p>
        </p:txBody>
      </p:sp>
      <p:sp>
        <p:nvSpPr>
          <p:cNvPr id="4" name="Овал 3"/>
          <p:cNvSpPr/>
          <p:nvPr/>
        </p:nvSpPr>
        <p:spPr>
          <a:xfrm>
            <a:off x="5292080" y="131070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92150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на 2023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903960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2023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810,1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099974716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2023 год и плановый период 2024-2025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859133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61569"/>
              </p:ext>
            </p:extLst>
          </p:nvPr>
        </p:nvGraphicFramePr>
        <p:xfrm>
          <a:off x="3707904" y="1281118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12715"/>
            <a:ext cx="2724188" cy="17792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779912" y="3474743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07514968"/>
              </p:ext>
            </p:extLst>
          </p:nvPr>
        </p:nvGraphicFramePr>
        <p:xfrm>
          <a:off x="446637" y="1052515"/>
          <a:ext cx="7437731" cy="5079419"/>
        </p:xfrm>
        <a:graphic>
          <a:graphicData uri="http://schemas.openxmlformats.org/drawingml/2006/table">
            <a:tbl>
              <a:tblPr/>
              <a:tblGrid>
                <a:gridCol w="3096344"/>
                <a:gridCol w="1029019"/>
                <a:gridCol w="1224136"/>
                <a:gridCol w="1008112"/>
                <a:gridCol w="1080120"/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Консолидированный бюджет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563302,5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515723,2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512218,3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513754,0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77816,4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84831,7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85991,9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87189,9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63277,0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69131,0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70266,0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71507,0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т.ч.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422209,1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361760,5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355960,4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355057,1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86392,7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99326,0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94680,0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89880,0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335816,4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262434,5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261280,4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265177,1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603755,1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519964,7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512218,3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513754,0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267938,7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257530,2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250937,9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248576,9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335816,4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262434,5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261280,4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265177,1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- 40452,6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-4241,5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17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2023 год и плановый период 2024-2025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629958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75062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на  2023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1673349"/>
              </p:ext>
            </p:extLst>
          </p:nvPr>
        </p:nvGraphicFramePr>
        <p:xfrm>
          <a:off x="251520" y="119675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2992"/>
            <a:ext cx="32403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581128"/>
            <a:ext cx="3816424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15869"/>
              </p:ext>
            </p:extLst>
          </p:nvPr>
        </p:nvGraphicFramePr>
        <p:xfrm>
          <a:off x="971600" y="1412776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2023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Направления расходов бюджета по разделу 05 «Жилищно-коммунальное хозяйство» на  2023 год и плановый период 2024-2025 годов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0906039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97785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057840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0502 «Коммунальное хозяйство» на 2023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94497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00305"/>
              </p:ext>
            </p:extLst>
          </p:nvPr>
        </p:nvGraphicFramePr>
        <p:xfrm>
          <a:off x="179512" y="3329608"/>
          <a:ext cx="62646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6372200" y="37170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58667854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0503 «Благоустройство» на 2023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98552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00844"/>
              </p:ext>
            </p:extLst>
          </p:nvPr>
        </p:nvGraphicFramePr>
        <p:xfrm>
          <a:off x="11163" y="3329608"/>
          <a:ext cx="62646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4932040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28" name="Picture 4" descr="C:\Users\User\Pictures\обелиск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IMG_3343-300x22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3" y="1268759"/>
            <a:ext cx="210787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645024"/>
            <a:ext cx="2664296" cy="25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6" y="1268760"/>
            <a:ext cx="323293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3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68140537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2023-2025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2023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34472950"/>
              </p:ext>
            </p:extLst>
          </p:nvPr>
        </p:nvGraphicFramePr>
        <p:xfrm>
          <a:off x="899592" y="1628800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795864"/>
              </p:ext>
            </p:extLst>
          </p:nvPr>
        </p:nvGraphicFramePr>
        <p:xfrm>
          <a:off x="52389" y="1320800"/>
          <a:ext cx="8806136" cy="455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2023-2025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324745"/>
            <a:ext cx="2724188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4263189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42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830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0515899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2023-2025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15135441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8717" y="3850675"/>
            <a:ext cx="1656184" cy="101566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3850676"/>
            <a:ext cx="163053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8717" y="4866339"/>
            <a:ext cx="16561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1702,1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79" y="5051005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175" y="1772816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2023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2024-2025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8555416"/>
              </p:ext>
            </p:extLst>
          </p:nvPr>
        </p:nvGraphicFramePr>
        <p:xfrm>
          <a:off x="539552" y="980727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3518122"/>
              </p:ext>
            </p:extLst>
          </p:nvPr>
        </p:nvGraphicFramePr>
        <p:xfrm>
          <a:off x="4644008" y="3140968"/>
          <a:ext cx="4316413" cy="258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118" y="9807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13532300"/>
              </p:ext>
            </p:extLst>
          </p:nvPr>
        </p:nvGraphicFramePr>
        <p:xfrm>
          <a:off x="784519" y="4437112"/>
          <a:ext cx="3571200" cy="208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</a:rPr>
              <a:t>ЗНАЧЕНИЯ ПОКАЗАТЕЛЕЙ ПРОГНОЗА СОЦИАЛЬНО-ЭКОНОМИЧЕСКОГО РАЗВИТИЯ МАКСАТИХИНСКОГО РАЙОНА ТВЕРСКОЙ ОБЛАСТИ</a:t>
            </a:r>
            <a:r>
              <a:rPr lang="ru-RU" sz="1200" dirty="0">
                <a:latin typeface="Times New Roman"/>
                <a:ea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</a:rPr>
            </a:br>
            <a:r>
              <a:rPr lang="ru-RU" sz="1200" dirty="0">
                <a:latin typeface="Times New Roman"/>
                <a:ea typeface="Calibri"/>
              </a:rPr>
              <a:t>НА 2023 ГОД И НА ПЕРИОД ДО 2025 ГОДА</a:t>
            </a:r>
            <a:r>
              <a:rPr lang="ru-RU" sz="1200" dirty="0">
                <a:latin typeface="Times New Roman"/>
                <a:ea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</a:rPr>
            </a:b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9903466"/>
              </p:ext>
            </p:extLst>
          </p:nvPr>
        </p:nvGraphicFramePr>
        <p:xfrm>
          <a:off x="755576" y="1340768"/>
          <a:ext cx="7272808" cy="4525966"/>
        </p:xfrm>
        <a:graphic>
          <a:graphicData uri="http://schemas.openxmlformats.org/drawingml/2006/table">
            <a:tbl>
              <a:tblPr firstRow="1" firstCol="1" bandRow="1"/>
              <a:tblGrid>
                <a:gridCol w="2304025"/>
                <a:gridCol w="1435654"/>
                <a:gridCol w="714189"/>
                <a:gridCol w="775280"/>
                <a:gridCol w="711281"/>
                <a:gridCol w="730190"/>
                <a:gridCol w="602189"/>
              </a:tblGrid>
              <a:tr h="330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  факт           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2022год оценка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прогноз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 прогноз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 прогноз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Демографические показатели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13697 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13379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13108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12868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12657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 населения (среднегодовая) - всего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97,68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97,69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97,97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98,17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98,36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Промышленность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по видам экономической деятельности в действующих ценах каждого года – всего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тыс.рублей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1315356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1487847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1536046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1567614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1619054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Сельское хозяйство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Продукция сельского хозяйства во всех категориях хозяйств - всего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 рублей в ценах соответствующих лет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137,367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154,029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169,040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178,188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186,824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Произведено продукции сельского хозяйства в натуральном выражении во всех категориях хозяйств: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2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Скот и птица (в живом весе)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молока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656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546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546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яйца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 штук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2746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шерсти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зерна (в весе после доработки)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картофеля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2347,9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2422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льна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овощей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тонн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443,8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Малое предпринимательство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предпринимателей без образования юридического лица (ПБОЮЛ), всего               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311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 рублей в ценах соответствующих лет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48439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49860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241384,4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57952,5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63224,3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92,4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453,3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Индекс-дефлятор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111,4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104,8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Среднегодовая численность занятых в экономике - всего: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человек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3,38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3,39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3,38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3,38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(без внешних совместителей) - всего: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человек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3,12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3,05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3,03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3,02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3,01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Фонд начисленной заработной платы всех работников  - всего: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 рублей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905,72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912,41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930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949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969</a:t>
                      </a:r>
                    </a:p>
                  </a:txBody>
                  <a:tcPr marL="28988" marR="28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8" marR="289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988" marR="289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988" marR="289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988" marR="289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988" marR="289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988" marR="289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2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147248" cy="72008"/>
          </a:xfrm>
        </p:spPr>
        <p:txBody>
          <a:bodyPr/>
          <a:lstStyle/>
          <a:p>
            <a:r>
              <a:rPr lang="ru-RU" sz="1600" dirty="0"/>
              <a:t>				</a:t>
            </a:r>
            <a:br>
              <a:rPr lang="ru-RU" sz="1600" dirty="0"/>
            </a:br>
            <a:r>
              <a:rPr lang="ru-RU" sz="1400" dirty="0"/>
              <a:t>Расчет верхнего предела муниципального долга и предельного объема муниципального долга </a:t>
            </a:r>
            <a:r>
              <a:rPr lang="ru-RU" sz="1400" dirty="0" err="1" smtClean="0"/>
              <a:t>бюджетаМаксатихинского</a:t>
            </a:r>
            <a:r>
              <a:rPr lang="ru-RU" sz="1400" dirty="0" smtClean="0"/>
              <a:t> муниципального округа </a:t>
            </a:r>
            <a:r>
              <a:rPr lang="ru-RU" sz="1400" dirty="0"/>
              <a:t>на 2023 год и на плановый период 2024 и 2025 года 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26085"/>
              </p:ext>
            </p:extLst>
          </p:nvPr>
        </p:nvGraphicFramePr>
        <p:xfrm>
          <a:off x="251520" y="2060848"/>
          <a:ext cx="8408126" cy="33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3" imgW="10267816" imgH="4124478" progId="Excel.Sheet.8">
                  <p:embed/>
                </p:oleObj>
              </mc:Choice>
              <mc:Fallback>
                <p:oleObj name="Лист" r:id="rId3" imgW="10267816" imgH="41244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060848"/>
                        <a:ext cx="8408126" cy="337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2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5" name="Rectangle 1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6" name="Group 70"/>
          <p:cNvGrpSpPr>
            <a:grpSpLocks noChangeAspect="1"/>
          </p:cNvGrpSpPr>
          <p:nvPr/>
        </p:nvGrpSpPr>
        <p:grpSpPr bwMode="auto">
          <a:xfrm>
            <a:off x="152400" y="1152128"/>
            <a:ext cx="8695320" cy="5730364"/>
            <a:chOff x="2938" y="279"/>
            <a:chExt cx="7740" cy="5023"/>
          </a:xfrm>
        </p:grpSpPr>
        <p:sp>
          <p:nvSpPr>
            <p:cNvPr id="9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938" y="279"/>
              <a:ext cx="7740" cy="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114"/>
            <p:cNvSpPr>
              <a:spLocks noChangeArrowheads="1"/>
            </p:cNvSpPr>
            <p:nvPr/>
          </p:nvSpPr>
          <p:spPr bwMode="auto">
            <a:xfrm>
              <a:off x="4018" y="1359"/>
              <a:ext cx="923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Стабильные доходы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244706,2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113"/>
            <p:cNvSpPr>
              <a:spLocks noChangeArrowheads="1"/>
            </p:cNvSpPr>
            <p:nvPr/>
          </p:nvSpPr>
          <p:spPr bwMode="auto">
            <a:xfrm>
              <a:off x="5368" y="909"/>
              <a:ext cx="9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Налоговые доходы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76249,2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auto">
            <a:xfrm>
              <a:off x="7168" y="639"/>
              <a:ext cx="153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НДФЛ 37453,0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11"/>
            <p:cNvSpPr>
              <a:spLocks noChangeArrowheads="1"/>
            </p:cNvSpPr>
            <p:nvPr/>
          </p:nvSpPr>
          <p:spPr bwMode="auto">
            <a:xfrm>
              <a:off x="7168" y="1314"/>
              <a:ext cx="1649" cy="5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Единый сельскохозяйственный налог 8,0</a:t>
              </a:r>
              <a:endParaRPr kumimoji="0" lang="ru-RU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10"/>
            <p:cNvSpPr>
              <a:spLocks noChangeArrowheads="1"/>
            </p:cNvSpPr>
            <p:nvPr/>
          </p:nvSpPr>
          <p:spPr bwMode="auto">
            <a:xfrm>
              <a:off x="7168" y="1899"/>
              <a:ext cx="1530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Налоги на имущество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16792,0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7168" y="2344"/>
              <a:ext cx="1530" cy="3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Патентная система налогообложения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3140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/>
          </p:nvSpPr>
          <p:spPr bwMode="auto">
            <a:xfrm>
              <a:off x="8878" y="571"/>
              <a:ext cx="1710" cy="3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15%  с территорий муниципального округа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20% единый норматив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8906" y="1449"/>
              <a:ext cx="63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100%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8907" y="2388"/>
              <a:ext cx="630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100%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2938" y="1899"/>
              <a:ext cx="773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Всего доходов 515723,2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4018" y="3069"/>
              <a:ext cx="1620" cy="1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4021" y="2969"/>
              <a:ext cx="1724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Неналоговые доходы 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8582,5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2"/>
            <p:cNvSpPr>
              <a:spLocks noChangeArrowheads="1"/>
            </p:cNvSpPr>
            <p:nvPr/>
          </p:nvSpPr>
          <p:spPr bwMode="auto">
            <a:xfrm>
              <a:off x="4018" y="3322"/>
              <a:ext cx="2250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Целевые субвенции из областного бюджета на переданные полномочия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196312,3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00"/>
            <p:cNvSpPr>
              <a:spLocks noChangeArrowheads="1"/>
            </p:cNvSpPr>
            <p:nvPr/>
          </p:nvSpPr>
          <p:spPr bwMode="auto">
            <a:xfrm>
              <a:off x="4941" y="2068"/>
              <a:ext cx="1170" cy="6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Межбюджетные выравнивающие трансферты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168457,0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9"/>
            <p:cNvSpPr>
              <a:spLocks noChangeArrowheads="1"/>
            </p:cNvSpPr>
            <p:nvPr/>
          </p:nvSpPr>
          <p:spPr bwMode="auto">
            <a:xfrm>
              <a:off x="7258" y="3840"/>
              <a:ext cx="2250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Доп. норматив  НДФЛ (65%)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69131,0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8"/>
            <p:cNvSpPr>
              <a:spLocks noChangeArrowheads="1"/>
            </p:cNvSpPr>
            <p:nvPr/>
          </p:nvSpPr>
          <p:spPr bwMode="auto">
            <a:xfrm>
              <a:off x="7258" y="4217"/>
              <a:ext cx="2250" cy="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Дотация на выравнивание бюджетной обеспеченности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99326,0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96"/>
            <p:cNvSpPr>
              <a:spLocks noChangeArrowheads="1"/>
            </p:cNvSpPr>
            <p:nvPr/>
          </p:nvSpPr>
          <p:spPr bwMode="auto">
            <a:xfrm>
              <a:off x="8907" y="1989"/>
              <a:ext cx="630" cy="2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100%</a:t>
              </a:r>
            </a:p>
          </p:txBody>
        </p:sp>
        <p:sp>
          <p:nvSpPr>
            <p:cNvPr id="117" name="Rectangle 95"/>
            <p:cNvSpPr>
              <a:spLocks noChangeArrowheads="1"/>
            </p:cNvSpPr>
            <p:nvPr/>
          </p:nvSpPr>
          <p:spPr bwMode="auto">
            <a:xfrm>
              <a:off x="9058" y="279"/>
              <a:ext cx="144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Нормативы зачислений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94"/>
            <p:cNvSpPr>
              <a:spLocks noChangeShapeType="1"/>
            </p:cNvSpPr>
            <p:nvPr/>
          </p:nvSpPr>
          <p:spPr bwMode="auto">
            <a:xfrm>
              <a:off x="3861" y="1644"/>
              <a:ext cx="25" cy="2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93"/>
            <p:cNvSpPr>
              <a:spLocks noChangeShapeType="1"/>
            </p:cNvSpPr>
            <p:nvPr/>
          </p:nvSpPr>
          <p:spPr bwMode="auto">
            <a:xfrm>
              <a:off x="3861" y="1644"/>
              <a:ext cx="1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Line 92"/>
            <p:cNvSpPr>
              <a:spLocks noChangeShapeType="1"/>
            </p:cNvSpPr>
            <p:nvPr/>
          </p:nvSpPr>
          <p:spPr bwMode="auto">
            <a:xfrm>
              <a:off x="3711" y="2357"/>
              <a:ext cx="1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Line 91"/>
            <p:cNvSpPr>
              <a:spLocks noChangeShapeType="1"/>
            </p:cNvSpPr>
            <p:nvPr/>
          </p:nvSpPr>
          <p:spPr bwMode="auto">
            <a:xfrm flipV="1">
              <a:off x="4941" y="1179"/>
              <a:ext cx="427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Line 90"/>
            <p:cNvSpPr>
              <a:spLocks noChangeShapeType="1"/>
            </p:cNvSpPr>
            <p:nvPr/>
          </p:nvSpPr>
          <p:spPr bwMode="auto">
            <a:xfrm>
              <a:off x="4941" y="1629"/>
              <a:ext cx="697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Line 89"/>
            <p:cNvSpPr>
              <a:spLocks noChangeShapeType="1"/>
            </p:cNvSpPr>
            <p:nvPr/>
          </p:nvSpPr>
          <p:spPr bwMode="auto">
            <a:xfrm flipV="1">
              <a:off x="6268" y="729"/>
              <a:ext cx="90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Line 88"/>
            <p:cNvSpPr>
              <a:spLocks noChangeShapeType="1"/>
            </p:cNvSpPr>
            <p:nvPr/>
          </p:nvSpPr>
          <p:spPr bwMode="auto">
            <a:xfrm flipV="1">
              <a:off x="6268" y="1089"/>
              <a:ext cx="90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Line 87"/>
            <p:cNvSpPr>
              <a:spLocks noChangeShapeType="1"/>
            </p:cNvSpPr>
            <p:nvPr/>
          </p:nvSpPr>
          <p:spPr bwMode="auto">
            <a:xfrm>
              <a:off x="6268" y="1179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Line 86"/>
            <p:cNvSpPr>
              <a:spLocks noChangeShapeType="1"/>
            </p:cNvSpPr>
            <p:nvPr/>
          </p:nvSpPr>
          <p:spPr bwMode="auto">
            <a:xfrm>
              <a:off x="6268" y="1179"/>
              <a:ext cx="900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85"/>
            <p:cNvSpPr>
              <a:spLocks noChangeShapeType="1"/>
            </p:cNvSpPr>
            <p:nvPr/>
          </p:nvSpPr>
          <p:spPr bwMode="auto">
            <a:xfrm>
              <a:off x="3886" y="3069"/>
              <a:ext cx="1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Line 84"/>
            <p:cNvSpPr>
              <a:spLocks noChangeShapeType="1"/>
            </p:cNvSpPr>
            <p:nvPr/>
          </p:nvSpPr>
          <p:spPr bwMode="auto">
            <a:xfrm>
              <a:off x="3886" y="3592"/>
              <a:ext cx="135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Line 83"/>
            <p:cNvSpPr>
              <a:spLocks noChangeShapeType="1"/>
            </p:cNvSpPr>
            <p:nvPr/>
          </p:nvSpPr>
          <p:spPr bwMode="auto">
            <a:xfrm>
              <a:off x="3886" y="4039"/>
              <a:ext cx="1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Line 81"/>
            <p:cNvSpPr>
              <a:spLocks noChangeShapeType="1"/>
            </p:cNvSpPr>
            <p:nvPr/>
          </p:nvSpPr>
          <p:spPr bwMode="auto">
            <a:xfrm>
              <a:off x="6111" y="2452"/>
              <a:ext cx="1181" cy="14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Line 80"/>
            <p:cNvSpPr>
              <a:spLocks noChangeShapeType="1"/>
            </p:cNvSpPr>
            <p:nvPr/>
          </p:nvSpPr>
          <p:spPr bwMode="auto">
            <a:xfrm>
              <a:off x="6111" y="2484"/>
              <a:ext cx="1113" cy="1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Line 79"/>
            <p:cNvSpPr>
              <a:spLocks noChangeShapeType="1"/>
            </p:cNvSpPr>
            <p:nvPr/>
          </p:nvSpPr>
          <p:spPr bwMode="auto">
            <a:xfrm>
              <a:off x="6111" y="2452"/>
              <a:ext cx="0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Line 78"/>
            <p:cNvSpPr>
              <a:spLocks noChangeShapeType="1"/>
            </p:cNvSpPr>
            <p:nvPr/>
          </p:nvSpPr>
          <p:spPr bwMode="auto">
            <a:xfrm flipH="1" flipV="1">
              <a:off x="5934" y="1719"/>
              <a:ext cx="1042" cy="1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Line 77"/>
            <p:cNvSpPr>
              <a:spLocks noChangeShapeType="1"/>
            </p:cNvSpPr>
            <p:nvPr/>
          </p:nvSpPr>
          <p:spPr bwMode="auto">
            <a:xfrm>
              <a:off x="8698" y="819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Line 76"/>
            <p:cNvSpPr>
              <a:spLocks noChangeShapeType="1"/>
            </p:cNvSpPr>
            <p:nvPr/>
          </p:nvSpPr>
          <p:spPr bwMode="auto">
            <a:xfrm>
              <a:off x="8712" y="1089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Line 75"/>
            <p:cNvSpPr>
              <a:spLocks noChangeShapeType="1"/>
            </p:cNvSpPr>
            <p:nvPr/>
          </p:nvSpPr>
          <p:spPr bwMode="auto">
            <a:xfrm>
              <a:off x="8712" y="2099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Line 74"/>
            <p:cNvSpPr>
              <a:spLocks noChangeShapeType="1"/>
            </p:cNvSpPr>
            <p:nvPr/>
          </p:nvSpPr>
          <p:spPr bwMode="auto">
            <a:xfrm flipH="1">
              <a:off x="8733" y="2511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73"/>
            <p:cNvSpPr>
              <a:spLocks noChangeArrowheads="1"/>
            </p:cNvSpPr>
            <p:nvPr/>
          </p:nvSpPr>
          <p:spPr bwMode="auto">
            <a:xfrm>
              <a:off x="7168" y="2842"/>
              <a:ext cx="1530" cy="8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Прочие налоговые  доходы: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Акцизы  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13185,0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Госпошлина 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1885,0           </a:t>
              </a:r>
              <a:r>
                <a:rPr kumimoji="0" lang="ru-RU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Отмененные</a:t>
              </a:r>
              <a:r>
                <a:rPr kumimoji="0" lang="ru-RU" sz="10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налоги и сборы </a:t>
              </a:r>
              <a:r>
                <a:rPr kumimoji="0" lang="ru-RU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3,0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72"/>
            <p:cNvSpPr>
              <a:spLocks noChangeShapeType="1"/>
            </p:cNvSpPr>
            <p:nvPr/>
          </p:nvSpPr>
          <p:spPr bwMode="auto">
            <a:xfrm>
              <a:off x="6268" y="1179"/>
              <a:ext cx="933" cy="1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Rectangle 103"/>
          <p:cNvSpPr>
            <a:spLocks noChangeArrowheads="1"/>
          </p:cNvSpPr>
          <p:nvPr/>
        </p:nvSpPr>
        <p:spPr bwMode="auto">
          <a:xfrm>
            <a:off x="1363138" y="5349454"/>
            <a:ext cx="2816304" cy="29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Субсидии из областного бюджета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66122,2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11"/>
          <p:cNvSpPr>
            <a:spLocks noChangeArrowheads="1"/>
          </p:cNvSpPr>
          <p:nvPr/>
        </p:nvSpPr>
        <p:spPr bwMode="auto">
          <a:xfrm>
            <a:off x="4904494" y="1940086"/>
            <a:ext cx="1718841" cy="29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УСН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3783,2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Line 76"/>
          <p:cNvSpPr>
            <a:spLocks noChangeShapeType="1"/>
          </p:cNvSpPr>
          <p:nvPr/>
        </p:nvSpPr>
        <p:spPr bwMode="auto">
          <a:xfrm>
            <a:off x="6726172" y="2591434"/>
            <a:ext cx="20493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Rectangle 108"/>
          <p:cNvSpPr>
            <a:spLocks noChangeArrowheads="1"/>
          </p:cNvSpPr>
          <p:nvPr/>
        </p:nvSpPr>
        <p:spPr bwMode="auto">
          <a:xfrm>
            <a:off x="6841281" y="1917220"/>
            <a:ext cx="1905331" cy="3658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Дифференцированный норматив на 2023г.</a:t>
            </a:r>
            <a:r>
              <a:rPr kumimoji="0" lang="ru-RU" sz="7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7,43%</a:t>
            </a:r>
            <a:endParaRPr kumimoji="0" lang="ru-RU" sz="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Line 72"/>
          <p:cNvSpPr>
            <a:spLocks noChangeShapeType="1"/>
          </p:cNvSpPr>
          <p:nvPr/>
        </p:nvSpPr>
        <p:spPr bwMode="auto">
          <a:xfrm>
            <a:off x="3900873" y="2178871"/>
            <a:ext cx="1033230" cy="21612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61716405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2023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5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2023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550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891709"/>
              </p:ext>
            </p:extLst>
          </p:nvPr>
        </p:nvGraphicFramePr>
        <p:xfrm>
          <a:off x="467544" y="1484784"/>
          <a:ext cx="846965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7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2023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168447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32093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2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88110080"/>
              </p:ext>
            </p:extLst>
          </p:nvPr>
        </p:nvGraphicFramePr>
        <p:xfrm>
          <a:off x="357524" y="1556792"/>
          <a:ext cx="8640608" cy="51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2"/>
            <a:ext cx="8424936" cy="1079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                 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87782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15007652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</a:t>
            </a:r>
            <a:r>
              <a:rPr lang="ru-RU" sz="2800" b="1" smtClean="0">
                <a:latin typeface="Times New Roman" pitchFamily="18" charset="0"/>
              </a:rPr>
              <a:t>муниципального округа </a:t>
            </a:r>
            <a:r>
              <a:rPr lang="ru-RU" sz="2800" b="1" dirty="0" smtClean="0">
                <a:latin typeface="Times New Roman" pitchFamily="18" charset="0"/>
              </a:rPr>
              <a:t>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221088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7193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9597</TotalTime>
  <Words>2606</Words>
  <Application>Microsoft Office PowerPoint</Application>
  <PresentationFormat>Экран (4:3)</PresentationFormat>
  <Paragraphs>725</Paragraphs>
  <Slides>34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Лист Microsoft Excel 97-2003</vt:lpstr>
      <vt:lpstr> Бюджет для граждан  на 2023 год и на плановый период 2024 и 2025 годов Максатихинский муниципальный округ</vt:lpstr>
      <vt:lpstr>Основные параметры бюджета</vt:lpstr>
      <vt:lpstr>Формирование доходной части бюджета Максатихинского муниципального округа осуществлялось на основе:</vt:lpstr>
      <vt:lpstr>Формирование доходной части бюджета Максатихинского муниципального округа на 2023 год </vt:lpstr>
      <vt:lpstr>Структура доходов бюджета 2023 года</vt:lpstr>
      <vt:lpstr>Структура налоговых доходов 2023 года</vt:lpstr>
      <vt:lpstr>Структура неналоговых доходов 2023 года</vt:lpstr>
      <vt:lpstr>Структура  безвозмездных  поступлений  бюджета                   2023 года</vt:lpstr>
      <vt:lpstr>Структура поступления налоговых и неналоговых доходов в бюджет муниципального округа по администраторам доходов</vt:lpstr>
      <vt:lpstr>Основные подходы к формированию расходов бюджета  Максатихинского муниципального округа </vt:lpstr>
      <vt:lpstr>Презентация PowerPoint</vt:lpstr>
      <vt:lpstr>Расходы бюджета округа на 2023-2025 годы</vt:lpstr>
      <vt:lpstr>Структура расходов бюджета Максатихинского муниципального округа по разделам бюджетной классификации на 2023 год и плановый период 2024-2025 годов</vt:lpstr>
      <vt:lpstr>Структура расходов на 2023 год  (519964,7 тыс. руб.)</vt:lpstr>
      <vt:lpstr>Расходы бюджета на социальную сферу в 2023 году и на плановый период 2024-2025 годов</vt:lpstr>
      <vt:lpstr>Структура расходов бюджета по муниципальным целевым программам на 2023 год</vt:lpstr>
      <vt:lpstr>Программные направления деятельности муниципального образования Максатихинский муниципальный округ на 2023 год</vt:lpstr>
      <vt:lpstr>Презентация PowerPoint</vt:lpstr>
      <vt:lpstr>Направления расходов бюджета по разделу 03 «Национальная безопасность и правоохранительная деятельность» на  2023 год и плановый период 2024-2025 годов</vt:lpstr>
      <vt:lpstr>Направления расходов бюджета по разделу 04 «Национальная  экономика» на  2023 год и плановый период 2024-2025 годов</vt:lpstr>
      <vt:lpstr>Направления расходов бюджета по подразделу 0408 «Транспорт» на  2023 год</vt:lpstr>
      <vt:lpstr>Направления расходов бюджета по подразделу 0409 «Дорожное хозяйство (дорожные фонды)» на  2023 год</vt:lpstr>
      <vt:lpstr>Направления расходов бюджета по разделу 05 «Жилищно-коммунальное хозяйство» на  2023 год и плановый период 2024-2025 годов</vt:lpstr>
      <vt:lpstr>Структура расходов по разделу 0502 «Коммунальное хозяйство» на 2023 год</vt:lpstr>
      <vt:lpstr>Структура расходов по разделу 0503 «Благоустройство» на 2023 год</vt:lpstr>
      <vt:lpstr>Динамика расходов бюджета 2023-2025 годов по разделу 07 «Образование»</vt:lpstr>
      <vt:lpstr>Основные направления расходов по разделу 07 «Образование» на 2023 год</vt:lpstr>
      <vt:lpstr>Динамика расходов бюджета 2023-2025 годов по разделу 08 «Культура, кинематография»</vt:lpstr>
      <vt:lpstr>Направление расходов по РП 0801 «Культура» в разрезе муниципальных учреждений</vt:lpstr>
      <vt:lpstr>Динамика расходов бюджета 2023-2025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2023 год и плановый период  2024-2025 годов</vt:lpstr>
      <vt:lpstr>ЗНАЧЕНИЯ ПОКАЗАТЕЛЕЙ ПРОГНОЗА СОЦИАЛЬНО-ЭКОНОМИЧЕСКОГО РАЗВИТИЯ МАКСАТИХИНСКОГО РАЙОНА ТВЕРСКОЙ ОБЛАСТИ НА 2023 ГОД И НА ПЕРИОД ДО 2025 ГОДА </vt:lpstr>
      <vt:lpstr>     Расчет верхнего предела муниципального долга и предельного объема муниципального долга бюджетаМаксатихинского муниципального округа на 2023 год и на плановый период 2024 и 2025 года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643</cp:revision>
  <cp:lastPrinted>2022-12-13T14:40:01Z</cp:lastPrinted>
  <dcterms:created xsi:type="dcterms:W3CDTF">2015-11-17T08:08:30Z</dcterms:created>
  <dcterms:modified xsi:type="dcterms:W3CDTF">2024-06-10T12:18:34Z</dcterms:modified>
</cp:coreProperties>
</file>