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585" r:id="rId2"/>
  </p:sldIdLst>
  <p:sldSz cx="10693400" cy="7561263"/>
  <p:notesSz cx="6797675" cy="9874250"/>
  <p:defaultTextStyle>
    <a:defPPr>
      <a:defRPr lang="ru-RU"/>
    </a:defPPr>
    <a:lvl1pPr marL="0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344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688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032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376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6719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064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9408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0751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7">
          <p15:clr>
            <a:srgbClr val="A4A3A4"/>
          </p15:clr>
        </p15:guide>
        <p15:guide id="10" pos="606">
          <p15:clr>
            <a:srgbClr val="A4A3A4"/>
          </p15:clr>
        </p15:guide>
        <p15:guide id="11" orient="horz" pos="2381">
          <p15:clr>
            <a:srgbClr val="A4A3A4"/>
          </p15:clr>
        </p15:guide>
        <p15:guide id="12" orient="horz" pos="657">
          <p15:clr>
            <a:srgbClr val="A4A3A4"/>
          </p15:clr>
        </p15:guide>
        <p15:guide id="13" orient="horz" pos="4422">
          <p15:clr>
            <a:srgbClr val="A4A3A4"/>
          </p15:clr>
        </p15:guide>
        <p15:guide id="14" pos="1826">
          <p15:clr>
            <a:srgbClr val="A4A3A4"/>
          </p15:clr>
        </p15:guide>
        <p15:guide id="15" pos="5999">
          <p15:clr>
            <a:srgbClr val="A4A3A4"/>
          </p15:clr>
        </p15:guide>
        <p15:guide id="16" pos="6452">
          <p15:clr>
            <a:srgbClr val="A4A3A4"/>
          </p15:clr>
        </p15:guide>
        <p15:guide id="17" pos="601">
          <p15:clr>
            <a:srgbClr val="A4A3A4"/>
          </p15:clr>
        </p15:guide>
        <p15:guide id="18" orient="horz" pos="975">
          <p15:clr>
            <a:srgbClr val="A4A3A4"/>
          </p15:clr>
        </p15:guide>
        <p15:guide id="19" orient="horz" pos="340">
          <p15:clr>
            <a:srgbClr val="A4A3A4"/>
          </p15:clr>
        </p15:guide>
        <p15:guide id="20" orient="horz" pos="4468">
          <p15:clr>
            <a:srgbClr val="A4A3A4"/>
          </p15:clr>
        </p15:guide>
        <p15:guide id="21" pos="3686">
          <p15:clr>
            <a:srgbClr val="A4A3A4"/>
          </p15:clr>
        </p15:guide>
        <p15:guide id="22" pos="609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434"/>
    <a:srgbClr val="B85808"/>
    <a:srgbClr val="D0A6A6"/>
    <a:srgbClr val="D0D8E8"/>
    <a:srgbClr val="8EB4DA"/>
    <a:srgbClr val="2F527D"/>
    <a:srgbClr val="D0EDF4"/>
    <a:srgbClr val="576E89"/>
    <a:srgbClr val="336699"/>
    <a:srgbClr val="5B92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3135" autoAdjust="0"/>
  </p:normalViewPr>
  <p:slideViewPr>
    <p:cSldViewPr showGuides="1">
      <p:cViewPr varScale="1">
        <p:scale>
          <a:sx n="98" d="100"/>
          <a:sy n="98" d="100"/>
        </p:scale>
        <p:origin x="984" y="96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7"/>
        <p:guide pos="606"/>
        <p:guide orient="horz" pos="2381"/>
        <p:guide orient="horz" pos="657"/>
        <p:guide orient="horz" pos="4422"/>
        <p:guide pos="1826"/>
        <p:guide pos="5999"/>
        <p:guide pos="6452"/>
        <p:guide pos="601"/>
        <p:guide orient="horz" pos="975"/>
        <p:guide orient="horz" pos="340"/>
        <p:guide orient="horz" pos="4468"/>
        <p:guide pos="3686"/>
        <p:guide pos="60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154" y="-108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16"/>
            <a:ext cx="2945660" cy="493712"/>
          </a:xfrm>
          <a:prstGeom prst="rect">
            <a:avLst/>
          </a:prstGeom>
        </p:spPr>
        <p:txBody>
          <a:bodyPr vert="horz" lIns="92186" tIns="46093" rIns="92186" bIns="46093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9" y="16"/>
            <a:ext cx="2945660" cy="493712"/>
          </a:xfrm>
          <a:prstGeom prst="rect">
            <a:avLst/>
          </a:prstGeom>
        </p:spPr>
        <p:txBody>
          <a:bodyPr vert="horz" lIns="92186" tIns="46093" rIns="92186" bIns="46093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19.08.2024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76288" y="739775"/>
            <a:ext cx="5245100" cy="3708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86" tIns="46093" rIns="92186" bIns="46093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9" y="4690281"/>
            <a:ext cx="5438140" cy="4443412"/>
          </a:xfrm>
          <a:prstGeom prst="rect">
            <a:avLst/>
          </a:prstGeom>
        </p:spPr>
        <p:txBody>
          <a:bodyPr vert="horz" lIns="92186" tIns="46093" rIns="92186" bIns="4609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5" y="9378841"/>
            <a:ext cx="2945660" cy="493712"/>
          </a:xfrm>
          <a:prstGeom prst="rect">
            <a:avLst/>
          </a:prstGeom>
        </p:spPr>
        <p:txBody>
          <a:bodyPr vert="horz" lIns="92186" tIns="46093" rIns="92186" bIns="46093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9" y="9378841"/>
            <a:ext cx="2945660" cy="493712"/>
          </a:xfrm>
          <a:prstGeom prst="rect">
            <a:avLst/>
          </a:prstGeom>
        </p:spPr>
        <p:txBody>
          <a:bodyPr vert="horz" lIns="92186" tIns="46093" rIns="92186" bIns="46093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256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344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688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032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376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6719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8064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9408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0751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25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6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94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0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344" indent="0">
              <a:buNone/>
              <a:defRPr sz="3200"/>
            </a:lvl2pPr>
            <a:lvl3pPr marL="1042688" indent="0">
              <a:buNone/>
              <a:defRPr sz="2700"/>
            </a:lvl3pPr>
            <a:lvl4pPr marL="1564032" indent="0">
              <a:buNone/>
              <a:defRPr sz="2300"/>
            </a:lvl4pPr>
            <a:lvl5pPr marL="2085376" indent="0">
              <a:buNone/>
              <a:defRPr sz="2300"/>
            </a:lvl5pPr>
            <a:lvl6pPr marL="2606719" indent="0">
              <a:buNone/>
              <a:defRPr sz="2300"/>
            </a:lvl6pPr>
            <a:lvl7pPr marL="3128064" indent="0">
              <a:buNone/>
              <a:defRPr sz="2300"/>
            </a:lvl7pPr>
            <a:lvl8pPr marL="3649408" indent="0">
              <a:buNone/>
              <a:defRPr sz="2300"/>
            </a:lvl8pPr>
            <a:lvl9pPr marL="4170751" indent="0">
              <a:buNone/>
              <a:defRPr sz="23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128592"/>
            <a:ext cx="9624060" cy="1260211"/>
          </a:xfrm>
        </p:spPr>
        <p:txBody>
          <a:bodyPr>
            <a:normAutofit/>
          </a:bodyPr>
          <a:lstStyle>
            <a:lvl1pPr algn="just">
              <a:defRPr sz="2300" b="1">
                <a:latin typeface="Arial Narrow" panose="020B060602020203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2682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9" y="211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8" y="1771652"/>
            <a:ext cx="8561139" cy="5324475"/>
          </a:xfrm>
        </p:spPr>
        <p:txBody>
          <a:bodyPr/>
          <a:lstStyle>
            <a:lvl1pPr marL="363410" indent="0">
              <a:buFontTx/>
              <a:buNone/>
              <a:defRPr b="1">
                <a:latin typeface="+mj-lt"/>
              </a:defRPr>
            </a:lvl1pPr>
            <a:lvl2pPr marL="360235" indent="3175">
              <a:defRPr>
                <a:latin typeface="+mj-lt"/>
              </a:defRPr>
            </a:lvl2pPr>
            <a:lvl3pPr marL="628428" indent="-260258">
              <a:tabLst/>
              <a:defRPr>
                <a:latin typeface="+mj-lt"/>
              </a:defRPr>
            </a:lvl3pPr>
            <a:lvl4pPr marL="0" indent="360235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41"/>
            <a:ext cx="1080120" cy="415498"/>
          </a:xfrm>
          <a:prstGeom prst="rect">
            <a:avLst/>
          </a:prstGeom>
          <a:noFill/>
        </p:spPr>
        <p:txBody>
          <a:bodyPr wrap="square" lIns="91408" tIns="45704" rIns="91408" bIns="45704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54"/>
            <a:ext cx="8580438" cy="1219199"/>
          </a:xfrm>
        </p:spPr>
        <p:txBody>
          <a:bodyPr/>
          <a:lstStyle>
            <a:lvl1pPr marL="0" marR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8" y="1771652"/>
            <a:ext cx="8561139" cy="5324475"/>
          </a:xfrm>
        </p:spPr>
        <p:txBody>
          <a:bodyPr/>
          <a:lstStyle>
            <a:lvl1pPr marL="363410" indent="0">
              <a:buFontTx/>
              <a:buNone/>
              <a:defRPr b="1">
                <a:latin typeface="+mj-lt"/>
              </a:defRPr>
            </a:lvl1pPr>
            <a:lvl2pPr marL="363410" indent="0">
              <a:defRPr>
                <a:latin typeface="+mj-lt"/>
              </a:defRPr>
            </a:lvl2pPr>
            <a:lvl3pPr marL="628428" indent="-260258">
              <a:defRPr>
                <a:latin typeface="+mj-lt"/>
              </a:defRPr>
            </a:lvl3pPr>
            <a:lvl4pPr marL="0" indent="360235">
              <a:defRPr>
                <a:latin typeface="+mj-lt"/>
              </a:defRPr>
            </a:lvl4pPr>
            <a:lvl5pPr marL="1434593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7" y="552454"/>
            <a:ext cx="8581268" cy="1219199"/>
          </a:xfrm>
        </p:spPr>
        <p:txBody>
          <a:bodyPr/>
          <a:lstStyle>
            <a:lvl1pPr marL="0" marR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2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8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8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3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6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0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3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67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0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9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07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9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60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7" y="1771650"/>
            <a:ext cx="4297419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7" y="2397901"/>
            <a:ext cx="4297419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3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3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9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6" cy="720080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3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3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4" y="540273"/>
            <a:ext cx="8588251" cy="1224136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4" y="1764295"/>
            <a:ext cx="8588251" cy="5331830"/>
          </a:xfrm>
          <a:prstGeom prst="rect">
            <a:avLst/>
          </a:prstGeom>
        </p:spPr>
        <p:txBody>
          <a:bodyPr vert="horz" lIns="104269" tIns="52135" rIns="104269" bIns="52135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73"/>
            <a:ext cx="2495127" cy="402567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1" y="7008173"/>
            <a:ext cx="3386243" cy="402567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2" y="6660951"/>
            <a:ext cx="724718" cy="696626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4" r:id="rId13"/>
  </p:sldLayoutIdLst>
  <p:hf hdr="0" ftr="0" dt="0"/>
  <p:txStyles>
    <p:titleStyle>
      <a:lvl1pPr algn="l" defTabSz="1042688" rtl="0" eaLnBrk="1" latinLnBrk="0" hangingPunct="1">
        <a:lnSpc>
          <a:spcPts val="5198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3410" indent="0" algn="l" defTabSz="1042688" rtl="0" eaLnBrk="1" latinLnBrk="0" hangingPunct="1">
        <a:spcBef>
          <a:spcPct val="20000"/>
        </a:spcBef>
        <a:buFont typeface="+mj-lt"/>
        <a:buNone/>
        <a:defRPr sz="37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3410" indent="0" algn="l" defTabSz="1042688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2537" indent="-260258" algn="l" defTabSz="1042688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60235" algn="just" defTabSz="1042688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4593" indent="0" algn="l" defTabSz="1042688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7392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735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080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1424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4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68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032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376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719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06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40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751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3" name="Заголовок 2"/>
          <p:cNvSpPr txBox="1">
            <a:spLocks/>
          </p:cNvSpPr>
          <p:nvPr/>
        </p:nvSpPr>
        <p:spPr>
          <a:xfrm>
            <a:off x="1314252" y="324247"/>
            <a:ext cx="9073008" cy="864096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42688" rtl="0" eaLnBrk="1" latinLnBrk="0" hangingPunct="1">
              <a:lnSpc>
                <a:spcPts val="5198"/>
              </a:lnSpc>
              <a:spcBef>
                <a:spcPct val="0"/>
              </a:spcBef>
              <a:buNone/>
              <a:defRPr sz="4200" b="1" i="0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1035050" fontAlgn="base">
              <a:lnSpc>
                <a:spcPts val="2900"/>
              </a:lnSpc>
              <a:spcAft>
                <a:spcPct val="0"/>
              </a:spcAft>
            </a:pPr>
            <a:r>
              <a:rPr lang="ru-RU" altLang="ru-RU" sz="2600" dirty="0" smtClean="0">
                <a:solidFill>
                  <a:schemeClr val="accent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ПОЛУЧИТЬ ИНФОРМАЦИЮ О ЗАДОЛЖЕННОСТИ ПО НАЛОГАМ</a:t>
            </a:r>
          </a:p>
        </p:txBody>
      </p:sp>
      <p:pic>
        <p:nvPicPr>
          <p:cNvPr id="4" name="Picture 8" descr="G:\Голубева\значок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03" y="222100"/>
            <a:ext cx="1253081" cy="939811"/>
          </a:xfrm>
          <a:prstGeom prst="rect">
            <a:avLst/>
          </a:prstGeom>
          <a:solidFill>
            <a:schemeClr val="bg1">
              <a:lumMod val="75000"/>
            </a:schemeClr>
          </a:solidFill>
          <a:extLst/>
        </p:spPr>
      </p:pic>
      <p:sp>
        <p:nvSpPr>
          <p:cNvPr id="5" name="Прямоугольник 4"/>
          <p:cNvSpPr/>
          <p:nvPr/>
        </p:nvSpPr>
        <p:spPr>
          <a:xfrm>
            <a:off x="522164" y="1692399"/>
            <a:ext cx="98650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Что такое «Информирование о задолженности»?</a:t>
            </a:r>
            <a:endParaRPr lang="ru-RU" sz="1400" dirty="0"/>
          </a:p>
          <a:p>
            <a:pPr algn="just"/>
            <a:r>
              <a:rPr lang="ru-RU" sz="1200" dirty="0"/>
              <a:t>Налоговая служба предоставляет налогоплательщикам удобную возможность оперативно получить информацию о возникшей недоимке и задолженности по пеням, штрафам, процентам посредством СМС-сообщений или сообщений на электронную </a:t>
            </a:r>
            <a:r>
              <a:rPr lang="ru-RU" sz="1200" dirty="0" smtClean="0"/>
              <a:t>почту.</a:t>
            </a:r>
          </a:p>
          <a:p>
            <a:pPr algn="just"/>
            <a:endParaRPr lang="ru-RU" sz="1200" dirty="0"/>
          </a:p>
          <a:p>
            <a:pPr algn="just"/>
            <a:r>
              <a:rPr lang="ru-RU" sz="1200" dirty="0" smtClean="0"/>
              <a:t>Периодичность </a:t>
            </a:r>
            <a:r>
              <a:rPr lang="ru-RU" sz="1200" dirty="0"/>
              <a:t>таких рассылок строго регламентирована законодательством о налогах и сборах - не чаще одного раза в квартал. </a:t>
            </a:r>
            <a:endParaRPr lang="ru-RU" sz="1200" dirty="0" smtClean="0"/>
          </a:p>
          <a:p>
            <a:endParaRPr lang="ru-RU" sz="1200" dirty="0"/>
          </a:p>
          <a:p>
            <a:pPr algn="just"/>
            <a:r>
              <a:rPr lang="ru-RU" sz="1400" b="1" dirty="0"/>
              <a:t>Обязательным условием подключения данной услуги </a:t>
            </a:r>
            <a:r>
              <a:rPr lang="ru-RU" sz="1200" dirty="0"/>
              <a:t>является согласие физического лица на </a:t>
            </a:r>
            <a:r>
              <a:rPr lang="ru-RU" sz="1200" dirty="0" smtClean="0"/>
              <a:t>информирование</a:t>
            </a:r>
            <a:r>
              <a:rPr lang="ru-RU" sz="1200" dirty="0"/>
              <a:t>, представленное в налоговый орган. В согласии указывается ФИО физического лица и ИНН. Кроме того, заполняется поле с номером телефона и (или) адресом электронной почты, на которые и будет приходить информирование о наличии недоимки, задолженности по пеням, штрафам и </a:t>
            </a:r>
            <a:r>
              <a:rPr lang="ru-RU" sz="1200" dirty="0" smtClean="0"/>
              <a:t>процентам. </a:t>
            </a:r>
            <a:r>
              <a:rPr lang="ru-RU" sz="1200" dirty="0"/>
              <a:t>Форма документа утверждена приказом ФНС России от 06.07.2020 № ЕД 7-8/423</a:t>
            </a:r>
            <a:r>
              <a:rPr lang="ru-RU" sz="1200" dirty="0" smtClean="0"/>
              <a:t>@.</a:t>
            </a:r>
          </a:p>
          <a:p>
            <a:endParaRPr lang="ru-RU" sz="1200" dirty="0"/>
          </a:p>
          <a:p>
            <a:r>
              <a:rPr lang="ru-RU" sz="1400" b="1" dirty="0"/>
              <a:t>Услуга предоставляется бесплатно.</a:t>
            </a:r>
          </a:p>
          <a:p>
            <a:r>
              <a:rPr lang="ru-RU" sz="1000" dirty="0"/>
              <a:t> 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61371" y="972319"/>
            <a:ext cx="7625789" cy="56546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можно с помощью СМС-сообщений или по электронной почте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8387" y="4238907"/>
            <a:ext cx="8064896" cy="1224136"/>
          </a:xfrm>
          <a:prstGeom prst="rect">
            <a:avLst/>
          </a:prstGeom>
          <a:ln w="28575">
            <a:solidFill>
              <a:schemeClr val="tx2"/>
            </a:solidFill>
          </a:ln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СОГЛАСИЕ МОЖЕТ БЫТЬ ПРЕДСТАВЛЕНО</a:t>
            </a:r>
            <a:r>
              <a:rPr kumimoji="0" lang="ru-RU" sz="1800" b="1" i="0" u="none" strike="noStrike" kern="120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В НАЛОГОВЫЙ ОРГАН: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kern="1200" cap="none" spc="0" normalizeH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171450" marR="0" indent="-17145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1400" b="1" noProof="0" dirty="0" smtClean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На бумажном носителе лично или через представителя</a:t>
            </a:r>
          </a:p>
          <a:p>
            <a:pPr marL="171450" marR="0" indent="-17145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400" b="1" i="0" u="none" strike="noStrike" kern="1200" cap="none" spc="0" normalizeH="0" baseline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Направлено</a:t>
            </a:r>
            <a:r>
              <a:rPr kumimoji="0" lang="ru-RU" sz="1400" b="1" i="0" u="none" strike="noStrike" kern="1200" cap="none" spc="0" normalizeH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по почте заказным письмом</a:t>
            </a:r>
          </a:p>
          <a:p>
            <a:pPr marL="171450" marR="0" indent="-17145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1400" b="1" baseline="0" noProof="0" dirty="0" smtClean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Передано в электронной форме по ТКС или через </a:t>
            </a:r>
            <a:r>
              <a:rPr lang="ru-RU" sz="1400" b="1" baseline="0" noProof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личный кабинет налогоплательщика</a:t>
            </a: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0625" y="5652641"/>
            <a:ext cx="9774627" cy="576064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algn="just"/>
            <a:r>
              <a:rPr lang="ru-RU" sz="1400" b="1" dirty="0" smtClean="0"/>
              <a:t>Наиболее </a:t>
            </a:r>
            <a:r>
              <a:rPr lang="ru-RU" sz="1400" b="1" dirty="0"/>
              <a:t>простым и удобным способом </a:t>
            </a:r>
            <a:r>
              <a:rPr lang="ru-RU" sz="1200" dirty="0"/>
              <a:t>представления согласия </a:t>
            </a:r>
            <a:r>
              <a:rPr lang="ru-RU" sz="1200" dirty="0" smtClean="0"/>
              <a:t>для физических лиц является </a:t>
            </a:r>
            <a:r>
              <a:rPr lang="ru-RU" sz="1200" b="1" dirty="0" smtClean="0"/>
              <a:t>«Личный кабинет налогоплательщика»</a:t>
            </a:r>
            <a:r>
              <a:rPr lang="ru-RU" sz="1200" dirty="0" smtClean="0"/>
              <a:t>:</a:t>
            </a:r>
          </a:p>
          <a:p>
            <a:pPr algn="just"/>
            <a:r>
              <a:rPr lang="ru-RU" sz="1200" dirty="0" smtClean="0"/>
              <a:t>в </a:t>
            </a:r>
            <a:r>
              <a:rPr lang="ru-RU" sz="1200" dirty="0"/>
              <a:t>разделе </a:t>
            </a:r>
            <a:r>
              <a:rPr lang="ru-RU" sz="1200" dirty="0" smtClean="0"/>
              <a:t>«Услуги» </a:t>
            </a:r>
            <a:r>
              <a:rPr lang="ru-RU" sz="1200" dirty="0"/>
              <a:t>во вкладке «Прочие </a:t>
            </a:r>
            <a:r>
              <a:rPr lang="ru-RU" sz="1200" dirty="0" smtClean="0"/>
              <a:t>ситуации» </a:t>
            </a:r>
            <a:r>
              <a:rPr lang="ru-RU" sz="1200" dirty="0"/>
              <a:t>нужно </a:t>
            </a:r>
            <a:r>
              <a:rPr lang="ru-RU" sz="1200" dirty="0" smtClean="0"/>
              <a:t>направить </a:t>
            </a:r>
            <a:r>
              <a:rPr lang="ru-RU" sz="1200" dirty="0"/>
              <a:t>«Согласие (отказ) на информирование о </a:t>
            </a:r>
            <a:r>
              <a:rPr lang="ru-RU" sz="1200" dirty="0" smtClean="0"/>
              <a:t>наличии недоимки и(или) задолженности по пеням, штрафам, процентам», </a:t>
            </a:r>
            <a:r>
              <a:rPr lang="ru-RU" sz="1200" dirty="0" smtClean="0"/>
              <a:t>подписав его усиленной неквалифицированной электронной подписью.</a:t>
            </a:r>
            <a:endParaRPr lang="ru-RU" sz="1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694927" y="6400750"/>
            <a:ext cx="32944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100" dirty="0"/>
              <a:t>Подробная информация по реализации механизма размещена в разделе «Информирование о задолженности» на сайте nalog.gov.ru.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9472" y="6228705"/>
            <a:ext cx="1095375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49203" y="1202482"/>
            <a:ext cx="1512168" cy="401910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92500" lnSpcReduction="1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УПРАВЛЕНИЕ ФЕДЕРАЛЬНОЙ НАЛОГОВОЙ СЛУЖБЫ ПО ТВЕРСКОЙ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3367423660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57758</TotalTime>
  <Words>180</Words>
  <Application>Microsoft Office PowerPoint</Application>
  <PresentationFormat>Произвольный</PresentationFormat>
  <Paragraphs>22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Present_FNS2012_A4</vt:lpstr>
      <vt:lpstr>Презентация PowerPoint</vt:lpstr>
    </vt:vector>
  </TitlesOfParts>
  <Company>Kraftway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GEG</dc:creator>
  <cp:lastModifiedBy>Труфанова Ольга Юрьевна</cp:lastModifiedBy>
  <cp:revision>2072</cp:revision>
  <cp:lastPrinted>2019-08-22T13:49:09Z</cp:lastPrinted>
  <dcterms:created xsi:type="dcterms:W3CDTF">2013-04-18T07:19:29Z</dcterms:created>
  <dcterms:modified xsi:type="dcterms:W3CDTF">2024-08-19T13:33:14Z</dcterms:modified>
</cp:coreProperties>
</file>