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drawings/drawing8.xml" ContentType="application/vnd.openxmlformats-officedocument.drawingml.chartshapes+xml"/>
  <Override PartName="/ppt/charts/chart28.xml" ContentType="application/vnd.openxmlformats-officedocument.drawingml.chart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8.xml" ContentType="application/vnd.openxmlformats-officedocument.themeOverride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6.xml" ContentType="application/vnd.openxmlformats-officedocument.drawingml.chart+xml"/>
  <Override PartName="/ppt/notesSlides/notesSlide9.xml" ContentType="application/vnd.openxmlformats-officedocument.presentationml.notesSlide+xml"/>
  <Override PartName="/ppt/charts/chart37.xml" ContentType="application/vnd.openxmlformats-officedocument.drawingml.chart+xml"/>
  <Override PartName="/ppt/drawings/drawing10.xml" ContentType="application/vnd.openxmlformats-officedocument.drawingml.chartshapes+xml"/>
  <Override PartName="/ppt/charts/chart38.xml" ContentType="application/vnd.openxmlformats-officedocument.drawingml.chart+xml"/>
  <Override PartName="/ppt/notesSlides/notesSlide10.xml" ContentType="application/vnd.openxmlformats-officedocument.presentationml.notesSlide+xml"/>
  <Override PartName="/ppt/charts/chart39.xml" ContentType="application/vnd.openxmlformats-officedocument.drawingml.chart+xml"/>
  <Override PartName="/ppt/drawings/drawing11.xml" ContentType="application/vnd.openxmlformats-officedocument.drawingml.chartshapes+xml"/>
  <Override PartName="/ppt/charts/chart40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1.xml" ContentType="application/vnd.openxmlformats-officedocument.drawingml.chart+xml"/>
  <Override PartName="/ppt/drawings/drawing12.xml" ContentType="application/vnd.openxmlformats-officedocument.drawingml.chartshapes+xml"/>
  <Override PartName="/ppt/charts/chart42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6"/>
  </p:notesMasterIdLst>
  <p:handoutMasterIdLst>
    <p:handoutMasterId r:id="rId47"/>
  </p:handoutMasterIdLst>
  <p:sldIdLst>
    <p:sldId id="408" r:id="rId2"/>
    <p:sldId id="457" r:id="rId3"/>
    <p:sldId id="458" r:id="rId4"/>
    <p:sldId id="480" r:id="rId5"/>
    <p:sldId id="478" r:id="rId6"/>
    <p:sldId id="461" r:id="rId7"/>
    <p:sldId id="462" r:id="rId8"/>
    <p:sldId id="477" r:id="rId9"/>
    <p:sldId id="463" r:id="rId10"/>
    <p:sldId id="464" r:id="rId11"/>
    <p:sldId id="420" r:id="rId12"/>
    <p:sldId id="406" r:id="rId13"/>
    <p:sldId id="337" r:id="rId14"/>
    <p:sldId id="475" r:id="rId15"/>
    <p:sldId id="465" r:id="rId16"/>
    <p:sldId id="466" r:id="rId17"/>
    <p:sldId id="483" r:id="rId18"/>
    <p:sldId id="404" r:id="rId19"/>
    <p:sldId id="426" r:id="rId20"/>
    <p:sldId id="370" r:id="rId21"/>
    <p:sldId id="396" r:id="rId22"/>
    <p:sldId id="433" r:id="rId23"/>
    <p:sldId id="435" r:id="rId24"/>
    <p:sldId id="434" r:id="rId25"/>
    <p:sldId id="479" r:id="rId26"/>
    <p:sldId id="455" r:id="rId27"/>
    <p:sldId id="453" r:id="rId28"/>
    <p:sldId id="472" r:id="rId29"/>
    <p:sldId id="454" r:id="rId30"/>
    <p:sldId id="474" r:id="rId31"/>
    <p:sldId id="380" r:id="rId32"/>
    <p:sldId id="470" r:id="rId33"/>
    <p:sldId id="379" r:id="rId34"/>
    <p:sldId id="347" r:id="rId35"/>
    <p:sldId id="471" r:id="rId36"/>
    <p:sldId id="448" r:id="rId37"/>
    <p:sldId id="349" r:id="rId38"/>
    <p:sldId id="383" r:id="rId39"/>
    <p:sldId id="350" r:id="rId40"/>
    <p:sldId id="482" r:id="rId41"/>
    <p:sldId id="481" r:id="rId42"/>
    <p:sldId id="484" r:id="rId43"/>
    <p:sldId id="485" r:id="rId44"/>
    <p:sldId id="456" r:id="rId4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6EE"/>
    <a:srgbClr val="F694DC"/>
    <a:srgbClr val="FBA98F"/>
    <a:srgbClr val="00FFCC"/>
    <a:srgbClr val="000000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10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166473.5</c:v>
                </c:pt>
                <c:pt idx="1">
                  <c:v>20781.900000000001</c:v>
                </c:pt>
                <c:pt idx="2">
                  <c:v>423756.3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Лист1!$A$11</c:f>
              <c:numCache>
                <c:formatCode>0.0</c:formatCode>
                <c:ptCount val="1"/>
                <c:pt idx="0">
                  <c:v>633011.69999999995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Лист1!$B$11</c:f>
              <c:numCache>
                <c:formatCode>0.0</c:formatCode>
                <c:ptCount val="1"/>
                <c:pt idx="0">
                  <c:v>598277.6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Лист1!$C$11</c:f>
              <c:numCache>
                <c:formatCode>0.0</c:formatCode>
                <c:ptCount val="1"/>
                <c:pt idx="0">
                  <c:v>600613.5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12523136"/>
        <c:axId val="112524672"/>
        <c:axId val="0"/>
      </c:bar3DChart>
      <c:catAx>
        <c:axId val="1125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24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524672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23136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BDFD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264466.5</c:v>
                </c:pt>
                <c:pt idx="1">
                  <c:v>287958.71000000002</c:v>
                </c:pt>
                <c:pt idx="2">
                  <c:v>332640.40000000002</c:v>
                </c:pt>
                <c:pt idx="3">
                  <c:v>295716.09999999998</c:v>
                </c:pt>
                <c:pt idx="4">
                  <c:v>292950.59999999998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C-4C98-B482-EB9C8328C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целевых средств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331872.09999999998</c:v>
                </c:pt>
                <c:pt idx="1">
                  <c:v>444843.19</c:v>
                </c:pt>
                <c:pt idx="2">
                  <c:v>300371.3</c:v>
                </c:pt>
                <c:pt idx="3">
                  <c:v>302561.5</c:v>
                </c:pt>
                <c:pt idx="4">
                  <c:v>307662.90000000002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C-4C98-B482-EB9C8328CB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2720896"/>
        <c:axId val="112730880"/>
      </c:barChart>
      <c:catAx>
        <c:axId val="11272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730880"/>
        <c:crosses val="autoZero"/>
        <c:auto val="1"/>
        <c:lblAlgn val="ctr"/>
        <c:lblOffset val="100"/>
        <c:noMultiLvlLbl val="0"/>
      </c:catAx>
      <c:valAx>
        <c:axId val="112730880"/>
        <c:scaling>
          <c:orientation val="minMax"/>
          <c:max val="700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720896"/>
        <c:crosses val="autoZero"/>
        <c:crossBetween val="between"/>
        <c:majorUnit val="100000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130322169841825E-2"/>
                  <c:y val="-1.594454804190399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86020624574052E-2"/>
                  <c:y val="-5.15352162759806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9478333253187212E-3"/>
                  <c:y val="-6.35111618523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10.1</c:v>
                </c:pt>
                <c:pt idx="1">
                  <c:v>0.1</c:v>
                </c:pt>
                <c:pt idx="2">
                  <c:v>1.1000000000000001</c:v>
                </c:pt>
                <c:pt idx="3">
                  <c:v>14.7</c:v>
                </c:pt>
                <c:pt idx="4">
                  <c:v>12.9</c:v>
                </c:pt>
                <c:pt idx="5">
                  <c:v>49</c:v>
                </c:pt>
                <c:pt idx="6">
                  <c:v>9.3000000000000007</c:v>
                </c:pt>
                <c:pt idx="7">
                  <c:v>1.3</c:v>
                </c:pt>
                <c:pt idx="8">
                  <c:v>1.2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2025год</a:t>
            </a:r>
            <a:endParaRPr lang="ru-RU" dirty="0"/>
          </a:p>
        </c:rich>
      </c:tx>
      <c:layout>
        <c:manualLayout>
          <c:xMode val="edge"/>
          <c:yMode val="edge"/>
          <c:x val="0.77061016517877945"/>
          <c:y val="2.3606374654023946E-2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8.1586364955865118E-2"/>
                  <c:y val="-8.058826797022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0.15696806635011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5363257129136196E-2"/>
                  <c:y val="0.10931424286190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918160526966538E-2"/>
                  <c:y val="4.96080145684295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10.8</c:v>
                </c:pt>
                <c:pt idx="1">
                  <c:v>0.1</c:v>
                </c:pt>
                <c:pt idx="2">
                  <c:v>1.4</c:v>
                </c:pt>
                <c:pt idx="3">
                  <c:v>16.899999999999999</c:v>
                </c:pt>
                <c:pt idx="4">
                  <c:v>5.7</c:v>
                </c:pt>
                <c:pt idx="5">
                  <c:v>51.2</c:v>
                </c:pt>
                <c:pt idx="6">
                  <c:v>9.8000000000000007</c:v>
                </c:pt>
                <c:pt idx="7">
                  <c:v>1.4</c:v>
                </c:pt>
                <c:pt idx="8">
                  <c:v>1.2</c:v>
                </c:pt>
                <c:pt idx="9">
                  <c:v>1.2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2992655470713453E-2"/>
                  <c:y val="7.640287556487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10.8</c:v>
                </c:pt>
                <c:pt idx="1">
                  <c:v>0.1</c:v>
                </c:pt>
                <c:pt idx="2">
                  <c:v>1.4</c:v>
                </c:pt>
                <c:pt idx="3">
                  <c:v>17.3</c:v>
                </c:pt>
                <c:pt idx="4">
                  <c:v>4</c:v>
                </c:pt>
                <c:pt idx="5">
                  <c:v>51</c:v>
                </c:pt>
                <c:pt idx="6">
                  <c:v>9.8000000000000007</c:v>
                </c:pt>
                <c:pt idx="7">
                  <c:v>1.8</c:v>
                </c:pt>
                <c:pt idx="8">
                  <c:v>1.2</c:v>
                </c:pt>
                <c:pt idx="9">
                  <c:v>2.4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677917939266431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81550</c:v>
                </c:pt>
                <c:pt idx="1">
                  <c:v>1885.3</c:v>
                </c:pt>
                <c:pt idx="2">
                  <c:v>7093</c:v>
                </c:pt>
                <c:pt idx="3">
                  <c:v>432.7</c:v>
                </c:pt>
                <c:pt idx="4">
                  <c:v>92957.6</c:v>
                </c:pt>
                <c:pt idx="5">
                  <c:v>64116</c:v>
                </c:pt>
                <c:pt idx="6">
                  <c:v>7322.5</c:v>
                </c:pt>
                <c:pt idx="7">
                  <c:v>8522</c:v>
                </c:pt>
                <c:pt idx="8">
                  <c:v>58691</c:v>
                </c:pt>
                <c:pt idx="9">
                  <c:v>310441.59999999998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110856448"/>
        <c:axId val="113233920"/>
        <c:axId val="0"/>
      </c:bar3DChart>
      <c:catAx>
        <c:axId val="110856448"/>
        <c:scaling>
          <c:orientation val="minMax"/>
        </c:scaling>
        <c:delete val="0"/>
        <c:axPos val="l"/>
        <c:majorTickMark val="out"/>
        <c:minorTickMark val="none"/>
        <c:tickLblPos val="nextTo"/>
        <c:crossAx val="113233920"/>
        <c:crosses val="autoZero"/>
        <c:auto val="1"/>
        <c:lblAlgn val="ctr"/>
        <c:lblOffset val="100"/>
        <c:noMultiLvlLbl val="0"/>
      </c:catAx>
      <c:valAx>
        <c:axId val="113233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08564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2860263001080717E-2"/>
                  <c:y val="-7.9981717717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</c:v>
                </c:pt>
                <c:pt idx="1">
                  <c:v>605</c:v>
                </c:pt>
                <c:pt idx="2">
                  <c:v>609.70000000000005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63516</c:v>
                </c:pt>
                <c:pt idx="1">
                  <c:v>63948.959999999999</c:v>
                </c:pt>
                <c:pt idx="2">
                  <c:v>63999.960000000006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4257920"/>
        <c:axId val="114259456"/>
        <c:axId val="0"/>
      </c:bar3DChart>
      <c:catAx>
        <c:axId val="1142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4259456"/>
        <c:crosses val="autoZero"/>
        <c:auto val="1"/>
        <c:lblAlgn val="ctr"/>
        <c:lblOffset val="100"/>
        <c:noMultiLvlLbl val="0"/>
      </c:catAx>
      <c:valAx>
        <c:axId val="114259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25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8.3630413614173597E-4"/>
          <c:w val="0.32514486894762923"/>
          <c:h val="0.58698788369919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384977.1</c:v>
                </c:pt>
                <c:pt idx="1">
                  <c:v>248034.6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380752.2</c:v>
                </c:pt>
                <c:pt idx="1">
                  <c:v>210132.4</c:v>
                </c:pt>
                <c:pt idx="2">
                  <c:v>7393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383045.7</c:v>
                </c:pt>
                <c:pt idx="1">
                  <c:v>202919.8</c:v>
                </c:pt>
                <c:pt idx="2">
                  <c:v>14648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BAD4C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Лист1!$B$2:$B$11</c:f>
              <c:numCache>
                <c:formatCode>#,##0.0_ ;\-#,##0.0\ </c:formatCode>
                <c:ptCount val="10"/>
                <c:pt idx="0">
                  <c:v>119157.3</c:v>
                </c:pt>
                <c:pt idx="1">
                  <c:v>127377.4</c:v>
                </c:pt>
                <c:pt idx="2">
                  <c:v>126686.2</c:v>
                </c:pt>
                <c:pt idx="3">
                  <c:v>126722.4</c:v>
                </c:pt>
                <c:pt idx="4">
                  <c:v>139302.79999999999</c:v>
                </c:pt>
                <c:pt idx="5">
                  <c:v>161143.9</c:v>
                </c:pt>
                <c:pt idx="6">
                  <c:v>154979.4</c:v>
                </c:pt>
                <c:pt idx="7">
                  <c:v>166473.5</c:v>
                </c:pt>
                <c:pt idx="8">
                  <c:v>171370.1</c:v>
                </c:pt>
                <c:pt idx="9">
                  <c:v>175214.2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0-430A-B4EB-D6AAA83D8E55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Лист1!$C$2:$C$11</c:f>
              <c:numCache>
                <c:formatCode>#,##0.0_ ;\-#,##0.0\ </c:formatCode>
                <c:ptCount val="10"/>
                <c:pt idx="0">
                  <c:v>10112.1</c:v>
                </c:pt>
                <c:pt idx="1">
                  <c:v>11101.2</c:v>
                </c:pt>
                <c:pt idx="2">
                  <c:v>13379.9</c:v>
                </c:pt>
                <c:pt idx="3">
                  <c:v>9486.5</c:v>
                </c:pt>
                <c:pt idx="4">
                  <c:v>12060.5</c:v>
                </c:pt>
                <c:pt idx="5">
                  <c:v>11623.1</c:v>
                </c:pt>
                <c:pt idx="6">
                  <c:v>10696.4</c:v>
                </c:pt>
                <c:pt idx="7">
                  <c:v>20781.900000000001</c:v>
                </c:pt>
                <c:pt idx="8">
                  <c:v>8393</c:v>
                </c:pt>
                <c:pt idx="9">
                  <c:v>8463.4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Безвозмездные поступления*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Лист1!$D$2:$D$11</c:f>
              <c:numCache>
                <c:formatCode>#,##0.0_ ;\-#,##0.0\ </c:formatCode>
                <c:ptCount val="10"/>
                <c:pt idx="0">
                  <c:v>213811.3</c:v>
                </c:pt>
                <c:pt idx="1">
                  <c:v>266662.3</c:v>
                </c:pt>
                <c:pt idx="2">
                  <c:v>331770.3</c:v>
                </c:pt>
                <c:pt idx="3">
                  <c:v>323526</c:v>
                </c:pt>
                <c:pt idx="4">
                  <c:v>335898.1</c:v>
                </c:pt>
                <c:pt idx="5">
                  <c:v>422280.3</c:v>
                </c:pt>
                <c:pt idx="6">
                  <c:v>572625.6</c:v>
                </c:pt>
                <c:pt idx="7">
                  <c:v>423756.3</c:v>
                </c:pt>
                <c:pt idx="8">
                  <c:v>418514.5</c:v>
                </c:pt>
                <c:pt idx="9">
                  <c:v>416935.9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1513600"/>
        <c:axId val="111516288"/>
      </c:barChart>
      <c:lineChart>
        <c:grouping val="stack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ln w="50800" cap="rnd">
              <a:solidFill>
                <a:srgbClr val="4E825D"/>
              </a:solidFill>
              <a:round/>
              <a:headEnd type="none"/>
              <a:tailEnd type="none"/>
            </a:ln>
            <a:effectLst/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
(оценка)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Лист1!$E$2:$E$11</c:f>
              <c:numCache>
                <c:formatCode>#,##0.0_ ;\-#,##0.0\ </c:formatCode>
                <c:ptCount val="10"/>
                <c:pt idx="0">
                  <c:v>343080.7</c:v>
                </c:pt>
                <c:pt idx="1">
                  <c:v>405140.9</c:v>
                </c:pt>
                <c:pt idx="2">
                  <c:v>471836.4</c:v>
                </c:pt>
                <c:pt idx="3">
                  <c:v>459734.9</c:v>
                </c:pt>
                <c:pt idx="4">
                  <c:v>487261.4</c:v>
                </c:pt>
                <c:pt idx="5">
                  <c:v>595047.30000000005</c:v>
                </c:pt>
                <c:pt idx="6">
                  <c:v>738301.4</c:v>
                </c:pt>
                <c:pt idx="7">
                  <c:v>611011.69999999995</c:v>
                </c:pt>
                <c:pt idx="8">
                  <c:v>598277.6</c:v>
                </c:pt>
                <c:pt idx="9">
                  <c:v>600613.5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1513600"/>
        <c:axId val="111516288"/>
      </c:lineChart>
      <c:catAx>
        <c:axId val="1115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516288"/>
        <c:crosses val="autoZero"/>
        <c:auto val="1"/>
        <c:lblAlgn val="ctr"/>
        <c:lblOffset val="100"/>
        <c:noMultiLvlLbl val="0"/>
      </c:catAx>
      <c:valAx>
        <c:axId val="111516288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11513600"/>
        <c:crosses val="autoZero"/>
        <c:crossBetween val="between"/>
      </c:valAx>
      <c:spPr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dLbl>
              <c:idx val="1"/>
              <c:layout>
                <c:manualLayout>
                  <c:x val="-6.2662080439432749E-2"/>
                  <c:y val="-0.111193302642276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1312.5</c:v>
                </c:pt>
                <c:pt idx="1">
                  <c:v>631699.19999999995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2024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400459162542889E-2"/>
                  <c:y val="0.12846907187785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659392124159408"/>
                  <c:y val="-0.13611878749617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489559233671009E-2"/>
                  <c:y val="-9.8164241482130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4113255021093823E-2"/>
                  <c:y val="-0.28908717562125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проведение работ по очистке пожарных водоемов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обеспечение общественного порядка на территории муниципального округа</c:v>
                </c:pt>
                <c:pt idx="7">
                  <c:v>проведение мероприятий в рамках мобилизационной подготовки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722.1</c:v>
                </c:pt>
                <c:pt idx="1">
                  <c:v>3414</c:v>
                </c:pt>
                <c:pt idx="2">
                  <c:v>860</c:v>
                </c:pt>
                <c:pt idx="3">
                  <c:v>300</c:v>
                </c:pt>
                <c:pt idx="4">
                  <c:v>410</c:v>
                </c:pt>
                <c:pt idx="5">
                  <c:v>1226.9000000000001</c:v>
                </c:pt>
                <c:pt idx="6">
                  <c:v>90</c:v>
                </c:pt>
                <c:pt idx="7">
                  <c:v>20</c:v>
                </c:pt>
                <c:pt idx="8">
                  <c:v>50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2024-2026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79655290826272"/>
          <c:y val="0.15378275799046026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722.1</c:v>
                </c:pt>
                <c:pt idx="1">
                  <c:v>6370.9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98652674955307E-3"/>
                  <c:y val="0.24931738353858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722.1</c:v>
                </c:pt>
                <c:pt idx="1">
                  <c:v>7473.1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9096312530931E-3"/>
                  <c:y val="0.25089199490654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722.1</c:v>
                </c:pt>
                <c:pt idx="1">
                  <c:v>7473.1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588096"/>
        <c:axId val="115213056"/>
        <c:axId val="0"/>
      </c:bar3DChart>
      <c:catAx>
        <c:axId val="11558809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213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21305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588096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2024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50747105500445333"/>
          <c:h val="0.2010467749127475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30098230225962302"/>
                  <c:y val="-0.337626026458980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1657572637086789E-2"/>
                  <c:y val="-0.28874801246077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42346170779805E-2"/>
                  <c:y val="3.38365623450126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Лист1!$C$1:$C$4</c:f>
              <c:strCache>
                <c:ptCount val="3"/>
                <c:pt idx="0">
                  <c:v>0408 Транспорт</c:v>
                </c:pt>
                <c:pt idx="1">
                  <c:v>0412 Другие вопросы в области национальной экономики</c:v>
                </c:pt>
                <c:pt idx="2">
                  <c:v>0409 Дорожное хозяйство (дорожные фонды)</c:v>
                </c:pt>
              </c:strCache>
            </c:strRef>
          </c:cat>
          <c:val>
            <c:numRef>
              <c:f>Лист1!$A$1:$A$4</c:f>
              <c:numCache>
                <c:formatCode>0.00</c:formatCode>
                <c:ptCount val="3"/>
                <c:pt idx="0">
                  <c:v>8872.7000000000007</c:v>
                </c:pt>
                <c:pt idx="1">
                  <c:v>800</c:v>
                </c:pt>
                <c:pt idx="2">
                  <c:v>83284.899999999994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2024-2026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302125160696433"/>
          <c:y val="7.5575338649972899E-4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9223174337051"/>
          <c:y val="5.7583376404232056E-2"/>
          <c:w val="0.72205140437167104"/>
          <c:h val="0.61757047123588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199745482825055E-2"/>
                  <c:y val="-4.60618187485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Лист1!$A$2:$A$4</c:f>
              <c:numCache>
                <c:formatCode>0.00</c:formatCode>
                <c:ptCount val="3"/>
                <c:pt idx="0">
                  <c:v>8872.7000000000007</c:v>
                </c:pt>
                <c:pt idx="1">
                  <c:v>83284.899999999994</c:v>
                </c:pt>
                <c:pt idx="2">
                  <c:v>800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126284669668821E-2"/>
                  <c:y val="-4.44925486674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8852.7000000000007</c:v>
                </c:pt>
                <c:pt idx="1">
                  <c:v>90941.7</c:v>
                </c:pt>
                <c:pt idx="2">
                  <c:v>1166.54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76687005917095E-2"/>
                  <c:y val="-2.348002999666703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8851</c:v>
                </c:pt>
                <c:pt idx="1">
                  <c:v>93939.7</c:v>
                </c:pt>
                <c:pt idx="2">
                  <c:v>1166.54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282304"/>
        <c:axId val="115283840"/>
        <c:axId val="0"/>
      </c:bar3DChart>
      <c:catAx>
        <c:axId val="1152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28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283840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28230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6380308563552746E-2"/>
                  <c:y val="0.166983726517949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494941657954817"/>
                  <c:y val="-0.153416825991141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154670879607708"/>
                  <c:y val="-0.24382054564418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6438275569473733E-2"/>
                  <c:y val="-0.1499671678271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3020917814833741"/>
                  <c:y val="-4.833148721452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Лист1!$C$1:$C$5</c:f>
              <c:strCache>
                <c:ptCount val="5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части оформления карт маршрутов</c:v>
                </c:pt>
                <c:pt idx="4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со сверх минимальными социальными требованиями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5"/>
                <c:pt idx="0">
                  <c:v>5819.4</c:v>
                </c:pt>
                <c:pt idx="1">
                  <c:v>1454.9</c:v>
                </c:pt>
                <c:pt idx="2">
                  <c:v>1159.5999999999999</c:v>
                </c:pt>
                <c:pt idx="3">
                  <c:v>36.5</c:v>
                </c:pt>
                <c:pt idx="4">
                  <c:v>402.3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902970216575"/>
                  <c:y val="0.13035892837303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904009764556742E-2"/>
                  <c:y val="9.81349294522829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4808034926948916"/>
                  <c:y val="0.18565000714206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2553170731328603"/>
                  <c:y val="3.4306902407668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9747930964387136"/>
                  <c:y val="-0.1111801069722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6413615102507532"/>
                  <c:y val="-0.29628692050089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4012272204228605E-2"/>
                  <c:y val="-0.362388901233196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1759469248258266"/>
                  <c:y val="-0.324202271176218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7628827801607042"/>
                  <c:y val="-0.23762359737806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39089708436163484"/>
                  <c:y val="-0.24553283762121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34189030297376194"/>
                  <c:y val="-1.2475002777469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Лист1!$C$1:$C$11</c:f>
              <c:strCache>
                <c:ptCount val="11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8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9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10">
                  <c:v>Ремонт дворовых территорий многоквартирных домов, проездов к дворовым территориям многоквартирных домов населенных пунктов за счет средств местного бюджета</c:v>
                </c:pt>
              </c:strCache>
            </c:strRef>
          </c:cat>
          <c:val>
            <c:numRef>
              <c:f>Лист1!$A$1:$A$11</c:f>
              <c:numCache>
                <c:formatCode>0.00</c:formatCode>
                <c:ptCount val="11"/>
                <c:pt idx="0">
                  <c:v>11807.3</c:v>
                </c:pt>
                <c:pt idx="1">
                  <c:v>32790.800000000003</c:v>
                </c:pt>
                <c:pt idx="2">
                  <c:v>28276.5</c:v>
                </c:pt>
                <c:pt idx="3">
                  <c:v>3141.9</c:v>
                </c:pt>
                <c:pt idx="4">
                  <c:v>230</c:v>
                </c:pt>
                <c:pt idx="5">
                  <c:v>1741.2</c:v>
                </c:pt>
                <c:pt idx="6">
                  <c:v>193.5</c:v>
                </c:pt>
                <c:pt idx="7">
                  <c:v>306.39999999999998</c:v>
                </c:pt>
                <c:pt idx="8">
                  <c:v>4169</c:v>
                </c:pt>
                <c:pt idx="9">
                  <c:v>165</c:v>
                </c:pt>
                <c:pt idx="10">
                  <c:v>463.3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4780353392554"/>
          <c:y val="8.8212043185616845E-2"/>
          <c:w val="0.85922063161494611"/>
          <c:h val="0.54334153737648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CBDFD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19233.2</c:v>
                </c:pt>
                <c:pt idx="1">
                  <c:v>16307.399999999994</c:v>
                </c:pt>
                <c:pt idx="2">
                  <c:v>22047.699999999997</c:v>
                </c:pt>
                <c:pt idx="3">
                  <c:v>22289.800000000003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C-4C98-B482-EB9C8328C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целевых средств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57650.9</c:v>
                </c:pt>
                <c:pt idx="1">
                  <c:v>66977.5</c:v>
                </c:pt>
                <c:pt idx="2">
                  <c:v>68894</c:v>
                </c:pt>
                <c:pt idx="3">
                  <c:v>71649.899999999994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C-4C98-B482-EB9C8328CB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5979392"/>
        <c:axId val="115980928"/>
      </c:barChart>
      <c:catAx>
        <c:axId val="1159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980928"/>
        <c:crosses val="autoZero"/>
        <c:auto val="1"/>
        <c:lblAlgn val="ctr"/>
        <c:lblOffset val="100"/>
        <c:noMultiLvlLbl val="0"/>
      </c:catAx>
      <c:valAx>
        <c:axId val="115980928"/>
        <c:scaling>
          <c:orientation val="minMax"/>
          <c:max val="95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979392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728010089327478"/>
          <c:y val="0.78728726745864197"/>
          <c:w val="0.60013265323004139"/>
          <c:h val="9.591146024936469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2024 год</a:t>
            </a:r>
            <a:endParaRPr lang="ru-RU" sz="1600" b="1" dirty="0"/>
          </a:p>
        </c:rich>
      </c:tx>
      <c:layout>
        <c:manualLayout>
          <c:xMode val="edge"/>
          <c:yMode val="edge"/>
          <c:x val="0.34079938404277388"/>
          <c:y val="7.135476496087746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1.8877936972231984E-2"/>
                  <c:y val="-0.509526142046548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474362434942854E-2"/>
                  <c:y val="-0.188202661834088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8112145025695E-2"/>
                  <c:y val="-0.105629569169429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Лист1!$C$1:$C$3</c:f>
              <c:strCache>
                <c:ptCount val="3"/>
                <c:pt idx="0">
                  <c:v>0502 Коммунальное хозяйство</c:v>
                </c:pt>
                <c:pt idx="1">
                  <c:v>0501 Жилищное хозяйство</c:v>
                </c:pt>
                <c:pt idx="2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70309.7</c:v>
                </c:pt>
                <c:pt idx="1">
                  <c:v>380</c:v>
                </c:pt>
                <c:pt idx="2">
                  <c:v>10860.3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2024-2026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22511002716553E-2"/>
                  <c:y val="-1.421735199635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380</c:v>
                </c:pt>
                <c:pt idx="1">
                  <c:v>70309.7</c:v>
                </c:pt>
                <c:pt idx="2">
                  <c:v>10860.3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55552987836953E-3"/>
                  <c:y val="-5.2993347016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370</c:v>
                </c:pt>
                <c:pt idx="1">
                  <c:v>25284.799999999999</c:v>
                </c:pt>
                <c:pt idx="2">
                  <c:v>8435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67234394965372E-2"/>
                  <c:y val="2.306183261226534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370</c:v>
                </c:pt>
                <c:pt idx="1">
                  <c:v>15023.7</c:v>
                </c:pt>
                <c:pt idx="2">
                  <c:v>8435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45248"/>
        <c:axId val="116246784"/>
        <c:axId val="0"/>
      </c:bar3DChart>
      <c:catAx>
        <c:axId val="11624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24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246784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245248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2162304"/>
        <c:axId val="112163840"/>
      </c:barChart>
      <c:catAx>
        <c:axId val="1121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16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16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16230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93438660072255"/>
          <c:y val="0.10647456405070636"/>
          <c:w val="0.50733140123638876"/>
          <c:h val="0.3452232631748399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6500361709490771"/>
                  <c:y val="2.99229790794220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404889878136146E-2"/>
                  <c:y val="0.277213246147253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006316028742655"/>
                  <c:y val="0.188340751254395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35179759720184345"/>
                  <c:y val="-5.722153320832832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4669924925327585E-2"/>
                  <c:y val="-0.220296384301970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Лист1!$B$1:$B$6</c:f>
              <c:strCache>
                <c:ptCount val="6"/>
                <c:pt idx="0">
                  <c:v>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1">
                  <c:v>Средства на содержание и  ремонт   объектов водоснабжения за счет средств местного бюджета</c:v>
                </c:pt>
                <c:pt idx="2">
                  <c:v>Средства на софинансирование расходов с областным бюджетом на модернизацию объектов теплоэнергетических комплексов Тверской области</c:v>
                </c:pt>
                <c:pt idx="3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(д.Каменка ремонт части водопровода)</c:v>
                </c:pt>
                <c:pt idx="4">
                  <c:v>Средства на развитие системы газоснабжения населенных пунктов Тверской области в рамках софинансирования с областным бюджетом</c:v>
                </c:pt>
                <c:pt idx="5">
                  <c:v>Средства на проведение работ по модернизации систем коммунальной инфраструктуры, в рамках софинансирования с областным бюдетом</c:v>
                </c:pt>
              </c:strCache>
            </c:strRef>
          </c:cat>
          <c:val>
            <c:numRef>
              <c:f>Лист1!$A$1:$A$6</c:f>
              <c:numCache>
                <c:formatCode>0.0</c:formatCode>
                <c:ptCount val="6"/>
                <c:pt idx="0">
                  <c:v>2000</c:v>
                </c:pt>
                <c:pt idx="1">
                  <c:v>150</c:v>
                </c:pt>
                <c:pt idx="2">
                  <c:v>800</c:v>
                </c:pt>
                <c:pt idx="3">
                  <c:v>200</c:v>
                </c:pt>
                <c:pt idx="4">
                  <c:v>53916.6</c:v>
                </c:pt>
                <c:pt idx="5">
                  <c:v>13243.1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87992011104771"/>
          <c:y val="0.2828438563515619"/>
          <c:w val="0.43637823766707912"/>
          <c:h val="0.29740205389221236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34618886534957161"/>
                  <c:y val="0.1529028669606946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0631673109118142E-2"/>
                  <c:y val="5.77017730433505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952755887915391"/>
                  <c:y val="-0.144175307052050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5003779912065965E-2"/>
                  <c:y val="-0.175204020210789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0341162603899693E-2"/>
                  <c:y val="-5.45038291948335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544328407954673"/>
                  <c:y val="0.172591872973044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396124568534531E-2"/>
                  <c:y val="0.279717343721675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0474353424332162"/>
                  <c:y val="0.277383839867197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Лист1!$B$1:$B$8</c:f>
              <c:strCache>
                <c:ptCount val="8"/>
                <c:pt idx="0">
                  <c:v>Средства на софинансирование проведения работ по восстановлению воинских захоронений</c:v>
                </c:pt>
                <c:pt idx="1">
                  <c:v>Уличное освещение</c:v>
                </c:pt>
                <c:pt idx="2">
                  <c:v>Расходы по прочему благоустройству</c:v>
                </c:pt>
                <c:pt idx="3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(п.Малышево)</c:v>
                </c:pt>
                <c:pt idx="4">
                  <c:v>Средства на поддержку муниципальных программ современной городской среды</c:v>
                </c:pt>
                <c:pt idx="5">
                  <c:v>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6">
                  <c:v>Средства на поддержку обустройства мест массового отдыха населения (городских парков) за счет областного бюджета</c:v>
                </c:pt>
                <c:pt idx="7">
                  <c:v>Средства на поддержку обустройства мест массового отдыха населения (городских парков) за счет местного бюджета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900</c:v>
                </c:pt>
                <c:pt idx="1">
                  <c:v>4420</c:v>
                </c:pt>
                <c:pt idx="2">
                  <c:v>2517.3000000000002</c:v>
                </c:pt>
                <c:pt idx="3">
                  <c:v>2048</c:v>
                </c:pt>
                <c:pt idx="4">
                  <c:v>40</c:v>
                </c:pt>
                <c:pt idx="5">
                  <c:v>100</c:v>
                </c:pt>
                <c:pt idx="6">
                  <c:v>826.5</c:v>
                </c:pt>
                <c:pt idx="7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89363.9</c:v>
                </c:pt>
                <c:pt idx="1">
                  <c:v>192446.1</c:v>
                </c:pt>
                <c:pt idx="2">
                  <c:v>14877.8</c:v>
                </c:pt>
                <c:pt idx="3">
                  <c:v>170</c:v>
                </c:pt>
                <c:pt idx="4">
                  <c:v>430</c:v>
                </c:pt>
                <c:pt idx="5">
                  <c:v>13153.8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89779.199999999997</c:v>
                </c:pt>
                <c:pt idx="1">
                  <c:v>187273.60000000001</c:v>
                </c:pt>
                <c:pt idx="2">
                  <c:v>15104.2</c:v>
                </c:pt>
                <c:pt idx="3">
                  <c:v>170</c:v>
                </c:pt>
                <c:pt idx="4">
                  <c:v>470</c:v>
                </c:pt>
                <c:pt idx="5">
                  <c:v>13451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89779.199999999997</c:v>
                </c:pt>
                <c:pt idx="1">
                  <c:v>187151.7</c:v>
                </c:pt>
                <c:pt idx="2">
                  <c:v>15104.2</c:v>
                </c:pt>
                <c:pt idx="3">
                  <c:v>170</c:v>
                </c:pt>
                <c:pt idx="4">
                  <c:v>470</c:v>
                </c:pt>
                <c:pt idx="5">
                  <c:v>13451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6897280"/>
        <c:axId val="116898816"/>
        <c:axId val="0"/>
      </c:bar3DChart>
      <c:catAx>
        <c:axId val="1168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89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898816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897280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142201.19999999998</c:v>
                </c:pt>
                <c:pt idx="1">
                  <c:v>49178.3</c:v>
                </c:pt>
                <c:pt idx="2">
                  <c:v>5304.2000000000007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50244.9</c:v>
                </c:pt>
                <c:pt idx="1">
                  <c:v>40185.599999999999</c:v>
                </c:pt>
                <c:pt idx="2">
                  <c:v>9573.6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8294400"/>
        <c:axId val="118295936"/>
        <c:axId val="0"/>
      </c:bar3DChart>
      <c:catAx>
        <c:axId val="118294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8295936"/>
        <c:crosses val="autoZero"/>
        <c:auto val="1"/>
        <c:lblAlgn val="ctr"/>
        <c:lblOffset val="100"/>
        <c:noMultiLvlLbl val="0"/>
      </c:catAx>
      <c:valAx>
        <c:axId val="11829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29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44315.199999999997</c:v>
                </c:pt>
                <c:pt idx="1">
                  <c:v>14375.8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44141</c:v>
                </c:pt>
                <c:pt idx="1">
                  <c:v>14441.2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44141</c:v>
                </c:pt>
                <c:pt idx="1">
                  <c:v>14441.2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397184"/>
        <c:axId val="114398720"/>
        <c:axId val="0"/>
      </c:bar3DChart>
      <c:catAx>
        <c:axId val="1143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39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398720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397184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4616</c:v>
                </c:pt>
                <c:pt idx="1">
                  <c:v>6900</c:v>
                </c:pt>
                <c:pt idx="3">
                  <c:v>7600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321538167819536E-2"/>
                  <c:y val="-7.869924848419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8228</c:v>
                </c:pt>
                <c:pt idx="1">
                  <c:v>10192.000000000002</c:v>
                </c:pt>
                <c:pt idx="2">
                  <c:v>326</c:v>
                </c:pt>
                <c:pt idx="3">
                  <c:v>6453.2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6854272"/>
        <c:axId val="126855808"/>
        <c:axId val="0"/>
      </c:bar3DChart>
      <c:catAx>
        <c:axId val="126854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6855808"/>
        <c:crosses val="autoZero"/>
        <c:auto val="1"/>
        <c:lblAlgn val="ctr"/>
        <c:lblOffset val="100"/>
        <c:noMultiLvlLbl val="0"/>
      </c:catAx>
      <c:valAx>
        <c:axId val="126855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85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119652.6</c:v>
                </c:pt>
                <c:pt idx="1">
                  <c:v>15600</c:v>
                </c:pt>
                <c:pt idx="2">
                  <c:v>12543</c:v>
                </c:pt>
                <c:pt idx="3">
                  <c:v>5760</c:v>
                </c:pt>
                <c:pt idx="4">
                  <c:v>7852.9</c:v>
                </c:pt>
                <c:pt idx="5">
                  <c:v>2846</c:v>
                </c:pt>
                <c:pt idx="6">
                  <c:v>2212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11921792"/>
        <c:axId val="111923584"/>
      </c:barChart>
      <c:catAx>
        <c:axId val="11192179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11192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92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921792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0827989917630271E-3"/>
                  <c:y val="8.650459394081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11220572518278E-4"/>
                  <c:y val="0.142710000027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2100</c:v>
                </c:pt>
                <c:pt idx="1">
                  <c:v>3348</c:v>
                </c:pt>
                <c:pt idx="2">
                  <c:v>3074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11354808605E-3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23637525736554E-3"/>
                  <c:y val="0.13871546063331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2100</c:v>
                </c:pt>
                <c:pt idx="1">
                  <c:v>3348</c:v>
                </c:pt>
                <c:pt idx="2">
                  <c:v>3074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3596160802462E-4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325149747740646E-3"/>
                  <c:y val="0.14559619457826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2100</c:v>
                </c:pt>
                <c:pt idx="1">
                  <c:v>3348</c:v>
                </c:pt>
                <c:pt idx="2">
                  <c:v>5489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938496"/>
        <c:axId val="126956672"/>
        <c:axId val="0"/>
      </c:bar3DChart>
      <c:catAx>
        <c:axId val="1269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956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956672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938496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92656371514337E-2"/>
                  <c:y val="1.06573125861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1085.3</c:v>
                </c:pt>
                <c:pt idx="1">
                  <c:v>1085.3</c:v>
                </c:pt>
                <c:pt idx="2">
                  <c:v>1085.3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 бюджета округа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8315636886907E-2"/>
                  <c:y val="-5.6611356908055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7467904"/>
        <c:axId val="127469440"/>
        <c:axId val="0"/>
      </c:bar3DChart>
      <c:catAx>
        <c:axId val="1274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7469440"/>
        <c:crosses val="autoZero"/>
        <c:auto val="1"/>
        <c:lblAlgn val="ctr"/>
        <c:lblOffset val="100"/>
        <c:noMultiLvlLbl val="0"/>
      </c:catAx>
      <c:valAx>
        <c:axId val="127469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46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35793656634037E-2"/>
          <c:y val="4.5699392006378951E-2"/>
          <c:w val="0.81930274486717192"/>
          <c:h val="0.7956792584471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22000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076160"/>
        <c:axId val="118077696"/>
      </c:barChart>
      <c:catAx>
        <c:axId val="1180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077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077696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076160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0106237888488239"/>
          <c:y val="0.40796611183095788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1838336"/>
        <c:axId val="111839872"/>
      </c:barChart>
      <c:catAx>
        <c:axId val="1118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83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83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83833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27015008666814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доходы от приватизации имущества</c:v>
                </c:pt>
                <c:pt idx="1">
                  <c:v>арендная плата за земельные участки</c:v>
                </c:pt>
                <c:pt idx="2">
                  <c:v>доходы от продажи земельных участков</c:v>
                </c:pt>
                <c:pt idx="3">
                  <c:v>штрафы, санкции, возмещение ущерба</c:v>
                </c:pt>
                <c:pt idx="4">
                  <c:v>доходы от аренды имущества в оперативном управлении</c:v>
                </c:pt>
                <c:pt idx="5">
                  <c:v>доходы от компенсации затрат</c:v>
                </c:pt>
                <c:pt idx="6">
                  <c:v>плата за увеличение площади земельных участков</c:v>
                </c:pt>
                <c:pt idx="7">
                  <c:v>плата за негативное воздействие на окружающую среду</c:v>
                </c:pt>
                <c:pt idx="8">
                  <c:v>аренда имущества в казне</c:v>
                </c:pt>
                <c:pt idx="9">
                  <c:v>инициативные платежи</c:v>
                </c:pt>
                <c:pt idx="10">
                  <c:v>доходы от оказания платных услуг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12000</c:v>
                </c:pt>
                <c:pt idx="1">
                  <c:v>4757.7</c:v>
                </c:pt>
                <c:pt idx="2">
                  <c:v>2229.4</c:v>
                </c:pt>
                <c:pt idx="3">
                  <c:v>535.1</c:v>
                </c:pt>
                <c:pt idx="4">
                  <c:v>534.29999999999995</c:v>
                </c:pt>
                <c:pt idx="5">
                  <c:v>239</c:v>
                </c:pt>
                <c:pt idx="6">
                  <c:v>137.4</c:v>
                </c:pt>
                <c:pt idx="7">
                  <c:v>118.1</c:v>
                </c:pt>
                <c:pt idx="8">
                  <c:v>108</c:v>
                </c:pt>
                <c:pt idx="9">
                  <c:v>91</c:v>
                </c:pt>
                <c:pt idx="10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2044288"/>
        <c:axId val="112046080"/>
      </c:barChart>
      <c:catAx>
        <c:axId val="11204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04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04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04428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Лист1!$B$10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Лист1!$B$11:$B$15</c:f>
              <c:numCache>
                <c:formatCode>#,##0.0_ ;\-#,##0.0\ </c:formatCode>
                <c:ptCount val="5"/>
                <c:pt idx="0">
                  <c:v>68.6768885261653</c:v>
                </c:pt>
                <c:pt idx="1">
                  <c:v>69.166106335385123</c:v>
                </c:pt>
                <c:pt idx="2">
                  <c:v>63.898077171606275</c:v>
                </c:pt>
                <c:pt idx="3">
                  <c:v>68.899345861303019</c:v>
                </c:pt>
                <c:pt idx="4">
                  <c:v>69.253899223421911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1"/>
          <c:tx>
            <c:strRef>
              <c:f>Лист1!$C$10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Лист1!$C$11:$C$15</c:f>
              <c:numCache>
                <c:formatCode>#,##0.0_ ;\-#,##0.0\ </c:formatCode>
                <c:ptCount val="5"/>
                <c:pt idx="0">
                  <c:v>8.1057725144269455</c:v>
                </c:pt>
                <c:pt idx="1">
                  <c:v>9.1723112246930434</c:v>
                </c:pt>
                <c:pt idx="2">
                  <c:v>8.330867894864447</c:v>
                </c:pt>
                <c:pt idx="3">
                  <c:v>8.9271379943937319</c:v>
                </c:pt>
                <c:pt idx="4">
                  <c:v>8.8686916640896882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ser>
          <c:idx val="4"/>
          <c:order val="2"/>
          <c:tx>
            <c:strRef>
              <c:f>Лист1!$D$10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Лист1!$D$11:$D$15</c:f>
              <c:numCache>
                <c:formatCode>#,##0.0_ ;\-#,##0.0\ </c:formatCode>
                <c:ptCount val="5"/>
                <c:pt idx="0">
                  <c:v>5.5490921298627631</c:v>
                </c:pt>
                <c:pt idx="1">
                  <c:v>3.4046010340677393</c:v>
                </c:pt>
                <c:pt idx="2">
                  <c:v>5.7172717048480317</c:v>
                </c:pt>
                <c:pt idx="3">
                  <c:v>6.0089083910991734</c:v>
                </c:pt>
                <c:pt idx="4">
                  <c:v>5.9356720688859177</c:v>
                </c:pt>
              </c:numCache>
            </c:numRef>
          </c:val>
        </c:ser>
        <c:ser>
          <c:idx val="5"/>
          <c:order val="3"/>
          <c:tx>
            <c:strRef>
              <c:f>Лист1!$E$10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Лист1!$E$11:$E$15</c:f>
              <c:numCache>
                <c:formatCode>#,##0.0_ ;\-#,##0.0\ </c:formatCode>
                <c:ptCount val="5"/>
                <c:pt idx="0">
                  <c:v>9.7022579543547085</c:v>
                </c:pt>
                <c:pt idx="1">
                  <c:v>10.465620205244216</c:v>
                </c:pt>
                <c:pt idx="2">
                  <c:v>9.7743509666476918</c:v>
                </c:pt>
                <c:pt idx="3">
                  <c:v>10.265176779884191</c:v>
                </c:pt>
                <c:pt idx="4">
                  <c:v>10.129705527511248</c:v>
                </c:pt>
              </c:numCache>
            </c:numRef>
          </c:val>
        </c:ser>
        <c:ser>
          <c:idx val="6"/>
          <c:order val="4"/>
          <c:tx>
            <c:strRef>
              <c:f>Лист1!$F$10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Лист1!$F$11:$F$15</c:f>
              <c:numCache>
                <c:formatCode>#,##0.0_ ;\-#,##0.0\ </c:formatCode>
                <c:ptCount val="5"/>
                <c:pt idx="0">
                  <c:v>3.5960571173893161</c:v>
                </c:pt>
                <c:pt idx="1">
                  <c:v>3.48578368114112</c:v>
                </c:pt>
                <c:pt idx="2">
                  <c:v>2.8837619636069243</c:v>
                </c:pt>
                <c:pt idx="3">
                  <c:v>2.9736914861837609</c:v>
                </c:pt>
                <c:pt idx="4">
                  <c:v>2.945051546840769</c:v>
                </c:pt>
              </c:numCache>
            </c:numRef>
          </c:val>
        </c:ser>
        <c:ser>
          <c:idx val="7"/>
          <c:order val="5"/>
          <c:tx>
            <c:strRef>
              <c:f>Лист1!$G$10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984097922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355401201029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498409792243983E-2"/>
                  <c:y val="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55401201029119E-2"/>
                  <c:y val="-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Лист1!$G$11:$G$15</c:f>
              <c:numCache>
                <c:formatCode>#,##0.0_ ;\-#,##0.0\ </c:formatCode>
                <c:ptCount val="5"/>
                <c:pt idx="0">
                  <c:v>2.1535941470303932</c:v>
                </c:pt>
                <c:pt idx="1">
                  <c:v>1.6421831070077824</c:v>
                </c:pt>
                <c:pt idx="2">
                  <c:v>7.6723021071755477</c:v>
                </c:pt>
                <c:pt idx="3">
                  <c:v>1.3166217093496941</c:v>
                </c:pt>
                <c:pt idx="4">
                  <c:v>1.2885621327804808</c:v>
                </c:pt>
              </c:numCache>
            </c:numRef>
          </c:val>
        </c:ser>
        <c:ser>
          <c:idx val="0"/>
          <c:order val="6"/>
          <c:tx>
            <c:strRef>
              <c:f>Лист1!$H$10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2070919172942E-2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35222078551708E-2"/>
                  <c:y val="-3.153375725959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927435565888559E-3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284957043925705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854871131777118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Лист1!$A$11:$A$15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Лист1!$H$11:$H$15</c:f>
              <c:numCache>
                <c:formatCode>#,##0.0_ ;\-#,##0.0\ </c:formatCode>
                <c:ptCount val="5"/>
                <c:pt idx="0">
                  <c:v>2.2163376107705752</c:v>
                </c:pt>
                <c:pt idx="1">
                  <c:v>2.6633944124609625</c:v>
                </c:pt>
                <c:pt idx="2">
                  <c:v>1.7233681912510934</c:v>
                </c:pt>
                <c:pt idx="3">
                  <c:v>1.6091177777864309</c:v>
                </c:pt>
                <c:pt idx="4">
                  <c:v>1.5784178364699888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2198400"/>
        <c:axId val="112199936"/>
      </c:barChart>
      <c:catAx>
        <c:axId val="1121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2199936"/>
        <c:crosses val="autoZero"/>
        <c:auto val="1"/>
        <c:lblAlgn val="ctr"/>
        <c:lblOffset val="100"/>
        <c:noMultiLvlLbl val="0"/>
      </c:catAx>
      <c:valAx>
        <c:axId val="112199936"/>
        <c:scaling>
          <c:orientation val="minMax"/>
          <c:max val="100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1219840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159406375106934E-2"/>
                  <c:y val="-0.157572774123303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2335687488658206E-2"/>
                  <c:y val="-6.8611225809789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123385</c:v>
                </c:pt>
                <c:pt idx="1">
                  <c:v>76452.800000000003</c:v>
                </c:pt>
                <c:pt idx="2">
                  <c:v>223918.5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00FFCC"/>
              </a:solidFill>
            </c:spPr>
          </c:dPt>
          <c:dLbls>
            <c:dLbl>
              <c:idx val="1"/>
              <c:layout>
                <c:manualLayout>
                  <c:x val="1.0388207629796135E-2"/>
                  <c:y val="-5.857376318526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773639170823466E-2"/>
                  <c:y val="-1.297466943990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19304409551507E-2"/>
                  <c:y val="1.485589065517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891105694054294E-2"/>
                  <c:y val="7.847700935967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52120768573979E-2"/>
                  <c:y val="0.10313066409151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228562349192895E-2"/>
                  <c:y val="3.406681770910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Лист1!$B$1:$B$8</c:f>
              <c:strCache>
                <c:ptCount val="8"/>
                <c:pt idx="0">
                  <c:v>Управление Федеральной налоговой службы по Тверской области</c:v>
                </c:pt>
                <c:pt idx="1">
                  <c:v>Министерство имущественных и земельных отношений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Федеральная служба по надзору в сфере природопользования (Управление Росприроднадзора по Тверской области)</c:v>
                </c:pt>
                <c:pt idx="4">
                  <c:v>Прочие администраторы поступлений</c:v>
                </c:pt>
                <c:pt idx="5">
                  <c:v>Главное управление региональной безопасности Тверской области</c:v>
                </c:pt>
                <c:pt idx="6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7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Лист1!$A$1:$A$8</c:f>
              <c:numCache>
                <c:formatCode>0.0</c:formatCode>
                <c:ptCount val="8"/>
                <c:pt idx="0">
                  <c:v>166473.5</c:v>
                </c:pt>
                <c:pt idx="1">
                  <c:v>7124.5</c:v>
                </c:pt>
                <c:pt idx="2">
                  <c:v>12108</c:v>
                </c:pt>
                <c:pt idx="3">
                  <c:v>118.1</c:v>
                </c:pt>
                <c:pt idx="4">
                  <c:v>245</c:v>
                </c:pt>
                <c:pt idx="5">
                  <c:v>381.1</c:v>
                </c:pt>
                <c:pt idx="6">
                  <c:v>159.69999999999999</c:v>
                </c:pt>
                <c:pt idx="7">
                  <c:v>645.5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2023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3BA28487-17C4-4957-AF31-6A4FF12E71F1}" type="presOf" srcId="{3175FC86-8D72-4480-8278-669C9AE0B30B}" destId="{4AE3B009-4E38-4A81-96CC-E7E3411E1BA5}" srcOrd="0" destOrd="0" presId="urn:microsoft.com/office/officeart/2005/8/layout/lProcess3"/>
    <dgm:cxn modelId="{C42CB1A2-6E87-4221-A03C-F7C2D405759E}" type="presOf" srcId="{F001A448-5098-4B04-8FB2-28319A8EF583}" destId="{53262277-59CC-476B-AB46-5A007CA94C1A}" srcOrd="0" destOrd="0" presId="urn:microsoft.com/office/officeart/2005/8/layout/lProcess3"/>
    <dgm:cxn modelId="{0D8191E7-870D-4366-9EA2-76D20DFCF0EB}" type="presOf" srcId="{8EA10CE4-3CCD-4637-AE7C-CC8464D6666D}" destId="{496F3873-A68D-4765-9305-5AF76C3C10C6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D2E40546-960C-4982-B7D2-3AFAFD71892E}" type="presOf" srcId="{7A4BE6AE-C935-4028-B439-AB9424B4B080}" destId="{5F2B7E38-A6FA-4E75-A6CE-E58D6DB35523}" srcOrd="0" destOrd="0" presId="urn:microsoft.com/office/officeart/2005/8/layout/lProcess3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341AFDFF-181A-49C6-A1A5-8354691EBEE4}" type="presOf" srcId="{743B7F2F-E0F2-48A0-9EB4-BA51011BD2BC}" destId="{540A6847-61E5-40FF-87B0-50CD40195A55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8138E8C-D529-4BAE-B341-5F2C72F77E8A}" type="presParOf" srcId="{540A6847-61E5-40FF-87B0-50CD40195A55}" destId="{A70C2C98-3FD3-4100-A40A-F3D37C8C4758}" srcOrd="0" destOrd="0" presId="urn:microsoft.com/office/officeart/2005/8/layout/lProcess3"/>
    <dgm:cxn modelId="{05903598-DFB6-4A18-A5AF-8FAD63A6B145}" type="presParOf" srcId="{A70C2C98-3FD3-4100-A40A-F3D37C8C4758}" destId="{4AE3B009-4E38-4A81-96CC-E7E3411E1BA5}" srcOrd="0" destOrd="0" presId="urn:microsoft.com/office/officeart/2005/8/layout/lProcess3"/>
    <dgm:cxn modelId="{9DD02B99-B7BD-480C-B181-073DEB90EB60}" type="presParOf" srcId="{540A6847-61E5-40FF-87B0-50CD40195A55}" destId="{0A6AF254-A070-4F15-B202-4C15CE04520C}" srcOrd="1" destOrd="0" presId="urn:microsoft.com/office/officeart/2005/8/layout/lProcess3"/>
    <dgm:cxn modelId="{D47FF171-CB2A-4B59-A8BE-6DBCF808EE84}" type="presParOf" srcId="{540A6847-61E5-40FF-87B0-50CD40195A55}" destId="{F08193B2-23CB-4488-9F2E-8438F840483C}" srcOrd="2" destOrd="0" presId="urn:microsoft.com/office/officeart/2005/8/layout/lProcess3"/>
    <dgm:cxn modelId="{63C3013D-72D5-4BC5-9D25-508D6F64803D}" type="presParOf" srcId="{F08193B2-23CB-4488-9F2E-8438F840483C}" destId="{53262277-59CC-476B-AB46-5A007CA94C1A}" srcOrd="0" destOrd="0" presId="urn:microsoft.com/office/officeart/2005/8/layout/lProcess3"/>
    <dgm:cxn modelId="{B8601624-401E-40EA-B9BD-71CCA1039BA1}" type="presParOf" srcId="{540A6847-61E5-40FF-87B0-50CD40195A55}" destId="{2879629B-13E6-4F9F-B455-D4E8163E3F06}" srcOrd="3" destOrd="0" presId="urn:microsoft.com/office/officeart/2005/8/layout/lProcess3"/>
    <dgm:cxn modelId="{7BF01D94-AB44-459F-BF04-F98B2A28BC4C}" type="presParOf" srcId="{540A6847-61E5-40FF-87B0-50CD40195A55}" destId="{540A1CDA-7CC1-48BE-B4D2-19921F3BD74B}" srcOrd="4" destOrd="0" presId="urn:microsoft.com/office/officeart/2005/8/layout/lProcess3"/>
    <dgm:cxn modelId="{470F1310-7F55-4D27-84D4-BFDFE4A782FC}" type="presParOf" srcId="{540A1CDA-7CC1-48BE-B4D2-19921F3BD74B}" destId="{5F2B7E38-A6FA-4E75-A6CE-E58D6DB35523}" srcOrd="0" destOrd="0" presId="urn:microsoft.com/office/officeart/2005/8/layout/lProcess3"/>
    <dgm:cxn modelId="{675C76E1-C965-438C-9B45-B429804901D4}" type="presParOf" srcId="{540A6847-61E5-40FF-87B0-50CD40195A55}" destId="{752AAB10-99CC-49F4-819B-F3F534B599AB}" srcOrd="5" destOrd="0" presId="urn:microsoft.com/office/officeart/2005/8/layout/lProcess3"/>
    <dgm:cxn modelId="{C24F24F0-298B-4AED-86E6-4FB2D85F837E}" type="presParOf" srcId="{540A6847-61E5-40FF-87B0-50CD40195A55}" destId="{EB9A204B-C0E9-41A3-B059-F425EABD9204}" srcOrd="6" destOrd="0" presId="urn:microsoft.com/office/officeart/2005/8/layout/lProcess3"/>
    <dgm:cxn modelId="{08093BAC-E35B-4FFF-A085-E88202075DE3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16409630-25F6-4301-8C15-BA75F658701D}" type="presOf" srcId="{0A38024A-9749-4176-ADD4-7B9A2EC65365}" destId="{74422B5A-E136-45CD-BD8F-5EC861D96482}" srcOrd="0" destOrd="0" presId="urn:microsoft.com/office/officeart/2005/8/layout/lProcess3"/>
    <dgm:cxn modelId="{AFC55810-DFAE-4B17-9371-08A89F86A6D2}" type="presOf" srcId="{C09D9C8A-8461-44B8-9287-DB9707124976}" destId="{6897D77A-A499-4A6C-AE98-5A0040F24721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B5E65699-DA1F-4F33-9018-A1E9F3068E75}" type="presOf" srcId="{3476F643-363A-49C3-BFD6-E5F8E1D497AE}" destId="{471107AA-537F-4CAE-8F73-2336EDEA28B6}" srcOrd="0" destOrd="0" presId="urn:microsoft.com/office/officeart/2005/8/layout/lProcess3"/>
    <dgm:cxn modelId="{9CC4204F-06E9-4F9D-819B-7E4CC1DFC1B0}" type="presOf" srcId="{D18895D6-87BF-4756-BA7A-9441A8176CFB}" destId="{A21BA0F5-232B-4EDA-AD69-C3CDAA78C200}" srcOrd="0" destOrd="0" presId="urn:microsoft.com/office/officeart/2005/8/layout/lProcess3"/>
    <dgm:cxn modelId="{EB5A45E1-9A77-40A8-B23C-63BDC2CA7C04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2A6922BF-AFC0-4244-A394-962801B5D2E4}" type="presParOf" srcId="{065A5EBA-FBA7-45E8-BBDC-68461A8AA4D9}" destId="{BAD6EBCC-7F3A-416E-9E3D-2BA2F1D17F71}" srcOrd="0" destOrd="0" presId="urn:microsoft.com/office/officeart/2005/8/layout/lProcess3"/>
    <dgm:cxn modelId="{2B269DD5-3FFB-4ABF-A523-B37315ADF5D3}" type="presParOf" srcId="{BAD6EBCC-7F3A-416E-9E3D-2BA2F1D17F71}" destId="{A21BA0F5-232B-4EDA-AD69-C3CDAA78C200}" srcOrd="0" destOrd="0" presId="urn:microsoft.com/office/officeart/2005/8/layout/lProcess3"/>
    <dgm:cxn modelId="{257DB47A-7685-4414-AE4D-9E32FC3C9FA7}" type="presParOf" srcId="{065A5EBA-FBA7-45E8-BBDC-68461A8AA4D9}" destId="{A94C77AC-32E2-4084-8E2E-3355B98BCD72}" srcOrd="1" destOrd="0" presId="urn:microsoft.com/office/officeart/2005/8/layout/lProcess3"/>
    <dgm:cxn modelId="{4C16EDD5-4E6B-403C-8014-3BFBDFC6F9EA}" type="presParOf" srcId="{065A5EBA-FBA7-45E8-BBDC-68461A8AA4D9}" destId="{F99CC4AB-6A89-4623-BACA-9831E761FACC}" srcOrd="2" destOrd="0" presId="urn:microsoft.com/office/officeart/2005/8/layout/lProcess3"/>
    <dgm:cxn modelId="{85FD8E4F-22A6-4B03-A2E8-1CCD42096E4A}" type="presParOf" srcId="{F99CC4AB-6A89-4623-BACA-9831E761FACC}" destId="{6897D77A-A499-4A6C-AE98-5A0040F24721}" srcOrd="0" destOrd="0" presId="urn:microsoft.com/office/officeart/2005/8/layout/lProcess3"/>
    <dgm:cxn modelId="{E5CF6652-2122-486E-B16E-4B7AF9BE43D1}" type="presParOf" srcId="{065A5EBA-FBA7-45E8-BBDC-68461A8AA4D9}" destId="{509CBC57-D43E-4698-8449-8E7DB7E3BF40}" srcOrd="3" destOrd="0" presId="urn:microsoft.com/office/officeart/2005/8/layout/lProcess3"/>
    <dgm:cxn modelId="{B541E1E2-2C8F-48BA-AB44-2E5309061767}" type="presParOf" srcId="{065A5EBA-FBA7-45E8-BBDC-68461A8AA4D9}" destId="{5A9AACAE-A8AA-4F3D-997A-D543283975DC}" srcOrd="4" destOrd="0" presId="urn:microsoft.com/office/officeart/2005/8/layout/lProcess3"/>
    <dgm:cxn modelId="{FC7C380A-FC9E-477E-B59A-5B345625B84F}" type="presParOf" srcId="{5A9AACAE-A8AA-4F3D-997A-D543283975DC}" destId="{471107AA-537F-4CAE-8F73-2336EDEA28B6}" srcOrd="0" destOrd="0" presId="urn:microsoft.com/office/officeart/2005/8/layout/lProcess3"/>
    <dgm:cxn modelId="{035635CB-3FD5-47CF-995C-A8E927EF3BDB}" type="presParOf" srcId="{065A5EBA-FBA7-45E8-BBDC-68461A8AA4D9}" destId="{CA5A516E-90B1-4954-A462-E04E1AC60627}" srcOrd="5" destOrd="0" presId="urn:microsoft.com/office/officeart/2005/8/layout/lProcess3"/>
    <dgm:cxn modelId="{32A2A433-70FD-409D-8539-B0A2E1E2D68D}" type="presParOf" srcId="{065A5EBA-FBA7-45E8-BBDC-68461A8AA4D9}" destId="{6716C825-213D-4EA5-9ABB-67444E07BC0B}" srcOrd="6" destOrd="0" presId="urn:microsoft.com/office/officeart/2005/8/layout/lProcess3"/>
    <dgm:cxn modelId="{62800819-95C0-42FF-8D01-38B7E3075057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55610,1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7322,5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250,0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1992,2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63479,5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311495,1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1130,0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6370,9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80270,0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92157,6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11621,3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Y="31788" custLinFactNeighborX="-8310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41394-163A-4ABF-8C39-6EEB3566CF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BA8A41-0632-40A7-97F4-A3F37F59542C}">
      <dgm:prSet phldrT="[Текст]"/>
      <dgm:spPr>
        <a:solidFill>
          <a:srgbClr val="EAF2EC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2024 -2026 годах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4181,8 *тыс.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AD176-AC5F-4C76-A8A3-79D08A3AC05E}" type="parTrans" cxnId="{CE2A0EEE-6086-482F-A9C1-DCCFBD1719E6}">
      <dgm:prSet/>
      <dgm:spPr/>
      <dgm:t>
        <a:bodyPr/>
        <a:lstStyle/>
        <a:p>
          <a:endParaRPr lang="ru-RU"/>
        </a:p>
      </dgm:t>
    </dgm:pt>
    <dgm:pt modelId="{6315D3D3-8C99-489B-B6C1-F4BCF37D3A2A}" type="sibTrans" cxnId="{CE2A0EEE-6086-482F-A9C1-DCCFBD1719E6}">
      <dgm:prSet/>
      <dgm:spPr/>
      <dgm:t>
        <a:bodyPr/>
        <a:lstStyle/>
        <a:p>
          <a:endParaRPr lang="ru-RU"/>
        </a:p>
      </dgm:t>
    </dgm:pt>
    <dgm:pt modelId="{0E84B076-600C-4FB6-8B2C-E9FB3614B4A1}">
      <dgm:prSet phldrT="[Текст]"/>
      <dgm:spPr>
        <a:solidFill>
          <a:srgbClr val="EAF2EC">
            <a:alpha val="5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2024 - 2026 годах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2505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A9CC-288F-4DC6-B0CB-4A28EB35F1FD}" type="parTrans" cxnId="{D292CC2E-AE46-404D-9C68-D241B1961593}">
      <dgm:prSet/>
      <dgm:spPr/>
      <dgm:t>
        <a:bodyPr/>
        <a:lstStyle/>
        <a:p>
          <a:endParaRPr lang="ru-RU"/>
        </a:p>
      </dgm:t>
    </dgm:pt>
    <dgm:pt modelId="{4E11FC4D-0A93-40BD-BE8A-A97293091901}" type="sibTrans" cxnId="{D292CC2E-AE46-404D-9C68-D241B1961593}">
      <dgm:prSet/>
      <dgm:spPr/>
      <dgm:t>
        <a:bodyPr/>
        <a:lstStyle/>
        <a:p>
          <a:endParaRPr lang="ru-RU"/>
        </a:p>
      </dgm:t>
    </dgm:pt>
    <dgm:pt modelId="{5D6EED2E-0884-4A68-97B4-5F072838A499}" type="pres">
      <dgm:prSet presAssocID="{37641394-163A-4ABF-8C39-6EEB3566CF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F131DF-BB21-41C0-B50E-2381FF9BB511}" type="pres">
      <dgm:prSet presAssocID="{37641394-163A-4ABF-8C39-6EEB3566CFD4}" presName="Name1" presStyleCnt="0"/>
      <dgm:spPr/>
    </dgm:pt>
    <dgm:pt modelId="{2058A503-6802-46F9-927E-4D0A081A440E}" type="pres">
      <dgm:prSet presAssocID="{37641394-163A-4ABF-8C39-6EEB3566CFD4}" presName="cycle" presStyleCnt="0"/>
      <dgm:spPr/>
    </dgm:pt>
    <dgm:pt modelId="{D4F9CA52-F50B-4532-A1FD-B79C440DB3AA}" type="pres">
      <dgm:prSet presAssocID="{37641394-163A-4ABF-8C39-6EEB3566CFD4}" presName="srcNode" presStyleLbl="node1" presStyleIdx="0" presStyleCnt="2"/>
      <dgm:spPr/>
    </dgm:pt>
    <dgm:pt modelId="{E732B724-0509-4289-A976-B49FF251E3E0}" type="pres">
      <dgm:prSet presAssocID="{37641394-163A-4ABF-8C39-6EEB3566CFD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6B245-8F99-48E3-B666-12AA87645872}" type="pres">
      <dgm:prSet presAssocID="{37641394-163A-4ABF-8C39-6EEB3566CFD4}" presName="extraNode" presStyleLbl="node1" presStyleIdx="0" presStyleCnt="2"/>
      <dgm:spPr/>
    </dgm:pt>
    <dgm:pt modelId="{2116F608-CA18-4470-A558-352562E32D7E}" type="pres">
      <dgm:prSet presAssocID="{37641394-163A-4ABF-8C39-6EEB3566CFD4}" presName="dstNode" presStyleLbl="node1" presStyleIdx="0" presStyleCnt="2"/>
      <dgm:spPr/>
    </dgm:pt>
    <dgm:pt modelId="{B757B380-8161-4BC2-B556-A6867ADC50AD}" type="pres">
      <dgm:prSet presAssocID="{E2BA8A41-0632-40A7-97F4-A3F37F5954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77C9-922B-46E9-96DA-06C077E09610}" type="pres">
      <dgm:prSet presAssocID="{E2BA8A41-0632-40A7-97F4-A3F37F59542C}" presName="accent_1" presStyleCnt="0"/>
      <dgm:spPr/>
    </dgm:pt>
    <dgm:pt modelId="{C2709EC5-3FFB-433A-8D99-C40B50B07B46}" type="pres">
      <dgm:prSet presAssocID="{E2BA8A41-0632-40A7-97F4-A3F37F59542C}" presName="accentRepeatNode" presStyleLbl="solidFgAcc1" presStyleIdx="0" presStyleCnt="2" custLinFactNeighborX="1705" custLinFactNeighborY="-2408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E881F-1F7B-406D-919D-D0B62D511433}" type="pres">
      <dgm:prSet presAssocID="{0E84B076-600C-4FB6-8B2C-E9FB3614B4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9D1B-1A73-4EAA-9760-6C24C7F04A2C}" type="pres">
      <dgm:prSet presAssocID="{0E84B076-600C-4FB6-8B2C-E9FB3614B4A1}" presName="accent_2" presStyleCnt="0"/>
      <dgm:spPr/>
    </dgm:pt>
    <dgm:pt modelId="{31D5F873-46EB-4B99-A320-2C277C8CDEDF}" type="pres">
      <dgm:prSet presAssocID="{0E84B076-600C-4FB6-8B2C-E9FB3614B4A1}" presName="accentRepeatNode" presStyleLbl="solidFgAcc1" presStyleIdx="1" presStyleCnt="2" custLinFactNeighborX="2508" custLinFactNeighborY="4014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1333F0-B9A4-451A-8436-B114678CF048}" type="presOf" srcId="{37641394-163A-4ABF-8C39-6EEB3566CFD4}" destId="{5D6EED2E-0884-4A68-97B4-5F072838A499}" srcOrd="0" destOrd="0" presId="urn:microsoft.com/office/officeart/2008/layout/VerticalCurvedList"/>
    <dgm:cxn modelId="{D292CC2E-AE46-404D-9C68-D241B1961593}" srcId="{37641394-163A-4ABF-8C39-6EEB3566CFD4}" destId="{0E84B076-600C-4FB6-8B2C-E9FB3614B4A1}" srcOrd="1" destOrd="0" parTransId="{4B68A9CC-288F-4DC6-B0CB-4A28EB35F1FD}" sibTransId="{4E11FC4D-0A93-40BD-BE8A-A97293091901}"/>
    <dgm:cxn modelId="{09C10333-11F1-40D5-A3FA-E9A636CB2272}" type="presOf" srcId="{0E84B076-600C-4FB6-8B2C-E9FB3614B4A1}" destId="{CDCE881F-1F7B-406D-919D-D0B62D511433}" srcOrd="0" destOrd="0" presId="urn:microsoft.com/office/officeart/2008/layout/VerticalCurvedList"/>
    <dgm:cxn modelId="{71582988-0CFF-4A60-B48B-7E9784182FFB}" type="presOf" srcId="{E2BA8A41-0632-40A7-97F4-A3F37F59542C}" destId="{B757B380-8161-4BC2-B556-A6867ADC50AD}" srcOrd="0" destOrd="0" presId="urn:microsoft.com/office/officeart/2008/layout/VerticalCurvedList"/>
    <dgm:cxn modelId="{CE2A0EEE-6086-482F-A9C1-DCCFBD1719E6}" srcId="{37641394-163A-4ABF-8C39-6EEB3566CFD4}" destId="{E2BA8A41-0632-40A7-97F4-A3F37F59542C}" srcOrd="0" destOrd="0" parTransId="{65CAD176-AC5F-4C76-A8A3-79D08A3AC05E}" sibTransId="{6315D3D3-8C99-489B-B6C1-F4BCF37D3A2A}"/>
    <dgm:cxn modelId="{76DC47F3-0193-4FBA-B226-45489144AB6A}" type="presOf" srcId="{6315D3D3-8C99-489B-B6C1-F4BCF37D3A2A}" destId="{E732B724-0509-4289-A976-B49FF251E3E0}" srcOrd="0" destOrd="0" presId="urn:microsoft.com/office/officeart/2008/layout/VerticalCurvedList"/>
    <dgm:cxn modelId="{AA0DD774-60D9-4BEF-9396-E4DA86856EE4}" type="presParOf" srcId="{5D6EED2E-0884-4A68-97B4-5F072838A499}" destId="{97F131DF-BB21-41C0-B50E-2381FF9BB511}" srcOrd="0" destOrd="0" presId="urn:microsoft.com/office/officeart/2008/layout/VerticalCurvedList"/>
    <dgm:cxn modelId="{E9AE7F81-D93D-4767-8C18-5E0EA64159FE}" type="presParOf" srcId="{97F131DF-BB21-41C0-B50E-2381FF9BB511}" destId="{2058A503-6802-46F9-927E-4D0A081A440E}" srcOrd="0" destOrd="0" presId="urn:microsoft.com/office/officeart/2008/layout/VerticalCurvedList"/>
    <dgm:cxn modelId="{79F85FDA-892C-4A2F-9E73-1331A4D3B449}" type="presParOf" srcId="{2058A503-6802-46F9-927E-4D0A081A440E}" destId="{D4F9CA52-F50B-4532-A1FD-B79C440DB3AA}" srcOrd="0" destOrd="0" presId="urn:microsoft.com/office/officeart/2008/layout/VerticalCurvedList"/>
    <dgm:cxn modelId="{B25BBC3D-99F3-4421-8B53-1E9BBB47DB9A}" type="presParOf" srcId="{2058A503-6802-46F9-927E-4D0A081A440E}" destId="{E732B724-0509-4289-A976-B49FF251E3E0}" srcOrd="1" destOrd="0" presId="urn:microsoft.com/office/officeart/2008/layout/VerticalCurvedList"/>
    <dgm:cxn modelId="{A29D21FE-F017-492C-896C-1C3412FD7877}" type="presParOf" srcId="{2058A503-6802-46F9-927E-4D0A081A440E}" destId="{4796B245-8F99-48E3-B666-12AA87645872}" srcOrd="2" destOrd="0" presId="urn:microsoft.com/office/officeart/2008/layout/VerticalCurvedList"/>
    <dgm:cxn modelId="{1645FDE7-15FC-4EFC-B001-295C2DF1B0FE}" type="presParOf" srcId="{2058A503-6802-46F9-927E-4D0A081A440E}" destId="{2116F608-CA18-4470-A558-352562E32D7E}" srcOrd="3" destOrd="0" presId="urn:microsoft.com/office/officeart/2008/layout/VerticalCurvedList"/>
    <dgm:cxn modelId="{43E04216-D1E4-4F54-A801-B32EE5981E70}" type="presParOf" srcId="{97F131DF-BB21-41C0-B50E-2381FF9BB511}" destId="{B757B380-8161-4BC2-B556-A6867ADC50AD}" srcOrd="1" destOrd="0" presId="urn:microsoft.com/office/officeart/2008/layout/VerticalCurvedList"/>
    <dgm:cxn modelId="{AFD582CA-C1E8-4E61-B9A7-2364504649C7}" type="presParOf" srcId="{97F131DF-BB21-41C0-B50E-2381FF9BB511}" destId="{4CEA77C9-922B-46E9-96DA-06C077E09610}" srcOrd="2" destOrd="0" presId="urn:microsoft.com/office/officeart/2008/layout/VerticalCurvedList"/>
    <dgm:cxn modelId="{641B8383-1909-492B-A709-F74309A79638}" type="presParOf" srcId="{4CEA77C9-922B-46E9-96DA-06C077E09610}" destId="{C2709EC5-3FFB-433A-8D99-C40B50B07B46}" srcOrd="0" destOrd="0" presId="urn:microsoft.com/office/officeart/2008/layout/VerticalCurvedList"/>
    <dgm:cxn modelId="{4B6D2A22-34B1-4EF3-A320-A33577169C31}" type="presParOf" srcId="{97F131DF-BB21-41C0-B50E-2381FF9BB511}" destId="{CDCE881F-1F7B-406D-919D-D0B62D511433}" srcOrd="3" destOrd="0" presId="urn:microsoft.com/office/officeart/2008/layout/VerticalCurvedList"/>
    <dgm:cxn modelId="{EFDB1E4F-296F-42D8-A8CD-052E186FBC0E}" type="presParOf" srcId="{97F131DF-BB21-41C0-B50E-2381FF9BB511}" destId="{E0279D1B-1A73-4EAA-9760-6C24C7F04A2C}" srcOrd="4" destOrd="0" presId="urn:microsoft.com/office/officeart/2008/layout/VerticalCurvedList"/>
    <dgm:cxn modelId="{B414BB28-5B8D-47C1-9FE3-FCC77A7D254B}" type="presParOf" srcId="{E0279D1B-1A73-4EAA-9760-6C24C7F04A2C}" destId="{31D5F873-46EB-4B99-A320-2C277C8CD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dirty="0" smtClean="0">
              <a:solidFill>
                <a:srgbClr val="000000"/>
              </a:solidFill>
            </a:rPr>
            <a:t>3348,0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3024,0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7FF586F7-5FC1-4EDC-ADEE-3B7B15FE59C2}" type="pres">
      <dgm:prSet presAssocID="{F058B2F8-B3BA-4CC6-811E-B4B7BBA302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05287F4A-B3F1-471D-888D-53305FEAE863}" srcId="{80CC3FE3-1BF5-4233-ACEA-7A0C9A0BC5D1}" destId="{F058B2F8-B3BA-4CC6-811E-B4B7BBA302EF}" srcOrd="1" destOrd="0" parTransId="{3A84627D-35EB-422D-B132-F576BA26A9CF}" sibTransId="{7AB688A0-74B3-49C7-A474-372085A9B87F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E5EB2DB8-E374-4358-B8B2-53D6AC8B875E}" type="presParOf" srcId="{DF68DAB2-178B-4ACD-AEB0-7F8A7C72B562}" destId="{7FF586F7-5FC1-4EDC-ADEE-3B7B15FE59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2024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7322,5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6322,5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0E3D6DBC-EE5D-45BC-BC15-04F0D668B37A}" type="presOf" srcId="{C0A94E25-EF99-4052-9C74-3F6DDFB90998}" destId="{3421F2DF-A291-42CC-BA28-7B58ABA2F387}" srcOrd="0" destOrd="0" presId="urn:microsoft.com/office/officeart/2005/8/layout/orgChart1"/>
    <dgm:cxn modelId="{310C6A3F-4125-4EFB-9322-5D85811EAC1E}" type="presOf" srcId="{C721CCCA-80F8-47E9-A4EE-E95BB1F289DA}" destId="{CB03508E-E7CB-43BD-A74D-0849FC1B4ACA}" srcOrd="0" destOrd="0" presId="urn:microsoft.com/office/officeart/2005/8/layout/orgChart1"/>
    <dgm:cxn modelId="{BFD1C524-7F67-4988-A59E-C2FE85699377}" type="presOf" srcId="{A7F958E3-F472-43C9-BE59-C4FA74022D4F}" destId="{5EF78AD7-8675-42CC-956E-9B04FAA3960F}" srcOrd="0" destOrd="0" presId="urn:microsoft.com/office/officeart/2005/8/layout/orgChart1"/>
    <dgm:cxn modelId="{D42468EE-4B00-469B-B8B9-3A427E4A6C34}" type="presOf" srcId="{4A393A50-EB43-4ABD-8368-A130A03FF6EB}" destId="{1826E079-2E84-40D7-98AA-DDE7F6F38A25}" srcOrd="0" destOrd="0" presId="urn:microsoft.com/office/officeart/2005/8/layout/orgChart1"/>
    <dgm:cxn modelId="{4C856457-A3D0-469B-8FDC-7A79C0ABC419}" type="presOf" srcId="{A7F958E3-F472-43C9-BE59-C4FA74022D4F}" destId="{DB5FB111-0341-4006-86D3-1D1F3D4746EA}" srcOrd="1" destOrd="0" presId="urn:microsoft.com/office/officeart/2005/8/layout/orgChart1"/>
    <dgm:cxn modelId="{8DE46DA0-FA6E-4B54-B502-DAC21B1F85CE}" type="presOf" srcId="{0966263D-8EA3-45C8-9D64-64E1D0F9A79E}" destId="{684EAAA8-0527-4D0E-A8C8-328CFAD733F2}" srcOrd="1" destOrd="0" presId="urn:microsoft.com/office/officeart/2005/8/layout/orgChart1"/>
    <dgm:cxn modelId="{201BD077-C7EF-4730-BA2F-F9E784F92DB1}" type="presOf" srcId="{0966263D-8EA3-45C8-9D64-64E1D0F9A79E}" destId="{0ADD60B8-87C2-40EB-BE89-D7B910E33099}" srcOrd="0" destOrd="0" presId="urn:microsoft.com/office/officeart/2005/8/layout/orgChart1"/>
    <dgm:cxn modelId="{FE7CAE16-0B2D-48BF-88AF-57F66693903D}" type="presOf" srcId="{550834BF-D4BB-490D-B39A-9DA6717E97E6}" destId="{760A21EA-C0FE-47BF-8C41-2EDE8D0EDFF2}" srcOrd="1" destOrd="0" presId="urn:microsoft.com/office/officeart/2005/8/layout/orgChart1"/>
    <dgm:cxn modelId="{A1D4ABAC-725A-4ABD-A98C-0B481F461854}" type="presOf" srcId="{550834BF-D4BB-490D-B39A-9DA6717E97E6}" destId="{7A221756-83AC-4B63-A63E-A38EF3386746}" srcOrd="0" destOrd="0" presId="urn:microsoft.com/office/officeart/2005/8/layout/orgChart1"/>
    <dgm:cxn modelId="{190CFFA4-1B7B-440F-B10C-78B6766988FF}" type="presParOf" srcId="{3421F2DF-A291-42CC-BA28-7B58ABA2F387}" destId="{0219C96D-11E3-4C8E-8408-91BE4E67FEEF}" srcOrd="0" destOrd="0" presId="urn:microsoft.com/office/officeart/2005/8/layout/orgChart1"/>
    <dgm:cxn modelId="{056008C2-FD4D-4BC1-ADAB-CBAB06283CAB}" type="presParOf" srcId="{0219C96D-11E3-4C8E-8408-91BE4E67FEEF}" destId="{875ABB37-9538-4555-9705-11F031BC7546}" srcOrd="0" destOrd="0" presId="urn:microsoft.com/office/officeart/2005/8/layout/orgChart1"/>
    <dgm:cxn modelId="{2A8BABDC-27A6-4CE8-A1E5-6A72E1D95F93}" type="presParOf" srcId="{875ABB37-9538-4555-9705-11F031BC7546}" destId="{7A221756-83AC-4B63-A63E-A38EF3386746}" srcOrd="0" destOrd="0" presId="urn:microsoft.com/office/officeart/2005/8/layout/orgChart1"/>
    <dgm:cxn modelId="{A19E1C75-D1B1-4649-A7CB-99AC4C366177}" type="presParOf" srcId="{875ABB37-9538-4555-9705-11F031BC7546}" destId="{760A21EA-C0FE-47BF-8C41-2EDE8D0EDFF2}" srcOrd="1" destOrd="0" presId="urn:microsoft.com/office/officeart/2005/8/layout/orgChart1"/>
    <dgm:cxn modelId="{89A18EAD-FF70-4792-BF55-7B1E32F4547A}" type="presParOf" srcId="{0219C96D-11E3-4C8E-8408-91BE4E67FEEF}" destId="{9208B95B-F4A7-4F7A-B175-2CEC1137A269}" srcOrd="1" destOrd="0" presId="urn:microsoft.com/office/officeart/2005/8/layout/orgChart1"/>
    <dgm:cxn modelId="{2EF4AE53-5A64-43CB-A912-7FB2893024C2}" type="presParOf" srcId="{9208B95B-F4A7-4F7A-B175-2CEC1137A269}" destId="{1826E079-2E84-40D7-98AA-DDE7F6F38A25}" srcOrd="0" destOrd="0" presId="urn:microsoft.com/office/officeart/2005/8/layout/orgChart1"/>
    <dgm:cxn modelId="{3B233979-DB68-4F9C-A031-692CE705ECDB}" type="presParOf" srcId="{9208B95B-F4A7-4F7A-B175-2CEC1137A269}" destId="{F9E9EBCD-CF7A-4B74-A5AE-3FFD883AC13B}" srcOrd="1" destOrd="0" presId="urn:microsoft.com/office/officeart/2005/8/layout/orgChart1"/>
    <dgm:cxn modelId="{6D9C5C6C-A32F-4BFF-BCF8-C33794627DA2}" type="presParOf" srcId="{F9E9EBCD-CF7A-4B74-A5AE-3FFD883AC13B}" destId="{278AC8BB-0959-47E9-93EF-E90F546764AF}" srcOrd="0" destOrd="0" presId="urn:microsoft.com/office/officeart/2005/8/layout/orgChart1"/>
    <dgm:cxn modelId="{BE8619A0-4B50-439C-AC49-5DB39CAC18BD}" type="presParOf" srcId="{278AC8BB-0959-47E9-93EF-E90F546764AF}" destId="{0ADD60B8-87C2-40EB-BE89-D7B910E33099}" srcOrd="0" destOrd="0" presId="urn:microsoft.com/office/officeart/2005/8/layout/orgChart1"/>
    <dgm:cxn modelId="{64C22DCB-D4E3-4D02-AC08-B66F2380B59F}" type="presParOf" srcId="{278AC8BB-0959-47E9-93EF-E90F546764AF}" destId="{684EAAA8-0527-4D0E-A8C8-328CFAD733F2}" srcOrd="1" destOrd="0" presId="urn:microsoft.com/office/officeart/2005/8/layout/orgChart1"/>
    <dgm:cxn modelId="{96ACF338-9095-40B4-83E8-5048EB889462}" type="presParOf" srcId="{F9E9EBCD-CF7A-4B74-A5AE-3FFD883AC13B}" destId="{A1E49851-60AE-4B79-A80E-2DF7ED0D6549}" srcOrd="1" destOrd="0" presId="urn:microsoft.com/office/officeart/2005/8/layout/orgChart1"/>
    <dgm:cxn modelId="{903236BF-1FE9-4D0B-84FC-80689A0EE5A2}" type="presParOf" srcId="{F9E9EBCD-CF7A-4B74-A5AE-3FFD883AC13B}" destId="{C4C2105F-3510-4D95-87A7-592ABD44CE4D}" srcOrd="2" destOrd="0" presId="urn:microsoft.com/office/officeart/2005/8/layout/orgChart1"/>
    <dgm:cxn modelId="{881E0E8C-2849-45B9-B9B3-BE4E24EE3378}" type="presParOf" srcId="{9208B95B-F4A7-4F7A-B175-2CEC1137A269}" destId="{CB03508E-E7CB-43BD-A74D-0849FC1B4ACA}" srcOrd="2" destOrd="0" presId="urn:microsoft.com/office/officeart/2005/8/layout/orgChart1"/>
    <dgm:cxn modelId="{1D119C10-21F7-493F-8D89-1576C891B7AF}" type="presParOf" srcId="{9208B95B-F4A7-4F7A-B175-2CEC1137A269}" destId="{4A5DBA6C-F428-4020-82B6-541618BAD544}" srcOrd="3" destOrd="0" presId="urn:microsoft.com/office/officeart/2005/8/layout/orgChart1"/>
    <dgm:cxn modelId="{30887113-5E95-4986-9A8F-B5BD764DDAB9}" type="presParOf" srcId="{4A5DBA6C-F428-4020-82B6-541618BAD544}" destId="{FA135E70-0F41-410F-B6D8-4B36BCB05894}" srcOrd="0" destOrd="0" presId="urn:microsoft.com/office/officeart/2005/8/layout/orgChart1"/>
    <dgm:cxn modelId="{D16C592D-0385-4DCC-8038-C1439A8ABE44}" type="presParOf" srcId="{FA135E70-0F41-410F-B6D8-4B36BCB05894}" destId="{5EF78AD7-8675-42CC-956E-9B04FAA3960F}" srcOrd="0" destOrd="0" presId="urn:microsoft.com/office/officeart/2005/8/layout/orgChart1"/>
    <dgm:cxn modelId="{6E9A3E45-B338-4ABF-AE7A-F0F0378B8BFA}" type="presParOf" srcId="{FA135E70-0F41-410F-B6D8-4B36BCB05894}" destId="{DB5FB111-0341-4006-86D3-1D1F3D4746EA}" srcOrd="1" destOrd="0" presId="urn:microsoft.com/office/officeart/2005/8/layout/orgChart1"/>
    <dgm:cxn modelId="{B187E8BE-F512-4BF5-B4DC-B729F4DAC67C}" type="presParOf" srcId="{4A5DBA6C-F428-4020-82B6-541618BAD544}" destId="{71384018-3A0D-4311-AEEC-CC63D711FAE0}" srcOrd="1" destOrd="0" presId="urn:microsoft.com/office/officeart/2005/8/layout/orgChart1"/>
    <dgm:cxn modelId="{301A4BBC-BAF7-4CD4-A340-373FD499CB97}" type="presParOf" srcId="{4A5DBA6C-F428-4020-82B6-541618BAD544}" destId="{4996A699-AB5C-4723-91D3-6BEDBD055507}" srcOrd="2" destOrd="0" presId="urn:microsoft.com/office/officeart/2005/8/layout/orgChart1"/>
    <dgm:cxn modelId="{98D9D795-42E6-43D0-9606-9DC9C2CC4210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7400,0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A5595DA3-4820-4489-B7DF-507CC960489F}" type="presOf" srcId="{A7F958E3-F472-43C9-BE59-C4FA74022D4F}" destId="{DB5FB111-0341-4006-86D3-1D1F3D4746EA}" srcOrd="1" destOrd="0" presId="urn:microsoft.com/office/officeart/2005/8/layout/orgChart1"/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F2D5A434-5184-4F29-BA0B-11D463F65DBD}" type="presOf" srcId="{A7F958E3-F472-43C9-BE59-C4FA74022D4F}" destId="{5EF78AD7-8675-42CC-956E-9B04FAA3960F}" srcOrd="0" destOrd="0" presId="urn:microsoft.com/office/officeart/2005/8/layout/orgChart1"/>
    <dgm:cxn modelId="{22747CF8-CD4E-4850-A5CE-0E1203D7DD75}" type="presOf" srcId="{4A393A50-EB43-4ABD-8368-A130A03FF6EB}" destId="{1826E079-2E84-40D7-98AA-DDE7F6F38A25}" srcOrd="0" destOrd="0" presId="urn:microsoft.com/office/officeart/2005/8/layout/orgChart1"/>
    <dgm:cxn modelId="{5578015E-DD1E-4C87-9606-C1AF3DEFB5F9}" type="presOf" srcId="{550834BF-D4BB-490D-B39A-9DA6717E97E6}" destId="{7A221756-83AC-4B63-A63E-A38EF3386746}" srcOrd="0" destOrd="0" presId="urn:microsoft.com/office/officeart/2005/8/layout/orgChart1"/>
    <dgm:cxn modelId="{1B73D8A8-2DCB-4D39-97F1-45C1C521D572}" type="presOf" srcId="{C0A94E25-EF99-4052-9C74-3F6DDFB90998}" destId="{3421F2DF-A291-42CC-BA28-7B58ABA2F387}" srcOrd="0" destOrd="0" presId="urn:microsoft.com/office/officeart/2005/8/layout/orgChart1"/>
    <dgm:cxn modelId="{FBCA05A7-3D65-4651-A40C-27551F819753}" type="presOf" srcId="{C721CCCA-80F8-47E9-A4EE-E95BB1F289DA}" destId="{CB03508E-E7CB-43BD-A74D-0849FC1B4ACA}" srcOrd="0" destOrd="0" presId="urn:microsoft.com/office/officeart/2005/8/layout/orgChart1"/>
    <dgm:cxn modelId="{F71D0FCC-B3CD-43E5-B5D7-69B933EAC98B}" type="presOf" srcId="{0966263D-8EA3-45C8-9D64-64E1D0F9A79E}" destId="{0ADD60B8-87C2-40EB-BE89-D7B910E33099}" srcOrd="0" destOrd="0" presId="urn:microsoft.com/office/officeart/2005/8/layout/orgChart1"/>
    <dgm:cxn modelId="{42ABEEE3-F7D0-48B3-BA3E-3BF984E3077D}" type="presOf" srcId="{0966263D-8EA3-45C8-9D64-64E1D0F9A79E}" destId="{684EAAA8-0527-4D0E-A8C8-328CFAD733F2}" srcOrd="1" destOrd="0" presId="urn:microsoft.com/office/officeart/2005/8/layout/orgChart1"/>
    <dgm:cxn modelId="{BB6B52C3-D32D-4A9E-9403-1AC9E0D278AD}" type="presOf" srcId="{550834BF-D4BB-490D-B39A-9DA6717E97E6}" destId="{760A21EA-C0FE-47BF-8C41-2EDE8D0EDFF2}" srcOrd="1" destOrd="0" presId="urn:microsoft.com/office/officeart/2005/8/layout/orgChart1"/>
    <dgm:cxn modelId="{1C09AE5E-4075-4B71-8F89-92B44C95B617}" type="presParOf" srcId="{3421F2DF-A291-42CC-BA28-7B58ABA2F387}" destId="{0219C96D-11E3-4C8E-8408-91BE4E67FEEF}" srcOrd="0" destOrd="0" presId="urn:microsoft.com/office/officeart/2005/8/layout/orgChart1"/>
    <dgm:cxn modelId="{ACB82131-4F40-4EBF-A607-FF807198031F}" type="presParOf" srcId="{0219C96D-11E3-4C8E-8408-91BE4E67FEEF}" destId="{875ABB37-9538-4555-9705-11F031BC7546}" srcOrd="0" destOrd="0" presId="urn:microsoft.com/office/officeart/2005/8/layout/orgChart1"/>
    <dgm:cxn modelId="{5CA7F5BB-843F-46FB-87C7-2DB2344BDBFF}" type="presParOf" srcId="{875ABB37-9538-4555-9705-11F031BC7546}" destId="{7A221756-83AC-4B63-A63E-A38EF3386746}" srcOrd="0" destOrd="0" presId="urn:microsoft.com/office/officeart/2005/8/layout/orgChart1"/>
    <dgm:cxn modelId="{DE0FEF76-6C03-4E0E-9628-73E800BE5AD9}" type="presParOf" srcId="{875ABB37-9538-4555-9705-11F031BC7546}" destId="{760A21EA-C0FE-47BF-8C41-2EDE8D0EDFF2}" srcOrd="1" destOrd="0" presId="urn:microsoft.com/office/officeart/2005/8/layout/orgChart1"/>
    <dgm:cxn modelId="{9F955E47-CB76-4634-B26B-303A90E0B371}" type="presParOf" srcId="{0219C96D-11E3-4C8E-8408-91BE4E67FEEF}" destId="{9208B95B-F4A7-4F7A-B175-2CEC1137A269}" srcOrd="1" destOrd="0" presId="urn:microsoft.com/office/officeart/2005/8/layout/orgChart1"/>
    <dgm:cxn modelId="{3F5C831B-252A-4976-B594-53171FD9A4A2}" type="presParOf" srcId="{9208B95B-F4A7-4F7A-B175-2CEC1137A269}" destId="{1826E079-2E84-40D7-98AA-DDE7F6F38A25}" srcOrd="0" destOrd="0" presId="urn:microsoft.com/office/officeart/2005/8/layout/orgChart1"/>
    <dgm:cxn modelId="{19BC2530-76AA-4EF7-99A5-AE1EC23F7854}" type="presParOf" srcId="{9208B95B-F4A7-4F7A-B175-2CEC1137A269}" destId="{F9E9EBCD-CF7A-4B74-A5AE-3FFD883AC13B}" srcOrd="1" destOrd="0" presId="urn:microsoft.com/office/officeart/2005/8/layout/orgChart1"/>
    <dgm:cxn modelId="{08943BCD-6C57-4802-8FF1-5B9FC9D80ED6}" type="presParOf" srcId="{F9E9EBCD-CF7A-4B74-A5AE-3FFD883AC13B}" destId="{278AC8BB-0959-47E9-93EF-E90F546764AF}" srcOrd="0" destOrd="0" presId="urn:microsoft.com/office/officeart/2005/8/layout/orgChart1"/>
    <dgm:cxn modelId="{909ED350-BDCB-46E5-864B-EB4CA09E40BD}" type="presParOf" srcId="{278AC8BB-0959-47E9-93EF-E90F546764AF}" destId="{0ADD60B8-87C2-40EB-BE89-D7B910E33099}" srcOrd="0" destOrd="0" presId="urn:microsoft.com/office/officeart/2005/8/layout/orgChart1"/>
    <dgm:cxn modelId="{0B96A2AF-2CAC-4748-8D1F-2241331ABA30}" type="presParOf" srcId="{278AC8BB-0959-47E9-93EF-E90F546764AF}" destId="{684EAAA8-0527-4D0E-A8C8-328CFAD733F2}" srcOrd="1" destOrd="0" presId="urn:microsoft.com/office/officeart/2005/8/layout/orgChart1"/>
    <dgm:cxn modelId="{CC09B627-5741-4DE0-8D0C-E3B36186A944}" type="presParOf" srcId="{F9E9EBCD-CF7A-4B74-A5AE-3FFD883AC13B}" destId="{A1E49851-60AE-4B79-A80E-2DF7ED0D6549}" srcOrd="1" destOrd="0" presId="urn:microsoft.com/office/officeart/2005/8/layout/orgChart1"/>
    <dgm:cxn modelId="{6050AE1F-76C1-4B8C-A38A-6CDF9B2B8CFA}" type="presParOf" srcId="{F9E9EBCD-CF7A-4B74-A5AE-3FFD883AC13B}" destId="{C4C2105F-3510-4D95-87A7-592ABD44CE4D}" srcOrd="2" destOrd="0" presId="urn:microsoft.com/office/officeart/2005/8/layout/orgChart1"/>
    <dgm:cxn modelId="{9B653C55-AC87-49C5-A08E-78131C732EE3}" type="presParOf" srcId="{9208B95B-F4A7-4F7A-B175-2CEC1137A269}" destId="{CB03508E-E7CB-43BD-A74D-0849FC1B4ACA}" srcOrd="2" destOrd="0" presId="urn:microsoft.com/office/officeart/2005/8/layout/orgChart1"/>
    <dgm:cxn modelId="{C1BDD4AC-477A-4F32-AE94-62952A273925}" type="presParOf" srcId="{9208B95B-F4A7-4F7A-B175-2CEC1137A269}" destId="{4A5DBA6C-F428-4020-82B6-541618BAD544}" srcOrd="3" destOrd="0" presId="urn:microsoft.com/office/officeart/2005/8/layout/orgChart1"/>
    <dgm:cxn modelId="{719FE936-5F2A-4F02-A7A9-6CAD91182F4E}" type="presParOf" srcId="{4A5DBA6C-F428-4020-82B6-541618BAD544}" destId="{FA135E70-0F41-410F-B6D8-4B36BCB05894}" srcOrd="0" destOrd="0" presId="urn:microsoft.com/office/officeart/2005/8/layout/orgChart1"/>
    <dgm:cxn modelId="{5452755F-E6F3-46DA-B8AF-40DA654F4050}" type="presParOf" srcId="{FA135E70-0F41-410F-B6D8-4B36BCB05894}" destId="{5EF78AD7-8675-42CC-956E-9B04FAA3960F}" srcOrd="0" destOrd="0" presId="urn:microsoft.com/office/officeart/2005/8/layout/orgChart1"/>
    <dgm:cxn modelId="{5DD2EFD0-0C3A-404B-9C3A-C564A7542E69}" type="presParOf" srcId="{FA135E70-0F41-410F-B6D8-4B36BCB05894}" destId="{DB5FB111-0341-4006-86D3-1D1F3D4746EA}" srcOrd="1" destOrd="0" presId="urn:microsoft.com/office/officeart/2005/8/layout/orgChart1"/>
    <dgm:cxn modelId="{8DA69BFF-FC29-4F28-8814-C982E28C1C94}" type="presParOf" srcId="{4A5DBA6C-F428-4020-82B6-541618BAD544}" destId="{71384018-3A0D-4311-AEEC-CC63D711FAE0}" srcOrd="1" destOrd="0" presId="urn:microsoft.com/office/officeart/2005/8/layout/orgChart1"/>
    <dgm:cxn modelId="{5BAEEFFA-1E0D-449F-B32F-5ED9B1B597D7}" type="presParOf" srcId="{4A5DBA6C-F428-4020-82B6-541618BAD544}" destId="{4996A699-AB5C-4723-91D3-6BEDBD055507}" srcOrd="2" destOrd="0" presId="urn:microsoft.com/office/officeart/2005/8/layout/orgChart1"/>
    <dgm:cxn modelId="{030F38D9-8BB6-4843-B758-F92645CB542B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2023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5D74-FD20-4490-8A72-F655D586810B}">
      <dsp:nvSpPr>
        <dsp:cNvPr id="0" name=""/>
        <dsp:cNvSpPr/>
      </dsp:nvSpPr>
      <dsp:spPr>
        <a:xfrm>
          <a:off x="1919811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7"/>
              </a:lnTo>
              <a:lnTo>
                <a:pt x="1050611" y="182337"/>
              </a:lnTo>
              <a:lnTo>
                <a:pt x="1050611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511F-C05F-44DA-A46A-8F83789AB044}">
      <dsp:nvSpPr>
        <dsp:cNvPr id="0" name=""/>
        <dsp:cNvSpPr/>
      </dsp:nvSpPr>
      <dsp:spPr>
        <a:xfrm>
          <a:off x="869199" y="1224409"/>
          <a:ext cx="1050611" cy="364675"/>
        </a:xfrm>
        <a:custGeom>
          <a:avLst/>
          <a:gdLst/>
          <a:ahLst/>
          <a:cxnLst/>
          <a:rect l="0" t="0" r="0" b="0"/>
          <a:pathLst>
            <a:path>
              <a:moveTo>
                <a:pt x="1050611" y="0"/>
              </a:moveTo>
              <a:lnTo>
                <a:pt x="1050611" y="182337"/>
              </a:lnTo>
              <a:lnTo>
                <a:pt x="0" y="182337"/>
              </a:lnTo>
              <a:lnTo>
                <a:pt x="0" y="364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5002-5D01-4BAF-B43F-4A2282BEE5FB}">
      <dsp:nvSpPr>
        <dsp:cNvPr id="0" name=""/>
        <dsp:cNvSpPr/>
      </dsp:nvSpPr>
      <dsp:spPr>
        <a:xfrm>
          <a:off x="531093" y="278945"/>
          <a:ext cx="2777435" cy="945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2024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7322,5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531093" y="278945"/>
        <a:ext cx="2777435" cy="945463"/>
      </dsp:txXfrm>
    </dsp:sp>
    <dsp:sp modelId="{738CEF90-7F0F-4AFC-A0C6-43AD8684FFA8}">
      <dsp:nvSpPr>
        <dsp:cNvPr id="0" name=""/>
        <dsp:cNvSpPr/>
      </dsp:nvSpPr>
      <dsp:spPr>
        <a:xfrm>
          <a:off x="925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6322,5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25" y="1589084"/>
        <a:ext cx="1736548" cy="868274"/>
      </dsp:txXfrm>
    </dsp:sp>
    <dsp:sp modelId="{623B8949-4B92-467D-B7F7-DC9342469C17}">
      <dsp:nvSpPr>
        <dsp:cNvPr id="0" name=""/>
        <dsp:cNvSpPr/>
      </dsp:nvSpPr>
      <dsp:spPr>
        <a:xfrm>
          <a:off x="2102149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102149" y="1589084"/>
        <a:ext cx="1736548" cy="86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2158206" y="1088038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9"/>
              </a:lnTo>
              <a:lnTo>
                <a:pt x="1181072" y="204979"/>
              </a:lnTo>
              <a:lnTo>
                <a:pt x="1181072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977133" y="1088038"/>
          <a:ext cx="1181072" cy="409959"/>
        </a:xfrm>
        <a:custGeom>
          <a:avLst/>
          <a:gdLst/>
          <a:ahLst/>
          <a:cxnLst/>
          <a:rect l="0" t="0" r="0" b="0"/>
          <a:pathLst>
            <a:path>
              <a:moveTo>
                <a:pt x="1181072" y="0"/>
              </a:moveTo>
              <a:lnTo>
                <a:pt x="1181072" y="204979"/>
              </a:lnTo>
              <a:lnTo>
                <a:pt x="0" y="204979"/>
              </a:lnTo>
              <a:lnTo>
                <a:pt x="0" y="4099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1182113" y="111945"/>
          <a:ext cx="1952186" cy="97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     2026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7400,0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182113" y="111945"/>
        <a:ext cx="1952186" cy="976093"/>
      </dsp:txXfrm>
    </dsp:sp>
    <dsp:sp modelId="{0ADD60B8-87C2-40EB-BE89-D7B910E33099}">
      <dsp:nvSpPr>
        <dsp:cNvPr id="0" name=""/>
        <dsp:cNvSpPr/>
      </dsp:nvSpPr>
      <dsp:spPr>
        <a:xfrm>
          <a:off x="1040" y="1497998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1040" y="1497998"/>
        <a:ext cx="1952186" cy="976093"/>
      </dsp:txXfrm>
    </dsp:sp>
    <dsp:sp modelId="{5EF78AD7-8675-42CC-956E-9B04FAA3960F}">
      <dsp:nvSpPr>
        <dsp:cNvPr id="0" name=""/>
        <dsp:cNvSpPr/>
      </dsp:nvSpPr>
      <dsp:spPr>
        <a:xfrm>
          <a:off x="2363186" y="1497998"/>
          <a:ext cx="1952186" cy="976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3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3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363186" y="1497998"/>
        <a:ext cx="1952186" cy="9760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508E-E7CB-43BD-A74D-0849FC1B4ACA}">
      <dsp:nvSpPr>
        <dsp:cNvPr id="0" name=""/>
        <dsp:cNvSpPr/>
      </dsp:nvSpPr>
      <dsp:spPr>
        <a:xfrm>
          <a:off x="1785599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0"/>
              </a:lnTo>
              <a:lnTo>
                <a:pt x="977164" y="169590"/>
              </a:lnTo>
              <a:lnTo>
                <a:pt x="977164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E079-2E84-40D7-98AA-DDE7F6F38A25}">
      <dsp:nvSpPr>
        <dsp:cNvPr id="0" name=""/>
        <dsp:cNvSpPr/>
      </dsp:nvSpPr>
      <dsp:spPr>
        <a:xfrm>
          <a:off x="808435" y="871399"/>
          <a:ext cx="977164" cy="339181"/>
        </a:xfrm>
        <a:custGeom>
          <a:avLst/>
          <a:gdLst/>
          <a:ahLst/>
          <a:cxnLst/>
          <a:rect l="0" t="0" r="0" b="0"/>
          <a:pathLst>
            <a:path>
              <a:moveTo>
                <a:pt x="977164" y="0"/>
              </a:moveTo>
              <a:lnTo>
                <a:pt x="977164" y="169590"/>
              </a:lnTo>
              <a:lnTo>
                <a:pt x="0" y="169590"/>
              </a:lnTo>
              <a:lnTo>
                <a:pt x="0" y="3391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21756-83AC-4B63-A63E-A38EF3386746}">
      <dsp:nvSpPr>
        <dsp:cNvPr id="0" name=""/>
        <dsp:cNvSpPr/>
      </dsp:nvSpPr>
      <dsp:spPr>
        <a:xfrm>
          <a:off x="978025" y="63825"/>
          <a:ext cx="1615148" cy="807574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    2025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7400,0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78025" y="63825"/>
        <a:ext cx="1615148" cy="807574"/>
      </dsp:txXfrm>
    </dsp:sp>
    <dsp:sp modelId="{0ADD60B8-87C2-40EB-BE89-D7B910E33099}">
      <dsp:nvSpPr>
        <dsp:cNvPr id="0" name=""/>
        <dsp:cNvSpPr/>
      </dsp:nvSpPr>
      <dsp:spPr>
        <a:xfrm>
          <a:off x="86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6400,0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860" y="1210581"/>
        <a:ext cx="1615148" cy="807574"/>
      </dsp:txXfrm>
    </dsp:sp>
    <dsp:sp modelId="{5EF78AD7-8675-42CC-956E-9B04FAA3960F}">
      <dsp:nvSpPr>
        <dsp:cNvPr id="0" name=""/>
        <dsp:cNvSpPr/>
      </dsp:nvSpPr>
      <dsp:spPr>
        <a:xfrm>
          <a:off x="1955190" y="1210581"/>
          <a:ext cx="1615148" cy="807574"/>
        </a:xfrm>
        <a:prstGeom prst="rect">
          <a:avLst/>
        </a:prstGeom>
        <a:solidFill>
          <a:srgbClr val="F694D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0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0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1955190" y="1210581"/>
        <a:ext cx="1615148" cy="8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0.85002</cdr:x>
      <cdr:y>0.15222</cdr:y>
    </cdr:from>
    <cdr:to>
      <cdr:x>0.97456</cdr:x>
      <cdr:y>0.21179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372539" y="803089"/>
          <a:ext cx="1080179" cy="3142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0.64762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193624"/>
          <a:ext cx="1664058" cy="5044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14877,8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0.43555</cdr:x>
      <cdr:y>0.46536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72616" y="1080120"/>
          <a:ext cx="971876" cy="30709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89363,9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0.27619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2009" y="0"/>
          <a:ext cx="2016224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192446,1 тыс. руб.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326,0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17092,0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12844,0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14053,2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0.4381</cdr:x>
      <cdr:y>0.04412</cdr:y>
    </cdr:from>
    <cdr:to>
      <cdr:x>0.62961</cdr:x>
      <cdr:y>0.12719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12368" y="216024"/>
          <a:ext cx="1448033" cy="4067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1885,3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0.2381</cdr:x>
      <cdr:y>0.04412</cdr:y>
    </cdr:from>
    <cdr:to>
      <cdr:x>0.42976</cdr:x>
      <cdr:y>0.12295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00200" y="216024"/>
          <a:ext cx="1449139" cy="38602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1885,3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0.04412</cdr:y>
    </cdr:from>
    <cdr:to>
      <cdr:x>0.22857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3" y="216024"/>
          <a:ext cx="1440160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1885,3</a:t>
          </a:r>
          <a:endParaRPr lang="ru-RU" sz="9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0.85832</cdr:x>
      <cdr:y>0.0298</cdr:y>
    </cdr:from>
    <cdr:to>
      <cdr:x>0.98286</cdr:x>
      <cdr:y>0.08937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444547" y="144016"/>
          <a:ext cx="1080185" cy="287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0.16375</cdr:x>
      <cdr:y>0.0352</cdr:y>
    </cdr:from>
    <cdr:to>
      <cdr:x>0.27153</cdr:x>
      <cdr:y>0.18517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5396" y="86399"/>
          <a:ext cx="931606" cy="36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596338,6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0.67866</cdr:x>
      <cdr:y>0.05405</cdr:y>
    </cdr:from>
    <cdr:to>
      <cdr:x>0.78373</cdr:x>
      <cdr:y>0.15266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66030" y="132678"/>
          <a:ext cx="908182" cy="24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598277,6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0.85181</cdr:x>
      <cdr:y>0.04933</cdr:y>
    </cdr:from>
    <cdr:to>
      <cdr:x>0.98656</cdr:x>
      <cdr:y>0.14032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362675" y="121087"/>
          <a:ext cx="1164724" cy="223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600613,5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0.45455</cdr:x>
      <cdr:y>0.05882</cdr:y>
    </cdr:from>
    <cdr:to>
      <cdr:x>0.6</cdr:x>
      <cdr:y>0.11765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00400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64609,66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0.26364</cdr:x>
      <cdr:y>0.05882</cdr:y>
    </cdr:from>
    <cdr:to>
      <cdr:x>0.40909</cdr:x>
      <cdr:y>0.11765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088232" y="288032"/>
          <a:ext cx="1152128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64553,96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0.06364</cdr:x>
      <cdr:y>0.07353</cdr:y>
    </cdr:from>
    <cdr:to>
      <cdr:x>0.21818</cdr:x>
      <cdr:y>0.13235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04056" y="360040"/>
          <a:ext cx="122413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64116,0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0.17449</cdr:x>
      <cdr:y>0.08758</cdr:y>
    </cdr:from>
    <cdr:to>
      <cdr:x>0.28227</cdr:x>
      <cdr:y>0.19235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8228" y="240411"/>
          <a:ext cx="931606" cy="28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76884,1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0.61603</cdr:x>
      <cdr:y>0</cdr:y>
    </cdr:from>
    <cdr:to>
      <cdr:x>0.7211</cdr:x>
      <cdr:y>0.09861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24692" y="-864192"/>
          <a:ext cx="908182" cy="268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90941,7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0.81262</cdr:x>
      <cdr:y>0</cdr:y>
    </cdr:from>
    <cdr:to>
      <cdr:x>0.94737</cdr:x>
      <cdr:y>0.09099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23983" y="-1021341"/>
          <a:ext cx="1164723" cy="249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93939,7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0.71702</cdr:x>
      <cdr:y>0.29424</cdr:y>
    </cdr:from>
    <cdr:to>
      <cdr:x>0.72805</cdr:x>
      <cdr:y>0.51491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680520" y="1152128"/>
          <a:ext cx="72008" cy="8640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175" y="949325"/>
            <a:ext cx="6324600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274" indent="-2801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424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591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763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932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310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127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9440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60230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460230" eaLnBrk="1" hangingPunct="1">
                <a:defRPr/>
              </a:pPr>
              <a:t>35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218" indent="-2800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336" indent="-2240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470" indent="-2240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607" indent="-2240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743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875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101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914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6023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12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1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81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1025" y="806450"/>
            <a:ext cx="5376863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5990" indent="-28307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229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521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8133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1050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3969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96887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49804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5836">
              <a:defRPr/>
            </a:pPr>
            <a:fld id="{5CAB3557-D43C-4DB7-947E-5E599009A8E4}" type="slidenum">
              <a:rPr lang="ru-RU" altLang="ru-RU">
                <a:solidFill>
                  <a:prstClr val="black"/>
                </a:solidFill>
              </a:rPr>
              <a:pPr defTabSz="905836">
                <a:defRPr/>
              </a:pPr>
              <a:t>30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2854" y="9385521"/>
            <a:ext cx="2914144" cy="4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3" tIns="46007" rIns="91993" bIns="4600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2238" eaLnBrk="1" hangingPunct="1">
              <a:spcBef>
                <a:spcPct val="0"/>
              </a:spcBef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2238" eaLnBrk="1" hangingPunct="1">
                <a:spcBef>
                  <a:spcPct val="0"/>
                </a:spcBef>
                <a:defRPr/>
              </a:pPr>
              <a:t>32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69" y="4693622"/>
            <a:ext cx="5382830" cy="444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3" tIns="46007" rIns="91993" bIns="460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7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34.xml"/><Relationship Id="rId7" Type="http://schemas.openxmlformats.org/officeDocument/2006/relationships/image" Target="../media/image31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4.jpg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43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</a:rPr>
              <a:t> Проект </a:t>
            </a:r>
            <a:r>
              <a:rPr lang="ru-RU" sz="4000" b="1" dirty="0">
                <a:latin typeface="Times New Roman" pitchFamily="18" charset="0"/>
              </a:rPr>
              <a:t>бюджета </a:t>
            </a:r>
            <a:r>
              <a:rPr lang="ru-RU" sz="4000" b="1" dirty="0" err="1">
                <a:latin typeface="Times New Roman" pitchFamily="18" charset="0"/>
              </a:rPr>
              <a:t>Максатихинского</a:t>
            </a:r>
            <a:r>
              <a:rPr lang="ru-RU" sz="4000" b="1" dirty="0">
                <a:latin typeface="Times New Roman" pitchFamily="18" charset="0"/>
              </a:rPr>
              <a:t> муниципального округа  </a:t>
            </a:r>
            <a:r>
              <a:rPr lang="ru-RU" sz="4000" b="1" dirty="0" smtClean="0">
                <a:latin typeface="Times New Roman" pitchFamily="18" charset="0"/>
              </a:rPr>
              <a:t>на   2024 </a:t>
            </a:r>
            <a:r>
              <a:rPr lang="ru-RU" sz="4000" b="1" dirty="0">
                <a:latin typeface="Times New Roman" pitchFamily="18" charset="0"/>
              </a:rPr>
              <a:t>год и на плановый период 2025 и 2026 годов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87372811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округа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105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669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42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9594548-0367-449E-BC69-0641C878B66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1588" y="1547813"/>
            <a:ext cx="35877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603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45350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2024-2026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1798621"/>
              </p:ext>
            </p:extLst>
          </p:nvPr>
        </p:nvGraphicFramePr>
        <p:xfrm>
          <a:off x="145576" y="1128310"/>
          <a:ext cx="8643589" cy="503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3059832" y="864192"/>
            <a:ext cx="988547" cy="268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732801,9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505207" y="996791"/>
            <a:ext cx="943481" cy="2630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633011,7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40352" y="70704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190" y="116632"/>
            <a:ext cx="8229600" cy="500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1800" b="1" dirty="0" smtClean="0">
                <a:latin typeface="Times New Roman" pitchFamily="18" charset="0"/>
              </a:rPr>
              <a:t> в разрезе видов финансового обеспечения в динамике на 2024-2026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1019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12" y="260648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 smtClean="0"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latin typeface="Times New Roman" pitchFamily="18" charset="0"/>
              </a:rPr>
              <a:t> муниципального округа по разделам бюджетной классификации на 2024 год и плановый период 2025-2026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26933180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91514770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00647740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2667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9743"/>
              </p:ext>
            </p:extLst>
          </p:nvPr>
        </p:nvGraphicFramePr>
        <p:xfrm>
          <a:off x="179512" y="900122"/>
          <a:ext cx="4126938" cy="577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64116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64553,96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64609,66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432,7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447,2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7093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8195,2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8195,2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92957,6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100960,94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103957,24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81550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34089,8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23828,7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310441,6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306248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306126,1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58691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58582,2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58582,2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8522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8522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10937,4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7322,5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7400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1885,3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1885,3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1885,3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633011,7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598277,6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600613,5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2024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(633011,7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723332"/>
              </p:ext>
            </p:extLst>
          </p:nvPr>
        </p:nvGraphicFramePr>
        <p:xfrm>
          <a:off x="31868" y="1556792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3681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384977,1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60,8%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на 2024-2026 годы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24710965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61776" y="4005064"/>
            <a:ext cx="278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исполнение государственных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по комиссии по делам несовершеннолетних на 2024 год -418,7тыс. </a:t>
            </a:r>
            <a:r>
              <a:rPr kumimoji="0" 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на 2025 год 422,3 тыс. руб.; на 2026 год 426,1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исполнению полномочий по созданию административных комиссий на 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-181,3 тыс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 2025 год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182,7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на 2026 год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183,6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2024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2025-2026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310441,6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2025– 306248,0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2026– 306126,1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60,8%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(633011,7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63,6% (598277,6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(600613,5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4395" y="1568053"/>
            <a:ext cx="110479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58691,0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58582,2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58582,2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0166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8522,0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8522,0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10937,4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80845590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28297912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01247007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633011,7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598277,6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600613,5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– 7322,5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– 7400,0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– 7400,0</a:t>
            </a: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2024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486328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03391733"/>
              </p:ext>
            </p:extLst>
          </p:nvPr>
        </p:nvGraphicFramePr>
        <p:xfrm>
          <a:off x="446637" y="1052515"/>
          <a:ext cx="7437731" cy="5432941"/>
        </p:xfrm>
        <a:graphic>
          <a:graphicData uri="http://schemas.openxmlformats.org/drawingml/2006/table">
            <a:tbl>
              <a:tblPr/>
              <a:tblGrid>
                <a:gridCol w="3096344"/>
                <a:gridCol w="1029019"/>
                <a:gridCol w="1224136"/>
                <a:gridCol w="1008112"/>
                <a:gridCol w="1080120"/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Решение №128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25.08.2023г.,    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 тыс.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698391,89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611011,70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598277,60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600613,50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85091,70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109679,40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99463,10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101206,60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69131,00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77576,00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80300,00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82471,00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т.ч.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544169,19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423756,30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418514,50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416935,90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99326,00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123385,00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115953,00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109273,00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444843,19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300371,30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302561,50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307662,90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732801,90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633011,70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598277,60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600613,50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287958,71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332640,40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295716,10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292950,60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444843,19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300371,30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302561,50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307662,90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- 34410,01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-22000,00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988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2024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027836667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2024 год и плановый период 2025-2026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6220515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821866"/>
              </p:ext>
            </p:extLst>
          </p:nvPr>
        </p:nvGraphicFramePr>
        <p:xfrm>
          <a:off x="3407756" y="1129209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2715"/>
            <a:ext cx="2724188" cy="17792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211960" y="414908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2024 год и плановый период 2025-2026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5436099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79911"/>
              </p:ext>
            </p:extLst>
          </p:nvPr>
        </p:nvGraphicFramePr>
        <p:xfrm>
          <a:off x="3779912" y="1268760"/>
          <a:ext cx="55446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</a:rPr>
              <a:t>на  2024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2531776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2992"/>
            <a:ext cx="32403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581128"/>
            <a:ext cx="3816424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0562005"/>
              </p:ext>
            </p:extLst>
          </p:nvPr>
        </p:nvGraphicFramePr>
        <p:xfrm>
          <a:off x="971600" y="1412776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2024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8899239"/>
              </p:ext>
            </p:extLst>
          </p:nvPr>
        </p:nvGraphicFramePr>
        <p:xfrm>
          <a:off x="108201" y="1136829"/>
          <a:ext cx="8643589" cy="524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3516658" y="1271184"/>
            <a:ext cx="988547" cy="268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83284,9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40352" y="70704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190" y="116632"/>
            <a:ext cx="8229600" cy="500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1800" b="1" dirty="0" smtClean="0">
                <a:latin typeface="Times New Roman" pitchFamily="18" charset="0"/>
              </a:rPr>
              <a:t> в части расходов дорожного фонда в разрезе видов финансового обеспечения в динамике на 2024-2026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719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2025-2026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7708991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4850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2024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31880"/>
              </p:ext>
            </p:extLst>
          </p:nvPr>
        </p:nvGraphicFramePr>
        <p:xfrm>
          <a:off x="107504" y="3329608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6372200" y="37170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98549"/>
              </p:ext>
            </p:extLst>
          </p:nvPr>
        </p:nvGraphicFramePr>
        <p:xfrm>
          <a:off x="429436" y="1354149"/>
          <a:ext cx="8247021" cy="437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40">
                  <a:extLst>
                    <a:ext uri="{9D8B030D-6E8A-4147-A177-3AD203B41FA5}">
                      <a16:colId xmlns="" xmlns:a16="http://schemas.microsoft.com/office/drawing/2014/main" val="3493777217"/>
                    </a:ext>
                  </a:extLst>
                </a:gridCol>
                <a:gridCol w="3563816">
                  <a:extLst>
                    <a:ext uri="{9D8B030D-6E8A-4147-A177-3AD203B41FA5}">
                      <a16:colId xmlns="" xmlns:a16="http://schemas.microsoft.com/office/drawing/2014/main" val="29878713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8520784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592653897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6466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(план)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27000" marB="27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476663"/>
                  </a:ext>
                </a:extLst>
              </a:tr>
              <a:tr h="9862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7000" marR="2025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на реализацию АИП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1000" marR="81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244260,8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1004203,3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22484,8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12223,7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1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счет средств областного бюджета*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-371475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224834,1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937043,6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9969272"/>
                  </a:ext>
                </a:extLst>
              </a:tr>
              <a:tr h="110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счет бюджета округа</a:t>
                      </a:r>
                    </a:p>
                  </a:txBody>
                  <a:tcPr marL="81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-371475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19426,7</a:t>
                      </a: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67159,7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22484,8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12223,7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00" marR="27000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9717156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Расходы на реализацию программы по развитию системы газоснабжения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округа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68344" y="83671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528" y="5877272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*Средства областного бюджета будут распределены в начале 2024 года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2024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98552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42626"/>
              </p:ext>
            </p:extLst>
          </p:nvPr>
        </p:nvGraphicFramePr>
        <p:xfrm>
          <a:off x="0" y="3139986"/>
          <a:ext cx="6264696" cy="37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755576" y="3645024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IMG_3343-300x22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" y="1268759"/>
            <a:ext cx="210787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645024"/>
            <a:ext cx="2664296" cy="25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21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77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00950" y="6430127"/>
            <a:ext cx="15430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937B6-D7D2-40B4-A86C-857397AF1E14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5714" y="1059431"/>
            <a:ext cx="8061779" cy="91440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2024 – 2026 годы объем средств на благоустройство составит 6686,8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том числе: за счет средств федерального и областного бюджетов – 6321,3 *тыс.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за счет средств бюджета </a:t>
            </a:r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округа – 365,5 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9053818"/>
              </p:ext>
            </p:extLst>
          </p:nvPr>
        </p:nvGraphicFramePr>
        <p:xfrm>
          <a:off x="350213" y="1826268"/>
          <a:ext cx="6021987" cy="4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23" y="2218492"/>
            <a:ext cx="2685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2024г.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Благоустройство парковой зоны за памятником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2025г. Подготовка ПСД на проведение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 по обустройству тротуара от остановки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пл.Свободы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ж/д переезда, благоустройству территории около музея.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519" y="3528032"/>
            <a:ext cx="261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23" y="4509120"/>
            <a:ext cx="278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 массового отдыха населения (парк)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Формирование комфортной городской среды в 2024-2026 годах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6169807"/>
            <a:ext cx="57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федерального и областного бюджета в сумме 3841,8 тыс. руб.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будут предусмотрены в начале 2024 года.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99113909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2024-2026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68386"/>
              </p:ext>
            </p:extLst>
          </p:nvPr>
        </p:nvGraphicFramePr>
        <p:xfrm>
          <a:off x="826602" y="1098173"/>
          <a:ext cx="8101948" cy="1221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0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2882">
                  <a:extLst>
                    <a:ext uri="{9D8B030D-6E8A-4147-A177-3AD203B41FA5}">
                      <a16:colId xmlns="" xmlns:a16="http://schemas.microsoft.com/office/drawing/2014/main" val="1048077753"/>
                    </a:ext>
                  </a:extLst>
                </a:gridCol>
                <a:gridCol w="157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12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294704,77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310441,6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306248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306126,1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+областной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187823,4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197623,8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197497,1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197375,2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722926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106881,37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112817,8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108750,9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108750,9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4015452"/>
                  </a:ext>
                </a:extLst>
              </a:tr>
            </a:tbl>
          </a:graphicData>
        </a:graphic>
      </p:graphicFrame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455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287FF-786A-4414-8F02-B8E5F40AC78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" y="2391688"/>
            <a:ext cx="2155004" cy="236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468" y="2391689"/>
            <a:ext cx="6630082" cy="283751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Обеспечены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гарантии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дошкольного, общего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дополнительного образования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детей: 2024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291299,4 тыс. руб., на 2025 год – 292157,0 тыс. руб., на 2026 год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292035,1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том числе средства на : - организацию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подвоза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учащихся к месту обучения и обратно на 2024-2026 года в сумме 9845,8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организацию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 питания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обучающихся, получающих начальное общее образование на 2024 год - 6861,34 тыс. руб., на 2025 год 6693,23 тыс. руб., на 2026 год – 6557,78 тыс. руб..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предоставление бесплатного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питания для обучающихся 1-11 классов (детей участников СВО)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муниципальных образовательных организациях на 2024-2026 годы в сумме 218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Освобождение от оплаты, взимаемой с родителей (законных представителей), за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присмотр и уход за детьми участников СВО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муниципальных образовательных организациях, реализующих образовательную программу дошкольного образования на 2024-2026 годы в сумме 228,2 тыс.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руб.ежегодно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5301208"/>
            <a:ext cx="8461006" cy="1387631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33400" fontAlgn="base">
              <a:spcBef>
                <a:spcPct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Предусмотрено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финансирование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проведение ремонтов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образовательных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организациях: 2024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сумме 5388,4 тыс. руб. на: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замену окон МБОУ «Пятницкая СОШ» 535,2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.; 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установку домофонов МБОУ «МСШ №2» 83,2 тыс. руб.; 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ремонт фасада МБОУ «МСШ №1» 3770,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.;</a:t>
            </a:r>
          </a:p>
          <a:p>
            <a:pPr marL="171450" indent="-171450" algn="just" defTabSz="533400" fontAlgn="base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благоустройство территории (плаца) МБОУ «МСШ №1»  1000 тыс. руб.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90169"/>
            <a:ext cx="8229600" cy="934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образования муниципального образования «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муниципальный округ» на 2023-2026 годы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>
            <a:off x="7956376" y="57700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0365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2024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4708908"/>
              </p:ext>
            </p:extLst>
          </p:nvPr>
        </p:nvGraphicFramePr>
        <p:xfrm>
          <a:off x="899592" y="1412776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76679238"/>
              </p:ext>
            </p:extLst>
          </p:nvPr>
        </p:nvGraphicFramePr>
        <p:xfrm>
          <a:off x="52389" y="1320800"/>
          <a:ext cx="8806136" cy="49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2024-2026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324745"/>
            <a:ext cx="2724188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14" y="3197374"/>
            <a:ext cx="1614083" cy="23127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C8C7889-BA65-458D-A8A2-B475874E7A12}"/>
              </a:ext>
            </a:extLst>
          </p:cNvPr>
          <p:cNvSpPr/>
          <p:nvPr/>
        </p:nvSpPr>
        <p:spPr>
          <a:xfrm rot="10800000" flipV="1">
            <a:off x="1508838" y="1420145"/>
            <a:ext cx="1242137" cy="515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3">
            <a:extLst>
              <a:ext uri="{FF2B5EF4-FFF2-40B4-BE49-F238E27FC236}">
                <a16:creationId xmlns="" xmlns:a16="http://schemas.microsoft.com/office/drawing/2014/main" id="{A0E0E616-6660-417E-9D96-2A390F1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09023"/>
              </p:ext>
            </p:extLst>
          </p:nvPr>
        </p:nvGraphicFramePr>
        <p:xfrm>
          <a:off x="755576" y="864192"/>
          <a:ext cx="7437644" cy="1562100"/>
        </p:xfrm>
        <a:graphic>
          <a:graphicData uri="http://schemas.openxmlformats.org/drawingml/2006/table">
            <a:tbl>
              <a:tblPr/>
              <a:tblGrid>
                <a:gridCol w="2125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3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6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60009,08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58691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58582,2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58582,2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Федеральный+ областной бюджет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17614,5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772738"/>
                  </a:ext>
                </a:extLst>
              </a:tr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42394,58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39575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39466,2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39466,2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BE9B357C-C7C0-4397-A673-D89D80AFB9A6}"/>
              </a:ext>
            </a:extLst>
          </p:cNvPr>
          <p:cNvSpPr/>
          <p:nvPr/>
        </p:nvSpPr>
        <p:spPr>
          <a:xfrm>
            <a:off x="2792464" y="5905062"/>
            <a:ext cx="2330120" cy="34710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122" y="6389239"/>
            <a:ext cx="2057400" cy="41060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287FF-786A-4414-8F02-B8E5F40AC78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481" y="2492766"/>
            <a:ext cx="7061057" cy="4003285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социально-значимые направления поддержки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культуры: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значений средней заработной платы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учреждений культуры  в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 на проведение ремонтных работ, приобретение оборудования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в сумме 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372,6 тыс. руб.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в сумме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4368" y="54989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362950" cy="50405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культура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Тверской области на 2023-2026 годы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81235944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59142408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2024-2026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6139961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8717" y="3850675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850676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8717" y="4866339"/>
            <a:ext cx="165618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79" y="505100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175" y="1772816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2024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2025-2026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1498365"/>
              </p:ext>
            </p:extLst>
          </p:nvPr>
        </p:nvGraphicFramePr>
        <p:xfrm>
          <a:off x="539552" y="980727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3527960"/>
              </p:ext>
            </p:extLst>
          </p:nvPr>
        </p:nvGraphicFramePr>
        <p:xfrm>
          <a:off x="4644008" y="3140968"/>
          <a:ext cx="4316413" cy="25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118" y="9807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34579401"/>
              </p:ext>
            </p:extLst>
          </p:nvPr>
        </p:nvGraphicFramePr>
        <p:xfrm>
          <a:off x="784519" y="4437112"/>
          <a:ext cx="3571200" cy="208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518" y="11331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918" y="12855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566" y="12855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2982418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2024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             12 «Средства массовой информации» на 2024-2026 годы</a:t>
            </a:r>
            <a:endParaRPr lang="ru-RU" sz="2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7254275"/>
              </p:ext>
            </p:extLst>
          </p:nvPr>
        </p:nvGraphicFramePr>
        <p:xfrm>
          <a:off x="899592" y="141277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2666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8116238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источников финансирования дефицита бюджета на 2024-2026г.</a:t>
            </a:r>
          </a:p>
        </p:txBody>
      </p:sp>
    </p:spTree>
    <p:extLst>
      <p:ext uri="{BB962C8B-B14F-4D97-AF65-F5344CB8AC3E}">
        <p14:creationId xmlns:p14="http://schemas.microsoft.com/office/powerpoint/2010/main" val="266997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40212"/>
              </p:ext>
            </p:extLst>
          </p:nvPr>
        </p:nvGraphicFramePr>
        <p:xfrm>
          <a:off x="1115616" y="620688"/>
          <a:ext cx="7427733" cy="427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3" imgW="10267816" imgH="5905527" progId="Excel.Sheet.8">
                  <p:embed/>
                </p:oleObj>
              </mc:Choice>
              <mc:Fallback>
                <p:oleObj name="Лист" r:id="rId3" imgW="10267816" imgH="59055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620688"/>
                        <a:ext cx="7427733" cy="4272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645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" y="332657"/>
            <a:ext cx="7848867" cy="600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99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9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80483432"/>
              </p:ext>
            </p:extLst>
          </p:nvPr>
        </p:nvGraphicFramePr>
        <p:xfrm>
          <a:off x="295805" y="1340768"/>
          <a:ext cx="8673395" cy="48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0012" y="6241353"/>
            <a:ext cx="80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 распределены не в полном объеме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68086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2024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82666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50287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5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2024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18358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22413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008080103"/>
              </p:ext>
            </p:extLst>
          </p:nvPr>
        </p:nvGraphicFramePr>
        <p:xfrm>
          <a:off x="295805" y="1340768"/>
          <a:ext cx="86733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Динамика и структура налоговых и неналоговых  доходов бюджета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50730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7752152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90030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11814</TotalTime>
  <Words>2229</Words>
  <Application>Microsoft Office PowerPoint</Application>
  <PresentationFormat>Экран (4:3)</PresentationFormat>
  <Paragraphs>509</Paragraphs>
  <Slides>44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Лист Microsoft Excel 97-2003</vt:lpstr>
      <vt:lpstr>                Администрация Максатихинского муниципального                                   округа Тверской области 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Структура доходов бюджета 2024 года</vt:lpstr>
      <vt:lpstr>Презентация PowerPoint</vt:lpstr>
      <vt:lpstr>Структура налоговых доходов 2024 года</vt:lpstr>
      <vt:lpstr>Структура неналоговых доходов 2024 года</vt:lpstr>
      <vt:lpstr>Презентация PowerPoint</vt:lpstr>
      <vt:lpstr>Структура  безвозмездных  поступлений  бюджета                   2024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2024-2026 годы</vt:lpstr>
      <vt:lpstr>Презентация PowerPoint</vt:lpstr>
      <vt:lpstr>Структура расходов бюджета Максатихинского муниципального округа по разделам бюджетной классификации на 2024 год и плановый период 2025-2026 годов</vt:lpstr>
      <vt:lpstr>Структура расходов на 2024 год  (633011,7 тыс. руб.)</vt:lpstr>
      <vt:lpstr>Расходы по разделу 01 «Общегосударственные вопросы» на 2024-2026 годы</vt:lpstr>
      <vt:lpstr>Расходы бюджета на социальную сферу в 2024 году и на плановый период 2025-2026 годов</vt:lpstr>
      <vt:lpstr>Программные направления деятельности муниципального образования Максатихинский муниципальный округ на 2024 год</vt:lpstr>
      <vt:lpstr>Презентация PowerPoint</vt:lpstr>
      <vt:lpstr>Направления расходов бюджета по разделу 03 «Национальная безопасность и правоохранительная деятельность» на  2024 год и плановый период 2025-2026 годов</vt:lpstr>
      <vt:lpstr>Направления расходов бюджета по разделу 04 «Национальная  экономика» на  2024 год и плановый период 2025-2026 годов</vt:lpstr>
      <vt:lpstr>Направления расходов бюджета по подразделу 0408 «Транспорт» на  2024 год</vt:lpstr>
      <vt:lpstr>Направления расходов бюджета по подразделу 0409 «Дорожное хозяйство (дорожные фонды)» на  2024 год</vt:lpstr>
      <vt:lpstr>Презентация PowerPoint</vt:lpstr>
      <vt:lpstr>Направления расходов бюджета по разделу 05 «Жилищно-коммунальное хозяйство» на  2024 год и плановый период 2025-2026 годов</vt:lpstr>
      <vt:lpstr>Структура расходов по разделу 0502 «Коммунальное хозяйство» на 2024 год</vt:lpstr>
      <vt:lpstr>Презентация PowerPoint</vt:lpstr>
      <vt:lpstr>Структура расходов по разделу 0503 «Благоустройство» на 2024 год</vt:lpstr>
      <vt:lpstr>Презентация PowerPoint</vt:lpstr>
      <vt:lpstr>Динамика расходов бюджета 2024-2026 годов по разделу 07 «Образование»</vt:lpstr>
      <vt:lpstr>Презентация PowerPoint</vt:lpstr>
      <vt:lpstr>Основные направления расходов по разделу 07 «Образование» на 2024 год</vt:lpstr>
      <vt:lpstr>Динамика расходов бюджета 2024-2026 годов по разделу 08 «Культура, кинематография»</vt:lpstr>
      <vt:lpstr>Расходы по отрасли культура Максатихинского муниципального округа Тверской области на 2023-2026 годы</vt:lpstr>
      <vt:lpstr>Направление расходов по РП 0801 «Культура» в разрезе муниципальных учреждений</vt:lpstr>
      <vt:lpstr>Динамика расходов бюджета 2024-2026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2024 год и плановый период  2025-2026 годов</vt:lpstr>
      <vt:lpstr>Основные направления расходов по разделу              12 «Средства массовой информации» на 2024-2026 годы</vt:lpstr>
      <vt:lpstr>Плановые показатели источников финансирования дефицита бюджета на 2024-2026г.</vt:lpstr>
      <vt:lpstr>Презентация PowerPoint</vt:lpstr>
      <vt:lpstr>Презентация PowerPoint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749</cp:revision>
  <cp:lastPrinted>2023-12-08T09:26:26Z</cp:lastPrinted>
  <dcterms:created xsi:type="dcterms:W3CDTF">2015-11-17T08:08:30Z</dcterms:created>
  <dcterms:modified xsi:type="dcterms:W3CDTF">2024-06-10T12:39:39Z</dcterms:modified>
</cp:coreProperties>
</file>