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97" r:id="rId2"/>
    <p:sldId id="298" r:id="rId3"/>
    <p:sldId id="274" r:id="rId4"/>
    <p:sldId id="272" r:id="rId5"/>
    <p:sldId id="273" r:id="rId6"/>
    <p:sldId id="276" r:id="rId7"/>
    <p:sldId id="279" r:id="rId8"/>
    <p:sldId id="278" r:id="rId9"/>
    <p:sldId id="284" r:id="rId10"/>
    <p:sldId id="285" r:id="rId11"/>
    <p:sldId id="282" r:id="rId12"/>
    <p:sldId id="286" r:id="rId13"/>
    <p:sldId id="258" r:id="rId14"/>
    <p:sldId id="287" r:id="rId15"/>
    <p:sldId id="288" r:id="rId16"/>
    <p:sldId id="259" r:id="rId17"/>
    <p:sldId id="261" r:id="rId18"/>
    <p:sldId id="292" r:id="rId19"/>
    <p:sldId id="260" r:id="rId20"/>
    <p:sldId id="262" r:id="rId21"/>
    <p:sldId id="293" r:id="rId22"/>
    <p:sldId id="294" r:id="rId23"/>
    <p:sldId id="295" r:id="rId24"/>
    <p:sldId id="299" r:id="rId25"/>
    <p:sldId id="300" r:id="rId26"/>
    <p:sldId id="301" r:id="rId27"/>
    <p:sldId id="290" r:id="rId28"/>
    <p:sldId id="291" r:id="rId29"/>
    <p:sldId id="267" r:id="rId30"/>
    <p:sldId id="26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5A57E-74B3-4D11-BFC6-76B039B5569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C3EC2-4CCF-412D-A733-7FFC2A776F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596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4CC9ECA-D07A-4E54-83BF-DCFF5F618BB1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20485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5848" indent="-28686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7458" indent="-229492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6441" indent="-229492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65424" indent="-229492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24407" indent="-22949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83390" indent="-22949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42373" indent="-22949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01356" indent="-22949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20057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9629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20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9014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29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5377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30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476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2328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1174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1357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7174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8417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919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8945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84250" y="752475"/>
            <a:ext cx="5011738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538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175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9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D84BF3E-116E-4133-B4F4-DE4E2679F1E3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891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599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1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703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79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373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00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42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931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69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634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7AA27-E4B9-43F2-903D-07B324D50BFF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6E63E-D541-425F-8085-2C7AFE1579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213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116013" y="115888"/>
            <a:ext cx="7667625" cy="12255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МИНИСТЕРСТВО ЗДРАВООХРАНЕНИЯ ТВЕРСКОЙ </a:t>
            </a:r>
            <a:r>
              <a:rPr lang="ru-RU" sz="18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ОБЛАСТИ</a:t>
            </a:r>
          </a:p>
        </p:txBody>
      </p:sp>
      <p:sp>
        <p:nvSpPr>
          <p:cNvPr id="2051" name="Содержимое 4"/>
          <p:cNvSpPr>
            <a:spLocks noGrp="1"/>
          </p:cNvSpPr>
          <p:nvPr>
            <p:ph idx="1"/>
          </p:nvPr>
        </p:nvSpPr>
        <p:spPr>
          <a:xfrm>
            <a:off x="1116013" y="908050"/>
            <a:ext cx="7596187" cy="4824413"/>
          </a:xfrm>
        </p:spPr>
        <p:txBody>
          <a:bodyPr rtlCol="0">
            <a:normAutofit/>
          </a:bodyPr>
          <a:lstStyle/>
          <a:p>
            <a:pPr marL="342891" indent="-342891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891" indent="-342891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показателях реализации национальных проектов «Демография» и «Здравоохранение» на территории Тверской области</a:t>
            </a:r>
            <a:endParaRPr lang="ru-RU" alt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mtClean="0">
              <a:solidFill>
                <a:srgbClr val="898989"/>
              </a:solidFill>
            </a:endParaRPr>
          </a:p>
          <a:p>
            <a:r>
              <a:rPr lang="ru-RU" altLang="ru-RU" smtClean="0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14913"/>
            <a:ext cx="5553075" cy="71755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509713" y="5829300"/>
            <a:ext cx="6465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Тверь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марта  </a:t>
            </a:r>
            <a:r>
              <a:rPr lang="ru-RU" sz="16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года</a:t>
            </a:r>
          </a:p>
        </p:txBody>
      </p:sp>
      <p:pic>
        <p:nvPicPr>
          <p:cNvPr id="4103" name="Рисунок 1"/>
          <p:cNvPicPr>
            <a:picLocks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290513"/>
            <a:ext cx="7556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62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65200" y="1430338"/>
          <a:ext cx="7975599" cy="511492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30006"/>
                <a:gridCol w="720080"/>
                <a:gridCol w="720080"/>
                <a:gridCol w="720080"/>
                <a:gridCol w="720080"/>
                <a:gridCol w="720080"/>
                <a:gridCol w="732769"/>
                <a:gridCol w="912424"/>
              </a:tblGrid>
              <a:tr h="253277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8" marB="0" anchor="ctr"/>
                </a:tc>
              </a:tr>
              <a:tr h="1224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Число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 (пациентов) дополнительно эвакуированных с использованием санитарной авиации (ежегодно, человек) не менее, человек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8" marB="0" anchor="ctr"/>
                </a:tc>
              </a:tr>
              <a:tr h="1042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Доля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записей к врачу, совершенных гражданами без очного обращения в регистратуру медицинской организации,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394" marR="9394" marT="9398" marB="0" anchor="ctr"/>
                </a:tc>
              </a:tr>
              <a:tr h="1224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Доля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обоснованных жалоб (от общего количества поступивших жалоб), урегулированных в досудебном порядке страховыми медицинскими организациями,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</a:p>
                  </a:txBody>
                  <a:tcPr marL="9394" marR="9394" marT="9398" marB="0" anchor="ctr"/>
                </a:tc>
              </a:tr>
              <a:tr h="1369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Доля лиц, госпитализированных по экстренным показателям в течение первых суток от общего числа больных, к которым совершены вылеты, %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9394" marR="9394" marT="9398" marB="0" anchor="ctr"/>
                </a:tc>
              </a:tr>
            </a:tbl>
          </a:graphicData>
        </a:graphic>
      </p:graphicFrame>
      <p:sp>
        <p:nvSpPr>
          <p:cNvPr id="15420" name="TextBox 1"/>
          <p:cNvSpPr txBox="1">
            <a:spLocks noChangeArrowheads="1"/>
          </p:cNvSpPr>
          <p:nvPr/>
        </p:nvSpPr>
        <p:spPr bwMode="auto">
          <a:xfrm>
            <a:off x="7177088" y="1052513"/>
            <a:ext cx="1728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Продолжение</a:t>
            </a:r>
          </a:p>
        </p:txBody>
      </p:sp>
      <p:sp>
        <p:nvSpPr>
          <p:cNvPr id="15421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18613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89013" y="1331913"/>
          <a:ext cx="7975599" cy="52165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30006"/>
                <a:gridCol w="720080"/>
                <a:gridCol w="720080"/>
                <a:gridCol w="720080"/>
                <a:gridCol w="720080"/>
                <a:gridCol w="720080"/>
                <a:gridCol w="732769"/>
                <a:gridCol w="912424"/>
              </a:tblGrid>
              <a:tr h="25323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4" marB="0" anchor="ctr"/>
                </a:tc>
              </a:tr>
              <a:tr h="2563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Доля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медицинских организаций, оказывающих в рамках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ОМС первичную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медико-санитарную помощь, на базе которых функционируют каналы связи граждан со страховыми представителями страховых медицинских организаций (пост страхового представителя, телефон, терминал для связи со страховым представителем),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4" marB="0" anchor="ctr"/>
                </a:tc>
              </a:tr>
              <a:tr h="801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 Количество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посещений при выездах мобильных медицинских бригад, тысяча посещений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394" marR="9394" marT="9394" marB="0" anchor="ctr"/>
                </a:tc>
              </a:tr>
              <a:tr h="1597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Количество медицинских организаций, участвующих в создании и тиражировании «Новой модели медицинской организации, оказывающей первичную медико-санитарную помощь», единица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394" marR="9394" marT="9394" marB="0" anchor="ctr"/>
                </a:tc>
              </a:tr>
            </a:tbl>
          </a:graphicData>
        </a:graphic>
      </p:graphicFrame>
      <p:sp>
        <p:nvSpPr>
          <p:cNvPr id="16435" name="TextBox 1"/>
          <p:cNvSpPr txBox="1">
            <a:spLocks noChangeArrowheads="1"/>
          </p:cNvSpPr>
          <p:nvPr/>
        </p:nvSpPr>
        <p:spPr bwMode="auto">
          <a:xfrm>
            <a:off x="7177088" y="992188"/>
            <a:ext cx="1728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Продолжение</a:t>
            </a:r>
          </a:p>
        </p:txBody>
      </p:sp>
      <p:sp>
        <p:nvSpPr>
          <p:cNvPr id="16436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35724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1025525" y="227013"/>
            <a:ext cx="7970838" cy="574675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"РАЗВИТИЕ ПЕРВИЧНОЙ МЕДИКО-САНИТАРНОЙ ПОМОЩИ"</a:t>
            </a:r>
            <a:r>
              <a:rPr lang="ru-RU" altLang="ru-RU" sz="1800" b="1" dirty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altLang="ru-RU" dirty="0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6352841"/>
              </p:ext>
            </p:extLst>
          </p:nvPr>
        </p:nvGraphicFramePr>
        <p:xfrm>
          <a:off x="849083" y="801680"/>
          <a:ext cx="8147279" cy="5599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6110"/>
                <a:gridCol w="579362"/>
                <a:gridCol w="579362"/>
                <a:gridCol w="579362"/>
                <a:gridCol w="579362"/>
                <a:gridCol w="579362"/>
                <a:gridCol w="941464"/>
                <a:gridCol w="1532895"/>
              </a:tblGrid>
              <a:tr h="4991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диспансеризации и профилактических осмотров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проекте "Создание новой модели медицинской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организации« (количество поликлиник)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земельного участка для организации вертолетной площадки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8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ДВН 1 раз в 3 года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ДВН 1 раз в 2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 осмотры взрослых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 осмотры детей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Андреапольский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обустроена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Бельский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Бологовский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обустроена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Весьегонский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обустроена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Западнодвинский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обустроена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«Озерный»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требуется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требуется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Калязинский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обустроена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Кесовогорский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Кимрский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обустроена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Конаковский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планируется *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Краснохолмский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Кувшиновский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Лихославльский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9082" y="6400799"/>
            <a:ext cx="8147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(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участков пригодных организации отдельной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вертолётной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площадке, заключен договор с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частной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посадочной площадкой)							</a:t>
            </a:r>
          </a:p>
        </p:txBody>
      </p:sp>
    </p:spTree>
    <p:extLst>
      <p:ext uri="{BB962C8B-B14F-4D97-AF65-F5344CB8AC3E}">
        <p14:creationId xmlns:p14="http://schemas.microsoft.com/office/powerpoint/2010/main" xmlns="" val="29221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1025525" y="227013"/>
            <a:ext cx="7970838" cy="574675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"РАЗВИТИЕ ПЕРВИЧНОЙ МЕДИКО-САНИТАРНОЙ ПОМОЩИ"</a:t>
            </a:r>
            <a:r>
              <a:rPr lang="ru-RU" altLang="ru-RU" sz="1800" b="1" dirty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2193712"/>
              </p:ext>
            </p:extLst>
          </p:nvPr>
        </p:nvGraphicFramePr>
        <p:xfrm>
          <a:off x="849083" y="801680"/>
          <a:ext cx="8147279" cy="5571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6110"/>
                <a:gridCol w="579362"/>
                <a:gridCol w="579362"/>
                <a:gridCol w="579362"/>
                <a:gridCol w="579362"/>
                <a:gridCol w="579362"/>
                <a:gridCol w="941464"/>
                <a:gridCol w="1532895"/>
              </a:tblGrid>
              <a:tr h="4991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диспансеризации и профилактических осмотров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проекте "Создание новой модели медицинской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организации« (количество поликлиник)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земельного участка для организации вертолетной площадки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8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ДВН 1 раз в 3 года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ДВН 1 раз в 2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 осмотры взрослых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 осмотры детей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2" marR="7052" marT="705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Максатихинский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обустроена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Нелидовский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обустроена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Оленинский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Осташковский район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Пеновский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Рамешковский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обустроена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Ржевский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обустроена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обустроена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Селижаровский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Сонковский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Спировский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Старицкий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Торжокский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Торопецкий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обустроена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в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очередь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226294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требуется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123036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100329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630498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мед. Организаций 40 поликлиник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площадки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57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55675" y="1100138"/>
          <a:ext cx="8054976" cy="54387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47962"/>
                <a:gridCol w="656634"/>
                <a:gridCol w="720118"/>
                <a:gridCol w="144013"/>
                <a:gridCol w="576105"/>
                <a:gridCol w="720118"/>
                <a:gridCol w="798546"/>
                <a:gridCol w="720118"/>
                <a:gridCol w="720118"/>
                <a:gridCol w="751244"/>
              </a:tblGrid>
              <a:tr h="576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Синода В.А. </a:t>
                      </a:r>
                    </a:p>
                  </a:txBody>
                  <a:tcPr marL="9395" marR="9395" marT="9399" marB="0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Максимов М.А.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проект: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«Борьба с сердечно-сосудистыми заболеваниями»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268687">
                <a:tc rowSpan="3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финансирования из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2019 году, </a:t>
                      </a:r>
                    </a:p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руб.: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162,5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gridSpan="7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финансирование по годам, млн руб.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87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5" marR="9395" marT="9399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5" marR="9395" marT="9399" marB="0" anchor="ctr"/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638454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</a:tr>
              <a:tr h="253281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gridSpan="9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802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Смертность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инфаркта миокарда, на 100 тыс. населения</a:t>
                      </a: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914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Смертность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острого нарушения мозгового кровообращения, на 100 тыс. населения</a:t>
                      </a: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129,1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124,2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119,2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144,5</a:t>
                      </a: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802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Больничная летальность от инфаркта миокарда, %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Больничная летальность от острого нарушения мозгового кровообращения, %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94" name="Рисунок 23" descr="http://gardenstatefamilychiro.com/images/AdobeStock_1002569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343150"/>
            <a:ext cx="431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95" name="Рисунок 28" descr="https://cdn2.iconfinder.com/data/icons/currency-rouble-set-1/512/10-5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3438" y="2414588"/>
            <a:ext cx="4381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H="1" flipV="1">
            <a:off x="8402638" y="2322513"/>
            <a:ext cx="487362" cy="4333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8404225" y="2322513"/>
            <a:ext cx="487363" cy="449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498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20491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65200" y="1430338"/>
          <a:ext cx="7975599" cy="512127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30006"/>
                <a:gridCol w="720080"/>
                <a:gridCol w="720080"/>
                <a:gridCol w="720080"/>
                <a:gridCol w="720080"/>
                <a:gridCol w="720080"/>
                <a:gridCol w="732769"/>
                <a:gridCol w="912424"/>
              </a:tblGrid>
              <a:tr h="253245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1889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Отношение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рентген-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эндоваскулярных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вмешательств в лечебных целях, к общему числу выбывших больных, перенесших острый коронарный синдром,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1152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 Количество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рентген-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эндоваскулярных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вмешательств в лечебных целях, тыс. 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1 188</a:t>
                      </a:r>
                    </a:p>
                  </a:txBody>
                  <a:tcPr marL="9394" marR="9394" marT="9397" marB="0" anchor="ctr"/>
                </a:tc>
              </a:tr>
              <a:tr h="1826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Доля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профильных госпитализаций пациентов с острыми нарушениями мозгового кровообращения, доставленных автомобилями скорой медицинской помощи,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</a:p>
                  </a:txBody>
                  <a:tcPr marL="9394" marR="9394" marT="9397" marB="0" anchor="ctr"/>
                </a:tc>
              </a:tr>
            </a:tbl>
          </a:graphicData>
        </a:graphic>
      </p:graphicFrame>
      <p:sp>
        <p:nvSpPr>
          <p:cNvPr id="18483" name="TextBox 1"/>
          <p:cNvSpPr txBox="1">
            <a:spLocks noChangeArrowheads="1"/>
          </p:cNvSpPr>
          <p:nvPr/>
        </p:nvSpPr>
        <p:spPr bwMode="auto">
          <a:xfrm>
            <a:off x="7177088" y="1052513"/>
            <a:ext cx="1728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Продолжение</a:t>
            </a:r>
          </a:p>
        </p:txBody>
      </p:sp>
      <p:sp>
        <p:nvSpPr>
          <p:cNvPr id="18484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35020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1025524" y="0"/>
            <a:ext cx="7970838" cy="801680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"БОРЬБА С СЕРДЕЧНО-СОСУДИСТЫМИ ЗАБОЛЕВАНИЯМИ"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6132064"/>
              </p:ext>
            </p:extLst>
          </p:nvPr>
        </p:nvGraphicFramePr>
        <p:xfrm>
          <a:off x="722666" y="801674"/>
          <a:ext cx="8147019" cy="5067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9905"/>
                <a:gridCol w="1084218"/>
                <a:gridCol w="783771"/>
                <a:gridCol w="587829"/>
                <a:gridCol w="849085"/>
                <a:gridCol w="718457"/>
                <a:gridCol w="940526"/>
                <a:gridCol w="731520"/>
                <a:gridCol w="561708"/>
              </a:tblGrid>
              <a:tr h="1915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профилактических мероприятий: подвоз пациентов в дни проведения массовых осмотров,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инфомирование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 о проведение профилактических осмотров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увеличении информированности граждан (количество единиц публикаций, плакатов),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поддержании в удовлетворительном состоянии дорожного полотна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смертности от болезней системы кровообращения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инфаркта миокарда, на 100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тыс.населения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острого нарушения мозгового кровообращения, на 100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тыс.населения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Ишемического характера 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Геморрагического характера 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Андреапольский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Бельский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Бологовский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Весьегонский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Западнодвинский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«Озерный» *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Калязинский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Кесовогорский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Кимрский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Конаковский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Краснохолмский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Кувшиновский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Лихославльский район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680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1025524" y="0"/>
            <a:ext cx="7970838" cy="801680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"БОРЬБА С СЕРДЕЧНО-СОСУДИСТЫМИ ЗАБОЛЕВАНИЯМИ"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7126743"/>
              </p:ext>
            </p:extLst>
          </p:nvPr>
        </p:nvGraphicFramePr>
        <p:xfrm>
          <a:off x="722666" y="801674"/>
          <a:ext cx="8147019" cy="5378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9905"/>
                <a:gridCol w="1084218"/>
                <a:gridCol w="783771"/>
                <a:gridCol w="587829"/>
                <a:gridCol w="849085"/>
                <a:gridCol w="718457"/>
                <a:gridCol w="940526"/>
                <a:gridCol w="731520"/>
                <a:gridCol w="561708"/>
              </a:tblGrid>
              <a:tr h="1915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профилактических мероприятий: подвоз пациентов в дни проведения массовых осмотров,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инфомирование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 о проведение профилактических осмотров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увеличении информированности граждан (количество единиц публикаций, плакатов),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поддержании в удовлетворительном состоянии дорожного полотна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смертности от болезней системы кровообращения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инфаркта миокарда, на 100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тыс.населения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острого нарушения мозгового кровообращения, на 100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тыс.населения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Ишемического характера 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Геморрагического характера 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7" marR="5217" marT="52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Максатихинский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Нелидовский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Оленинский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Осташковский район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Пеновский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Рамешковский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Ржевский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Селижаровский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Сонковский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Спировский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Старицкий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Торжокский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Торопецкий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4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36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55675" y="1100138"/>
          <a:ext cx="8054976" cy="54498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47962"/>
                <a:gridCol w="656634"/>
                <a:gridCol w="720118"/>
                <a:gridCol w="144013"/>
                <a:gridCol w="576105"/>
                <a:gridCol w="720118"/>
                <a:gridCol w="798546"/>
                <a:gridCol w="720118"/>
                <a:gridCol w="720118"/>
                <a:gridCol w="751244"/>
              </a:tblGrid>
              <a:tr h="497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Синода В.А. </a:t>
                      </a:r>
                    </a:p>
                  </a:txBody>
                  <a:tcPr marL="9395" marR="9395" marT="9399" marB="0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Максимов М.А.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«Борьба с онкологическими заболеваниями»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268706">
                <a:tc rowSpan="3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финансирования из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2019 году, </a:t>
                      </a:r>
                    </a:p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руб.: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286,6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gridSpan="7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финансирование по годам, млн руб.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706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5" marR="9395" marT="9399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5" marR="9395" marT="9399" marB="0" anchor="ctr"/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508562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1 867,9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2 554,7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</a:tr>
              <a:tr h="253299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gridSpan="9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114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Удельный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вес больных со злокачественными новообразованиями, состоящих на учете 5 лет и более, %</a:t>
                      </a: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1598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Одногодичная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летальность больных со злокачественными новообразованиями (умерли в течение первого года с момента установления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диагноза),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913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Доля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злокачественных новообразований, выявленных на ранних стадиях, %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59,1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</a:p>
                  </a:txBody>
                  <a:tcPr marL="9395" marR="9395" marT="93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533" name="Рисунок 23" descr="http://gardenstatefamilychiro.com/images/AdobeStock_1002569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235200"/>
            <a:ext cx="431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34" name="Рисунок 28" descr="https://cdn2.iconfinder.com/data/icons/currency-rouble-set-1/512/10-5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93113" y="2190750"/>
            <a:ext cx="4381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H="1" flipV="1">
            <a:off x="8393113" y="2173288"/>
            <a:ext cx="487362" cy="4333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8393113" y="2144713"/>
            <a:ext cx="487362" cy="449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537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10954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1025524" y="0"/>
            <a:ext cx="7970838" cy="801680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"БОРЬБА С ОНКОЛОГИЧЕСКИМИ ЗАБОЛЕВАНИЯМИ"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2558585"/>
              </p:ext>
            </p:extLst>
          </p:nvPr>
        </p:nvGraphicFramePr>
        <p:xfrm>
          <a:off x="722664" y="801683"/>
          <a:ext cx="8273699" cy="5268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530"/>
                <a:gridCol w="1123406"/>
                <a:gridCol w="757646"/>
                <a:gridCol w="1033122"/>
                <a:gridCol w="740528"/>
                <a:gridCol w="656041"/>
                <a:gridCol w="783772"/>
                <a:gridCol w="1367654"/>
              </a:tblGrid>
              <a:tr h="2085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профилактических мероприятий: подвоз пациентов в дни проведения массовых осмотров, инфомирование граждан о проведение профилактических осмотров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увеличении информированности граждан (количество единиц публикаций, плакатов), не менее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поддержании в удовлетворительном состоянии дорожного полотна, подключение мобильных комплексов к электросети (количество населенных пунктов)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смертности от новообразований, в том числе от злокачественных  (предельно допустимое количество умерших)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злокачественных новообразований, выявленных на ранних стадиях (I-II стадии), 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больных со злокачественными новообразованиями, состоящих на учете 5 лет и более, 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одногодичной летальности больных со злокачественными новообразованиями (умерли в течение первого года с момента установления диагноза из числа больных, впервые взятых на учет в предыдущем году), 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Андреапольский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Бельский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Бологовский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Весьегонский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Западнодвинский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«Озерный» *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Калязинский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Кесовогорский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Кимрский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Конаковский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Краснохолмский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Кувшиновский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Лихославльский район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56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9219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77900" y="1092200"/>
          <a:ext cx="7975599" cy="55006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84220"/>
                <a:gridCol w="720032"/>
                <a:gridCol w="720032"/>
                <a:gridCol w="720032"/>
                <a:gridCol w="720032"/>
                <a:gridCol w="720032"/>
                <a:gridCol w="720032"/>
                <a:gridCol w="720032"/>
                <a:gridCol w="751155"/>
              </a:tblGrid>
              <a:tr h="984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Синода В.А.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Хохлова Е.В.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«Разработка и реализация программы системной поддержки и повышения качества жизни граждан старшего поколения»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268647">
                <a:tc rowSpan="3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финансирования из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2019 году, </a:t>
                      </a:r>
                    </a:p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руб.: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gridSpan="6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финансирование по годам, млн руб.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47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7" marB="0" anchor="ctr"/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545452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25324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gridSpan="8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1223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Охват </a:t>
                      </a: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граждан старше трудоспособного возраста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проф. осмотрами</a:t>
                      </a: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включая диспансеризацию, %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1956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Доля </a:t>
                      </a: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 старше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трудоспособного </a:t>
                      </a: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возраста, у которых выявлены заболевания и патологические состояния, находящихся под диспансерным наблюдением, %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</a:tbl>
          </a:graphicData>
        </a:graphic>
      </p:graphicFrame>
      <p:pic>
        <p:nvPicPr>
          <p:cNvPr id="9282" name="Рисунок 23" descr="http://gardenstatefamilychiro.com/images/AdobeStock_1002569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5238" y="2749550"/>
            <a:ext cx="431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3" name="Рисунок 28" descr="https://cdn2.iconfinder.com/data/icons/currency-rouble-set-1/512/10-5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37550" y="2746375"/>
            <a:ext cx="4381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84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«ДЕМОГРАФИЯ»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16138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1025524" y="0"/>
            <a:ext cx="7970838" cy="801680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"БОРЬБА С ОНКОЛОГИЧЕСКИМИ ЗАБОЛЕВАНИЯМИ"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5847782"/>
              </p:ext>
            </p:extLst>
          </p:nvPr>
        </p:nvGraphicFramePr>
        <p:xfrm>
          <a:off x="722664" y="801683"/>
          <a:ext cx="8273699" cy="5137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530"/>
                <a:gridCol w="1123406"/>
                <a:gridCol w="757646"/>
                <a:gridCol w="1033122"/>
                <a:gridCol w="740528"/>
                <a:gridCol w="656041"/>
                <a:gridCol w="783772"/>
                <a:gridCol w="1367654"/>
              </a:tblGrid>
              <a:tr h="2085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профилактических мероприятий: подвоз пациентов в дни проведения массовых осмотров, инфомирование граждан о проведение профилактических осмотров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увеличении информированности граждан (количество единиц публикаций, плакатов), не менее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поддержании в удовлетворительном состоянии дорожного полотна, подключение мобильных комплексов к электросети (количество населенных пунктов)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смертности от новообразований, в том числе от злокачественных  (предельно допустимое количество умерших)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злокачественных новообразований, выявленных на ранних стадиях (I-II стадии), 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больных со злокачественными новообразованиями, состоящих на учете 5 лет и более, 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одногодичной летальности больных со злокачественными новообразованиями (умерли в течение первого года с момента установления диагноза из числа больных, впервые взятых на учет в предыдущем году), 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1" marR="5771" marT="577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Максатихинский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Нелидовский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Оленинский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Осташковский район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Пеновский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Рамешковский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Ржевский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Селижаровский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Сонковский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Спировский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Старицкий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Торжокский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Торопецкий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147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55675" y="1055688"/>
          <a:ext cx="8054976" cy="554196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47962"/>
                <a:gridCol w="656634"/>
                <a:gridCol w="720118"/>
                <a:gridCol w="720118"/>
                <a:gridCol w="720118"/>
                <a:gridCol w="798546"/>
                <a:gridCol w="720118"/>
                <a:gridCol w="720118"/>
                <a:gridCol w="751244"/>
              </a:tblGrid>
              <a:tr h="984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Синода В.А.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Максимов М.А.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«Программа развития детского здравоохранения Тверской области, включая создание современной инфраструктуры оказания медицинской помощи детям»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268677">
                <a:tc rowSpan="3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финансирования из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2019 году, </a:t>
                      </a:r>
                    </a:p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руб.: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 gridSpan="6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финансирование по годам, млн руб.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77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5" marR="9395" marT="9398" marB="0" anchor="ctr"/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518099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</a:tr>
              <a:tr h="253272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 gridSpan="8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1223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Снижение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младенческой смертности (до 4,5 случая на 1 тыс. родившихся детей)</a:t>
                      </a: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8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1223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Доля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преждевременных родов (22-37 недель) в перинатальных центрах</a:t>
                      </a: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,%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395" marR="9395" marT="9398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801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Смертность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 в возрасте 0-4 года на 1000 родившихся живыми</a:t>
                      </a: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395" marR="9395" marT="939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55" name="Рисунок 23" descr="http://gardenstatefamilychiro.com/images/AdobeStock_1002569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0013" y="2709863"/>
            <a:ext cx="4318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6" name="Рисунок 28" descr="https://cdn2.iconfinder.com/data/icons/currency-rouble-set-1/512/10-5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77238" y="2693988"/>
            <a:ext cx="4381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H="1" flipV="1">
            <a:off x="8377238" y="2620963"/>
            <a:ext cx="487362" cy="4333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8377238" y="2620963"/>
            <a:ext cx="487362" cy="449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559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27731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44563" y="1557338"/>
          <a:ext cx="7975599" cy="45481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02225"/>
                <a:gridCol w="648072"/>
                <a:gridCol w="648072"/>
                <a:gridCol w="648072"/>
                <a:gridCol w="648072"/>
                <a:gridCol w="635893"/>
                <a:gridCol w="732769"/>
                <a:gridCol w="912424"/>
              </a:tblGrid>
              <a:tr h="253233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4" marB="0" anchor="ctr"/>
                </a:tc>
              </a:tr>
              <a:tr h="801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Смертность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 в возрасте </a:t>
                      </a:r>
                      <a:endParaRPr lang="ru-RU" sz="15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0-17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лет на 100 000 детей соответствующего возраста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4" marB="0" anchor="ctr"/>
                </a:tc>
              </a:tr>
              <a:tr h="801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Доля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посещений детьми медицинских организаций с профилактическими целями,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</a:p>
                  </a:txBody>
                  <a:tcPr marL="9394" marR="9394" marT="9394" marB="0" anchor="ctr"/>
                </a:tc>
              </a:tr>
              <a:tr h="1467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 Доля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взятых под диспансерное наблюдение детей в возрасте </a:t>
                      </a:r>
                      <a:r>
                        <a:rPr lang="ru-RU" sz="15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0-17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лет с впервые в жизни установленными заболеваниями костно-мышечной системы и соединительной ткани,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394" marR="9394" marT="9394" marB="0" anchor="ctr"/>
                </a:tc>
              </a:tr>
              <a:tr h="1223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</a:t>
                      </a:r>
                      <a:r>
                        <a:rPr lang="ru-RU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взятых под диспансерное наблюдение детей в возрасте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0-17 лет с впервые в жизни установленными заболеваниями глаз и его придаточного аппарата, %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4" marB="0" anchor="ctr"/>
                </a:tc>
              </a:tr>
            </a:tbl>
          </a:graphicData>
        </a:graphic>
      </p:graphicFrame>
      <p:sp>
        <p:nvSpPr>
          <p:cNvPr id="21564" name="TextBox 1"/>
          <p:cNvSpPr txBox="1">
            <a:spLocks noChangeArrowheads="1"/>
          </p:cNvSpPr>
          <p:nvPr/>
        </p:nvSpPr>
        <p:spPr bwMode="auto">
          <a:xfrm>
            <a:off x="7177088" y="1052513"/>
            <a:ext cx="1728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Продолжение</a:t>
            </a:r>
          </a:p>
        </p:txBody>
      </p:sp>
      <p:sp>
        <p:nvSpPr>
          <p:cNvPr id="21565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34463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95363" y="1484313"/>
          <a:ext cx="7975599" cy="465613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74022"/>
                <a:gridCol w="648072"/>
                <a:gridCol w="648072"/>
                <a:gridCol w="720080"/>
                <a:gridCol w="720080"/>
                <a:gridCol w="720080"/>
                <a:gridCol w="732769"/>
                <a:gridCol w="912424"/>
              </a:tblGrid>
              <a:tr h="253240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1223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 Доля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взятых под диспансерное наблюдение детей в возрасте </a:t>
                      </a:r>
                      <a:endParaRPr lang="ru-RU" sz="15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0-17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лет с впервые в жизни установленными заболеваниями органов пищеварения,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1223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 Доля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взятых под диспансерное наблюдение детей в возрасте </a:t>
                      </a:r>
                      <a:endParaRPr lang="ru-RU" sz="15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0-17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лет с впервые в жизни установленными заболеваниями органов кровообращения,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</a:p>
                  </a:txBody>
                  <a:tcPr marL="9394" marR="9394" marT="9397" marB="0" anchor="ctr"/>
                </a:tc>
              </a:tr>
              <a:tr h="1956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</a:t>
                      </a:r>
                      <a:r>
                        <a:rPr lang="ru-RU" sz="15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взятых под диспансерное наблюдение детей в возрасте </a:t>
                      </a: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0-17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лет с впервые в жизни установленными заболеваниями эндокринной системы, расстройствами питания и нарушениями обмена веществ,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9394" marR="9394" marT="9397" marB="0" anchor="ctr"/>
                </a:tc>
              </a:tr>
            </a:tbl>
          </a:graphicData>
        </a:graphic>
      </p:graphicFrame>
      <p:sp>
        <p:nvSpPr>
          <p:cNvPr id="22579" name="TextBox 1"/>
          <p:cNvSpPr txBox="1">
            <a:spLocks noChangeArrowheads="1"/>
          </p:cNvSpPr>
          <p:nvPr/>
        </p:nvSpPr>
        <p:spPr bwMode="auto">
          <a:xfrm>
            <a:off x="7177088" y="992188"/>
            <a:ext cx="1728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Продолжение</a:t>
            </a:r>
          </a:p>
        </p:txBody>
      </p:sp>
      <p:sp>
        <p:nvSpPr>
          <p:cNvPr id="22580" name="Rectangle 3"/>
          <p:cNvSpPr txBox="1">
            <a:spLocks noChangeArrowheads="1"/>
          </p:cNvSpPr>
          <p:nvPr/>
        </p:nvSpPr>
        <p:spPr bwMode="auto">
          <a:xfrm>
            <a:off x="974725" y="3714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11580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42852"/>
            <a:ext cx="75724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0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Программа развития детского здравоохранения Тверской области, включая создание современной инфраструктуры оказания медицинской помощи детям</a:t>
            </a:r>
          </a:p>
        </p:txBody>
      </p:sp>
      <p:pic>
        <p:nvPicPr>
          <p:cNvPr id="3" name="Рисунок 1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244015" y="135574"/>
            <a:ext cx="756000" cy="93848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66068" y="1258332"/>
          <a:ext cx="7550092" cy="5109111"/>
        </p:xfrm>
        <a:graphic>
          <a:graphicData uri="http://schemas.openxmlformats.org/drawingml/2006/table">
            <a:tbl>
              <a:tblPr/>
              <a:tblGrid>
                <a:gridCol w="2204064"/>
                <a:gridCol w="1336507"/>
                <a:gridCol w="1336507"/>
                <a:gridCol w="1336507"/>
                <a:gridCol w="1336507"/>
              </a:tblGrid>
              <a:tr h="1308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населения</a:t>
                      </a:r>
                    </a:p>
                  </a:txBody>
                  <a:tcPr marL="5106" marR="5106" marT="51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Снижение младенческой смертности (до 4,2 на 1 тыс. родившихся детей)</a:t>
                      </a:r>
                    </a:p>
                  </a:txBody>
                  <a:tcPr marL="5106" marR="5106" marT="51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Смертность детей в возрасте 0 - 4 года на 1000 родившихся живыми</a:t>
                      </a:r>
                    </a:p>
                  </a:txBody>
                  <a:tcPr marL="5106" marR="5106" marT="51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Смертность детей в возрасте 0 - 17 лет на 100 000 детей соответствующего возраста</a:t>
                      </a:r>
                    </a:p>
                  </a:txBody>
                  <a:tcPr marL="5106" marR="5106" marT="510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4,5 ‰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5,5 ‰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50,10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по области (237515)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250575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-Г. Тверь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89734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Заволжский район 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32507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Московский район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20847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Пролетарский район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22090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Центральный район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14290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Вышневолоцкий район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13117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Кимрский район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10079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Ржевский район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12592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Торжокский район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12482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Осташковский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3930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Удомельский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7079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Андреапольский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1964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Бежецкий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5291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Бельский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987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Бологовский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6286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Весьегонский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1798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Жарковский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797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Западнодвинский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2769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Зубцовский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2970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Калининский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9529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106" marR="5106" marT="51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42852"/>
            <a:ext cx="75724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0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Программа развития детского здравоохранения Тверской области, включая создание современной инфраструктуры оказания медицинской помощи детям</a:t>
            </a:r>
          </a:p>
        </p:txBody>
      </p:sp>
      <p:pic>
        <p:nvPicPr>
          <p:cNvPr id="3" name="Рисунок 1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244015" y="135574"/>
            <a:ext cx="756000" cy="938483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66070" y="1396999"/>
          <a:ext cx="7558480" cy="4927816"/>
        </p:xfrm>
        <a:graphic>
          <a:graphicData uri="http://schemas.openxmlformats.org/drawingml/2006/table">
            <a:tbl>
              <a:tblPr/>
              <a:tblGrid>
                <a:gridCol w="2206512"/>
                <a:gridCol w="1337992"/>
                <a:gridCol w="1337992"/>
                <a:gridCol w="1337992"/>
                <a:gridCol w="1337992"/>
              </a:tblGrid>
              <a:tr h="1296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населения</a:t>
                      </a:r>
                    </a:p>
                  </a:txBody>
                  <a:tcPr marL="5271" marR="5271" marT="52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Снижение младенческой смертности (до 4,2 на 1 тыс. родившихся детей)</a:t>
                      </a:r>
                    </a:p>
                  </a:txBody>
                  <a:tcPr marL="5271" marR="5271" marT="52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Смертность детей в возрасте 0 - 4 года на 1000 родившихся живыми</a:t>
                      </a:r>
                    </a:p>
                  </a:txBody>
                  <a:tcPr marL="5271" marR="5271" marT="52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Смертность детей в возрасте 0 - 17 лет на 100 000 детей соответствующего возраста</a:t>
                      </a:r>
                    </a:p>
                  </a:txBody>
                  <a:tcPr marL="5271" marR="5271" marT="52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Калязинский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3536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Кашинский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4443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Кесовогорский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1439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Конаковский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15084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Краснохолмский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1833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Кувшиновский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2826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Лесной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976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Лихославльский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5112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Максатихинский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3041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Молоковский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726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Нелидовский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4736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Оленинский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2275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Пеновский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1157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Рамешковский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2697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Сандовский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986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Селижаровский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2178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Сонковский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1429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Спировский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2323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Старицкий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4368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Торопецкий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3974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Фировский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1474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98958" y="1261699"/>
          <a:ext cx="7540946" cy="4781529"/>
        </p:xfrm>
        <a:graphic>
          <a:graphicData uri="http://schemas.openxmlformats.org/drawingml/2006/table">
            <a:tbl>
              <a:tblPr/>
              <a:tblGrid>
                <a:gridCol w="7540946"/>
              </a:tblGrid>
              <a:tr h="5269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1. Контроль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 помощь в организации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доезда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детей из сельской местности до места проведения медицинских осмотров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83" marR="34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7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2. Содействие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 организации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доезда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беременных женщин до места лечения и обследования, направленных в организации более высокого уровня по медицинским показаниям; социальное сопровождение семьи на период нахождения женщины в медицинской организации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83" marR="34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9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3. Контроль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 организация социального сопровождения  семей социального риска, имеющих детей первого года жизни.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83" marR="34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7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4. Контроль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 участие в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подворовых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обходах семей социального риска, имеющих детей, оказание помощи в устройстве детей в организации образования, досуга детей.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83" marR="34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76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5. Поддержка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организаций, способствующих привлечению детей к проведению организованного досуга (спортивные секции, кружки и др.), организация и проведение спортивно-массовых,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физкультурно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- оздоровительных мероприятий , спортивных праздников, фестивалей , пропаганда здорового образа жизни , профилактика алкоголизма , наркомании и токсикомании. Ограничение доступа детей к опасным объектам (недостроенные и заброшенные здания, несанкционированные места для купания, железная дорога).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83" marR="348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142852"/>
            <a:ext cx="75724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0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Перечень мероприятий проводимых в рамках взаимодействия медицинских организаций и Глав муниципальных образований</a:t>
            </a:r>
            <a:endParaRPr kumimoji="1" lang="ru-RU" altLang="ru-RU" sz="2000" b="1" dirty="0" smtClean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kumimoji="1" lang="ru-RU" altLang="ru-RU" sz="2000" b="1" dirty="0" smtClean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244015" y="135574"/>
            <a:ext cx="756000" cy="9384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56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77900" y="1162050"/>
          <a:ext cx="7827963" cy="540385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4500"/>
                <a:gridCol w="766034"/>
                <a:gridCol w="742437"/>
                <a:gridCol w="747156"/>
                <a:gridCol w="751875"/>
                <a:gridCol w="756595"/>
                <a:gridCol w="673419"/>
                <a:gridCol w="1375947"/>
              </a:tblGrid>
              <a:tr h="50436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Синода В.А.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Максимов М.А.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проект: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«Обеспечение системы здравоохранения Тверской области квалифицированными кадрами»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18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gridSpan="6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финансирование по годам, млн руб.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268618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7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433144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253237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gridSpan="7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1474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Обеспеченность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врачами, работающими в государственных и муниципальных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мед. организациях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(чел. на 10 тыс. населения)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2201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Обеспеченность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средними медицинскими работниками, работающими в государственных и муниципальных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мед.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организациях, (чел. на 10 тыс. населения)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</a:t>
                      </a:r>
                    </a:p>
                  </a:txBody>
                  <a:tcPr marL="9394" marR="9394" marT="9397" marB="0" anchor="ctr"/>
                </a:tc>
              </a:tr>
            </a:tbl>
          </a:graphicData>
        </a:graphic>
      </p:graphicFrame>
      <p:pic>
        <p:nvPicPr>
          <p:cNvPr id="23615" name="Рисунок 23" descr="http://gardenstatefamilychiro.com/images/AdobeStock_1002569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262188"/>
            <a:ext cx="4318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16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29457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26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77900" y="1325563"/>
          <a:ext cx="7975599" cy="514527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30006"/>
                <a:gridCol w="720080"/>
                <a:gridCol w="720080"/>
                <a:gridCol w="720080"/>
                <a:gridCol w="720080"/>
                <a:gridCol w="720080"/>
                <a:gridCol w="732769"/>
                <a:gridCol w="912424"/>
              </a:tblGrid>
              <a:tr h="253228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1222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Обеспеченность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населения врачами, оказывающими медицинскую помощь в амбулаторных условиях, </a:t>
                      </a:r>
                      <a:endParaRPr lang="ru-RU" sz="15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чел. на 10 тыс. населения)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1712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Доля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специалистов, допущенных к профессиональной деятельности через процедуру аккредитации, от общего количества работающих специалистов,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394" marR="9394" marT="9397" marB="0" anchor="ctr"/>
                </a:tc>
              </a:tr>
              <a:tr h="1956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Укомплектованность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врачебных должностей в подразделениях, оказывающих медицинскую помощь в амбулаторных условиях (физическими лицами при коэффициенте совместительства 1,2),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</a:p>
                  </a:txBody>
                  <a:tcPr marL="9394" marR="9394" marT="9397" marB="0" anchor="ctr"/>
                </a:tc>
              </a:tr>
            </a:tbl>
          </a:graphicData>
        </a:graphic>
      </p:graphicFrame>
      <p:sp>
        <p:nvSpPr>
          <p:cNvPr id="24627" name="TextBox 1"/>
          <p:cNvSpPr txBox="1">
            <a:spLocks noChangeArrowheads="1"/>
          </p:cNvSpPr>
          <p:nvPr/>
        </p:nvSpPr>
        <p:spPr bwMode="auto">
          <a:xfrm>
            <a:off x="7177088" y="992188"/>
            <a:ext cx="1728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Продолжение</a:t>
            </a:r>
          </a:p>
        </p:txBody>
      </p:sp>
      <p:sp>
        <p:nvSpPr>
          <p:cNvPr id="24628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24721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929271" y="109538"/>
            <a:ext cx="7970838" cy="80168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«</a:t>
            </a:r>
            <a:r>
              <a:rPr 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СИСТЕМЫ ЗДРАВООХРАНЕНИЯ ТВЕРСКОЙ ОБЛАСТИ КВАЛИФИЦИРОВАННЫМИ КАДРАМИ»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29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914690" y="1099566"/>
          <a:ext cx="3818526" cy="5353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356"/>
                <a:gridCol w="879085"/>
                <a:gridCol w="879085"/>
              </a:tblGrid>
              <a:tr h="17340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привлеченных врачей-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целевиков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привлеченного среднего медицинского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персонала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Максатихинский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Нелидовский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Оленинский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Осташковский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Пеновский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Рамешковский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Ржевский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Селижаровский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Сонковский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Спировский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Старицкий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Торжокский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Торопецкий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Фировский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722665" y="1099566"/>
          <a:ext cx="3739268" cy="5525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590"/>
                <a:gridCol w="860839"/>
                <a:gridCol w="860839"/>
              </a:tblGrid>
              <a:tr h="1738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привлеченных врачей-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целевиков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привлеченного среднего медицинского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персонала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Андреапольский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Бельский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Бологовский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Весьегонский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Жарковский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Западнодвинский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«Озерный»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Калязинский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Кесовогорский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Кимрский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Конаковский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Краснохолмский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Кувшиновский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Лесной район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Лихославльский район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59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10243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30275" y="1484313"/>
          <a:ext cx="7975599" cy="37465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30006"/>
                <a:gridCol w="720080"/>
                <a:gridCol w="720080"/>
                <a:gridCol w="720080"/>
                <a:gridCol w="720080"/>
                <a:gridCol w="720080"/>
                <a:gridCol w="732769"/>
                <a:gridCol w="912424"/>
              </a:tblGrid>
              <a:tr h="253236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6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6" marB="0" anchor="ctr"/>
                </a:tc>
              </a:tr>
              <a:tr h="2122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Численность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граждан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предпенсионного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возраста, прошедших профессиональное обучение и дополнительное профессиональное образование, человек (нарастающим итогом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1452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6" marB="0" anchor="ctr"/>
                </a:tc>
              </a:tr>
              <a:tr h="1370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Уровень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госпитализации на геронтологические койки лиц старше 60 лет на 10 тыс. населения соответствующего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возраста, 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394" marR="9394" marT="9396" marB="0" anchor="ctr"/>
                </a:tc>
              </a:tr>
            </a:tbl>
          </a:graphicData>
        </a:graphic>
      </p:graphicFrame>
      <p:sp>
        <p:nvSpPr>
          <p:cNvPr id="10282" name="TextBox 1"/>
          <p:cNvSpPr txBox="1">
            <a:spLocks noChangeArrowheads="1"/>
          </p:cNvSpPr>
          <p:nvPr/>
        </p:nvSpPr>
        <p:spPr bwMode="auto">
          <a:xfrm>
            <a:off x="7188200" y="992188"/>
            <a:ext cx="1727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Продолжение</a:t>
            </a:r>
          </a:p>
        </p:txBody>
      </p:sp>
      <p:sp>
        <p:nvSpPr>
          <p:cNvPr id="10283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«ДЕМОГРАФИЯ»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9980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929271" y="109538"/>
            <a:ext cx="7970838" cy="80168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ГЛАВАМ МУНИЦИПАЛЬНЫХ ОБРАЗОВАНИЙ В РАМКАХ РЕГИОНАЛЬНОГО ПРОЕКТА «</a:t>
            </a:r>
            <a:r>
              <a:rPr 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СИСТЕМЫ ЗДРАВООХРАНЕНИЯ ТВЕРСКОЙ ОБЛАСТИ КВАЛИФИЦИРОВАННЫМИ КАДРАМИ»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30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2665" y="1100666"/>
            <a:ext cx="3823935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ответственных сотрудников администрации муниципального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взаимодействию с главными врачами центральных районных больниц,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целевиками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Министерством здравоохранения Тверской области. Ответственным сотрудникам обеспечить взаимодействие с каждым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целевиком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принятия решений по возникающим при трудоустройстве и дальнейшей работе вопросам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2665" y="4447273"/>
            <a:ext cx="382393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ответственных в адрес Министерства здравоохранения Тверской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2665" y="5685691"/>
            <a:ext cx="817744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совместно с главными врачами центральных районных больниц с целью выявления потребности в предоставлении жилья при трудоустройстве на работу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целевиков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6137" y="3472593"/>
            <a:ext cx="388397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обеспечению жильем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целевиков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6137" y="1664480"/>
            <a:ext cx="3883972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выделения «подъемных» средств при трудоустройстве на работу медицинских работников (как для привлеченных дополнительно вне рамок целевого обучения, так и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целевиков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16137" y="4201052"/>
            <a:ext cx="3883972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поддержки для работников центральных районных больниц (выделение земельных участков, строительство жилья)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16137" y="1116353"/>
            <a:ext cx="388397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Запланировать: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634632" y="4190334"/>
            <a:ext cx="0" cy="1813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811387" y="1285630"/>
            <a:ext cx="0" cy="34540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1" idx="1"/>
          </p:cNvCxnSpPr>
          <p:nvPr/>
        </p:nvCxnSpPr>
        <p:spPr>
          <a:xfrm>
            <a:off x="4811676" y="2449310"/>
            <a:ext cx="2044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0" idx="1"/>
          </p:cNvCxnSpPr>
          <p:nvPr/>
        </p:nvCxnSpPr>
        <p:spPr>
          <a:xfrm>
            <a:off x="4824739" y="3764980"/>
            <a:ext cx="191398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2" idx="1"/>
          </p:cNvCxnSpPr>
          <p:nvPr/>
        </p:nvCxnSpPr>
        <p:spPr>
          <a:xfrm>
            <a:off x="4807131" y="4737463"/>
            <a:ext cx="209006" cy="21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3" idx="1"/>
          </p:cNvCxnSpPr>
          <p:nvPr/>
        </p:nvCxnSpPr>
        <p:spPr>
          <a:xfrm>
            <a:off x="4807131" y="1285630"/>
            <a:ext cx="2090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60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929271" y="109538"/>
            <a:ext cx="7970838" cy="801680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"СТАРШЕЕ ПОКОЛЕНИЕ"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0690217"/>
              </p:ext>
            </p:extLst>
          </p:nvPr>
        </p:nvGraphicFramePr>
        <p:xfrm>
          <a:off x="722665" y="801684"/>
          <a:ext cx="8177444" cy="5290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4160"/>
                <a:gridCol w="795375"/>
                <a:gridCol w="733236"/>
                <a:gridCol w="907224"/>
                <a:gridCol w="1193061"/>
                <a:gridCol w="1193061"/>
                <a:gridCol w="1491327"/>
              </a:tblGrid>
              <a:tr h="4769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лиц старше 60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диспансеризации и профилактических осмотров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вакцинации  от пневмококковой инфекции лиц старше трудоспособного возраста , проживающих в организации социального обслуживания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5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ДВН 1 раз в 3 года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ДВН 1 раз в 2 года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 осмотры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Андреапольский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Бельский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Бологовский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Весьегонский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Западнодвинский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«Озерный»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Калязинский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Кесовогорский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Кимрский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Конаковский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18982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Краснохолмский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Кувшиновский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Лихославльский район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03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929271" y="109538"/>
            <a:ext cx="7970838" cy="801680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"СТАРШЕЕ ПОКОЛЕНИЕ"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4732654"/>
              </p:ext>
            </p:extLst>
          </p:nvPr>
        </p:nvGraphicFramePr>
        <p:xfrm>
          <a:off x="722665" y="801684"/>
          <a:ext cx="8177444" cy="5176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4160"/>
                <a:gridCol w="795375"/>
                <a:gridCol w="733236"/>
                <a:gridCol w="907224"/>
                <a:gridCol w="1193061"/>
                <a:gridCol w="1193061"/>
                <a:gridCol w="1491327"/>
              </a:tblGrid>
              <a:tr h="4769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лиц старше 60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диспансеризации и профилактических осмотров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в проведении вакцинации  от пневмококковой инфекции лиц старше трудоспособного возраста , проживающих в организации социального обслуживания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5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ДВН 1 раз в 3 года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ДВН 1 раз в 2 года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 осмотры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5" marR="6485" marT="648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Максатихинский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Нелидовский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Оленинский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Осташковский район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Пеновский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Рамешковский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Ржевский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Селижаровский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Сонковский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Спировский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Старицкий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Торжокский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Торопецкий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64649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58424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79810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55205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193439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59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11267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47738" y="1268413"/>
          <a:ext cx="7975599" cy="52181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84219"/>
                <a:gridCol w="720032"/>
                <a:gridCol w="720032"/>
                <a:gridCol w="720032"/>
                <a:gridCol w="720032"/>
                <a:gridCol w="720032"/>
                <a:gridCol w="720032"/>
                <a:gridCol w="1471188"/>
              </a:tblGrid>
              <a:tr h="9662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Синода В.А.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Максимов М.А.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проект: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«Формирование системы мотивации граждан к здоровому образу жизни, включая здоровое питание и отказ от вредных привычек»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9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gridSpan="6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финансирование по годам, млн руб.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268639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4" marR="9394" marT="9397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545436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gridSpan="6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ru-RU" sz="16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ФИНАНСИРОВАНИЯ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253237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gridSpan="7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1043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Розничные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продажи алкогольной продукции на душу, в литрах этанола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 anchor="ctr"/>
                </a:tc>
              </a:tr>
              <a:tr h="883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Смертность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мужчин в возрасте 16-59 лет на 100 тыс.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населения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875,6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831,9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788,3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751,0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718,9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681,6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944,5</a:t>
                      </a:r>
                    </a:p>
                  </a:txBody>
                  <a:tcPr marL="9394" marR="9394" marT="9397" marB="0" anchor="ctr"/>
                </a:tc>
              </a:tr>
              <a:tr h="989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Смертность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женщин в возрасте 16-54 лет  на 100 тыс. населения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279,6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275,5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271,4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267,3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261,9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256,4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285,6</a:t>
                      </a:r>
                    </a:p>
                  </a:txBody>
                  <a:tcPr marL="9394" marR="9394" marT="9397" marB="0" anchor="ctr"/>
                </a:tc>
              </a:tr>
            </a:tbl>
          </a:graphicData>
        </a:graphic>
      </p:graphicFrame>
      <p:pic>
        <p:nvPicPr>
          <p:cNvPr id="11331" name="Рисунок 23" descr="http://gardenstatefamilychiro.com/images/AdobeStock_1002569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852738"/>
            <a:ext cx="4318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32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«ДЕМОГРАФИЯ»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21590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902368" y="0"/>
            <a:ext cx="8093994" cy="801680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"УКРЕПЛЕНИЕ ОБЩЕСТВЕННОГО ЗДОРОВЬЯ"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altLang="ru-RU" dirty="0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0784758"/>
              </p:ext>
            </p:extLst>
          </p:nvPr>
        </p:nvGraphicFramePr>
        <p:xfrm>
          <a:off x="722667" y="801682"/>
          <a:ext cx="8144607" cy="5344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1777"/>
                <a:gridCol w="763736"/>
                <a:gridCol w="675392"/>
                <a:gridCol w="1244249"/>
                <a:gridCol w="481263"/>
                <a:gridCol w="866274"/>
                <a:gridCol w="757989"/>
                <a:gridCol w="733927"/>
              </a:tblGrid>
              <a:tr h="1941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Комиссии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Заседания Комиссии по вопросом снижения употребления алкоголя и табака, количество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Рейды Комиссии совместно с УВД по закрытию точек распространения нелегального алкоголя на территории муниципального образования, количество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лекции, по здоровому образу жизни, количество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на территории муниципального образования спортивно-массовых, физкультурных мероприятий, количество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мужчин в возрасте 16-59 лет на 100 тыс. населения (предельно допустимое количество умерших)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женщин в возрасте 16-54 лет  на 100 тыс. населения (предельно допустимое количество умерших)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Андреапольский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Бельский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Бологовский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Весьегонский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Западнодвинский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«Озерный»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Калязинский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Кесовогорский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Кимрский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Конаковский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Краснохолмский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Кувшиновский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Лесной район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31.05.2019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22665" y="6146613"/>
            <a:ext cx="81446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В составе администрации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демографических проблем, укреплению здоровья населения, борьбе с потреблением алкоголя и курением табака в составе: глава администрации, руководители контролирующих служб, представители здравоохранения и образования, общественные активисты (далее - Комиссия)</a:t>
            </a:r>
          </a:p>
        </p:txBody>
      </p:sp>
    </p:spTree>
    <p:extLst>
      <p:ext uri="{BB962C8B-B14F-4D97-AF65-F5344CB8AC3E}">
        <p14:creationId xmlns:p14="http://schemas.microsoft.com/office/powerpoint/2010/main" xmlns="" val="36259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0"/>
          <p:cNvSpPr>
            <a:spLocks noGrp="1"/>
          </p:cNvSpPr>
          <p:nvPr>
            <p:ph type="title"/>
          </p:nvPr>
        </p:nvSpPr>
        <p:spPr>
          <a:xfrm>
            <a:off x="854242" y="0"/>
            <a:ext cx="8142120" cy="801680"/>
          </a:xfrm>
        </p:spPr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998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МУНИЦИПАЛЬНЫМ ОБРАЗОВАНИЕМ ПОКАЗАТЕЛЕЙ РЕГИОНАЛЬНОГО ПРОЕКТА "УКРЕПЛЕНИЕ ОБЩЕСТВЕННОГО ЗДОРОВЬЯ"</a:t>
            </a:r>
            <a:endParaRPr lang="ru-RU" altLang="ru-RU" sz="1800" b="1" dirty="0">
              <a:solidFill>
                <a:srgbClr val="998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65100" y="109538"/>
            <a:ext cx="55756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56438" y="6516688"/>
            <a:ext cx="20574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E62BEB0-6990-49E3-B476-BA207F85527B}" type="slidenum">
              <a:rPr lang="ru-RU" altLang="ru-RU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altLang="ru-RU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2512076"/>
              </p:ext>
            </p:extLst>
          </p:nvPr>
        </p:nvGraphicFramePr>
        <p:xfrm>
          <a:off x="722667" y="801682"/>
          <a:ext cx="8144607" cy="5597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1777"/>
                <a:gridCol w="763736"/>
                <a:gridCol w="675392"/>
                <a:gridCol w="1244249"/>
                <a:gridCol w="481263"/>
                <a:gridCol w="866274"/>
                <a:gridCol w="757989"/>
                <a:gridCol w="733927"/>
              </a:tblGrid>
              <a:tr h="1941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Комиссии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Заседания Комиссии по вопросом снижения употребления алкоголя и табака, количество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Рейды Комиссии совместно с УВД по закрытию точек распространения нелегального алкоголя на территории муниципального образования, количество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лекции, по здоровому образу жизни, количество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на территории муниципального образования спортивно-массовых, физкультурных мероприятий, количество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мужчин в возрасте 16-59 лет на 100 тыс. населения (предельно допустимое количество умерших)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женщин в возрасте 16-54 лет  на 100 тыс. населения (предельно допустимое количество умерших)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5" marR="6495" marT="649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Лихославльский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Максатихинский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Нелидовский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Оленинский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Осташковский район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Пеновский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Рамешковский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Ржевский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Сандовский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Селижаровский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Сонковский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Спировский район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Старицкий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Торжокский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Торопецкий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Фировский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31.05.2019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87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8805863" y="6535738"/>
            <a:ext cx="428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14339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5"/>
          <a:stretch>
            <a:fillRect/>
          </a:stretch>
        </p:blipFill>
        <p:spPr bwMode="auto">
          <a:xfrm>
            <a:off x="149225" y="133350"/>
            <a:ext cx="82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944563" y="1412875"/>
          <a:ext cx="8053388" cy="515302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87586"/>
                <a:gridCol w="716437"/>
                <a:gridCol w="719976"/>
                <a:gridCol w="143985"/>
                <a:gridCol w="575991"/>
                <a:gridCol w="719976"/>
                <a:gridCol w="798389"/>
                <a:gridCol w="719976"/>
                <a:gridCol w="719976"/>
                <a:gridCol w="751096"/>
              </a:tblGrid>
              <a:tr h="576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Синода В.А. </a:t>
                      </a:r>
                    </a:p>
                  </a:txBody>
                  <a:tcPr marL="9393" marR="9393" marT="9395" marB="0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Руководитель: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Максимов М.А.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4" marR="9394" marT="9397" marB="0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проект: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«Развитие первичной медико-санитарной помощи»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268569">
                <a:tc rowSpan="3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финансирования из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2019 году, </a:t>
                      </a:r>
                    </a:p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руб.: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 gridSpan="7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финансирование по годам, млн руб.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569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9393" marR="9393" marT="93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9393" marR="9393" marT="939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9393" marR="9393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393" marR="9393" marT="93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9393" marR="9393" marT="93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9393" marR="9393" marT="9395" marB="0" anchor="ctr"/>
                </a:tc>
                <a:tc gridSpan="2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545293">
                <a:tc vMerge="1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</a:tr>
              <a:tr h="253235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 gridSpan="9"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400"/>
                        <a:buFont typeface="Times New Roman" panose="02020603050405020304" pitchFamily="18" charset="0"/>
                        <a:buNone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10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Число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граждан, прошедших профилактические осмотры, млн чел.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0,383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0,432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0,574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0,861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0,350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3" marR="9393" marT="93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  <a:tr h="2201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Доля </a:t>
                      </a:r>
                      <a:r>
                        <a:rPr lang="ru-RU" sz="15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впервые в жизни установленных неинфекционных заболеваний, выявленных при проведении диспансеризации и профилактическом медицинском осмотре, %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значение: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9393" marR="9393" marT="9395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95" marR="9395" marT="9395" marB="0" anchor="ctr"/>
                </a:tc>
              </a:tr>
            </a:tbl>
          </a:graphicData>
        </a:graphic>
      </p:graphicFrame>
      <p:pic>
        <p:nvPicPr>
          <p:cNvPr id="14404" name="Рисунок 23" descr="http://gardenstatefamilychiro.com/images/AdobeStock_1002569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57475"/>
            <a:ext cx="431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5" name="Рисунок 28" descr="https://cdn2.iconfinder.com/data/icons/currency-rouble-set-1/512/10-5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6763" y="2657475"/>
            <a:ext cx="4381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H="1" flipV="1">
            <a:off x="8386763" y="2595563"/>
            <a:ext cx="487362" cy="4333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8386763" y="2616200"/>
            <a:ext cx="487362" cy="4492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408" name="Rectangle 3"/>
          <p:cNvSpPr txBox="1">
            <a:spLocks noChangeArrowheads="1"/>
          </p:cNvSpPr>
          <p:nvPr/>
        </p:nvSpPr>
        <p:spPr bwMode="auto">
          <a:xfrm>
            <a:off x="822325" y="219075"/>
            <a:ext cx="832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0" tIns="32645" rIns="65290" bIns="32645"/>
          <a:lstStyle>
            <a:lvl1pPr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«ЗДРАВООХРАНЕНИЕ»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29302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</TotalTime>
  <Words>5541</Words>
  <Application>Microsoft Office PowerPoint</Application>
  <PresentationFormat>Экран (4:3)</PresentationFormat>
  <Paragraphs>2615</Paragraphs>
  <Slides>30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МИНИСТЕРСТВО ЗДРАВООХРАНЕНИЯ ТВЕРСКОЙ ОБЛАСТИ</vt:lpstr>
      <vt:lpstr>Слайд 2</vt:lpstr>
      <vt:lpstr>Слайд 3</vt:lpstr>
      <vt:lpstr>РАСПРЕДЕЛЕНИЕ ПО МУНИЦИПАЛЬНЫМ ОБРАЗОВАНИЕМ ПОКАЗАТЕЛЕЙ РЕГИОНАЛЬНОГО ПРОЕКТА "СТАРШЕЕ ПОКОЛЕНИЕ"</vt:lpstr>
      <vt:lpstr>РАСПРЕДЕЛЕНИЕ ПО МУНИЦИПАЛЬНЫМ ОБРАЗОВАНИЕМ ПОКАЗАТЕЛЕЙ РЕГИОНАЛЬНОГО ПРОЕКТА "СТАРШЕЕ ПОКОЛЕНИЕ"</vt:lpstr>
      <vt:lpstr>Слайд 6</vt:lpstr>
      <vt:lpstr>РАСПРЕДЕЛЕНИЕ ПО МУНИЦИПАЛЬНЫМ ОБРАЗОВАНИЕМ ПОКАЗАТЕЛЕЙ РЕГИОНАЛЬНОГО ПРОЕКТА "УКРЕПЛЕНИЕ ОБЩЕСТВЕННОГО ЗДОРОВЬЯ"</vt:lpstr>
      <vt:lpstr>РАСПРЕДЕЛЕНИЕ ПО МУНИЦИПАЛЬНЫМ ОБРАЗОВАНИЕМ ПОКАЗАТЕЛЕЙ РЕГИОНАЛЬНОГО ПРОЕКТА "УКРЕПЛЕНИЕ ОБЩЕСТВЕННОГО ЗДОРОВЬЯ"</vt:lpstr>
      <vt:lpstr>Слайд 9</vt:lpstr>
      <vt:lpstr>Слайд 10</vt:lpstr>
      <vt:lpstr>Слайд 11</vt:lpstr>
      <vt:lpstr>РАСПРЕДЕЛЕНИЕ ПО МУНИЦИПАЛЬНЫМ ОБРАЗОВАНИЕМ ПОКАЗАТЕЛЕЙ РЕГИОНАЛЬНОГО ПРОЕКТА "РАЗВИТИЕ ПЕРВИЧНОЙ МЕДИКО-САНИТАРНОЙ ПОМОЩИ"       </vt:lpstr>
      <vt:lpstr>РАСПРЕДЕЛЕНИЕ ПО МУНИЦИПАЛЬНЫМ ОБРАЗОВАНИЕМ ПОКАЗАТЕЛЕЙ РЕГИОНАЛЬНОГО ПРОЕКТА "РАЗВИТИЕ ПЕРВИЧНОЙ МЕДИКО-САНИТАРНОЙ ПОМОЩИ"       </vt:lpstr>
      <vt:lpstr>Слайд 14</vt:lpstr>
      <vt:lpstr>Слайд 15</vt:lpstr>
      <vt:lpstr>РАСПРЕДЕЛЕНИЕ ПО МУНИЦИПАЛЬНЫМ ОБРАЗОВАНИЕМ ПОКАЗАТЕЛЕЙ РЕГИОНАЛЬНОГО ПРОЕКТА "БОРЬБА С СЕРДЕЧНО-СОСУДИСТЫМИ ЗАБОЛЕВАНИЯМИ"</vt:lpstr>
      <vt:lpstr>РАСПРЕДЕЛЕНИЕ ПО МУНИЦИПАЛЬНЫМ ОБРАЗОВАНИЕМ ПОКАЗАТЕЛЕЙ РЕГИОНАЛЬНОГО ПРОЕКТА "БОРЬБА С СЕРДЕЧНО-СОСУДИСТЫМИ ЗАБОЛЕВАНИЯМИ"</vt:lpstr>
      <vt:lpstr>Слайд 18</vt:lpstr>
      <vt:lpstr>РАСПРЕДЕЛЕНИЕ ПО МУНИЦИПАЛЬНЫМ ОБРАЗОВАНИЕМ ПОКАЗАТЕЛЕЙ РЕГИОНАЛЬНОГО ПРОЕКТА "БОРЬБА С ОНКОЛОГИЧЕСКИМИ ЗАБОЛЕВАНИЯМИ"</vt:lpstr>
      <vt:lpstr>РАСПРЕДЕЛЕНИЕ ПО МУНИЦИПАЛЬНЫМ ОБРАЗОВАНИЕМ ПОКАЗАТЕЛЕЙ РЕГИОНАЛЬНОГО ПРОЕКТА "БОРЬБА С ОНКОЛОГИЧЕСКИМИ ЗАБОЛЕВАНИЯМИ"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РАСПРЕДЕЛЕНИЕ ПО МУНИЦИПАЛЬНЫМ ОБРАЗОВАНИЕМ ПОКАЗАТЕЛЕЙ РЕГИОНАЛЬНОГО ПРОЕКТА «ОБЕСПЕЧЕНИЕ СИСТЕМЫ ЗДРАВООХРАНЕНИЯ ТВЕРСКОЙ ОБЛАСТИ КВАЛИФИЦИРОВАННЫМИ КАДРАМИ»</vt:lpstr>
      <vt:lpstr>ЗАДАЧИ ГЛАВАМ МУНИЦИПАЛЬНЫХ ОБРАЗОВАНИЙ В РАМКАХ РЕГИОНАЛЬНОГО ПРОЕКТА «ОБЕСПЕЧЕНИЕ СИСТЕМЫ ЗДРАВООХРАНЕНИЯ ТВЕРСКОЙ ОБЛАСТИ КВАЛИФИЦИРОВАННЫМИ КАДРАМИ»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Акопов</cp:lastModifiedBy>
  <cp:revision>20</cp:revision>
  <dcterms:created xsi:type="dcterms:W3CDTF">2019-02-27T14:05:45Z</dcterms:created>
  <dcterms:modified xsi:type="dcterms:W3CDTF">2019-03-14T06:00:51Z</dcterms:modified>
</cp:coreProperties>
</file>