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9FF"/>
    <a:srgbClr val="CDE6FF"/>
    <a:srgbClr val="C1E0FF"/>
    <a:srgbClr val="0066FF"/>
    <a:srgbClr val="0033CC"/>
    <a:srgbClr val="81A0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9832" y="260648"/>
            <a:ext cx="281404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ПОИСК РАБОТЫ</a:t>
            </a:r>
            <a:endParaRPr lang="ru-RU" sz="2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87371" y="3023198"/>
            <a:ext cx="39008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Малоимущие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семьи и малоимущие одиноко проживающие граждане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Регистрация гражданина в качестве безработного или ищущего работу в органах занятости населения (возможно после заключения СК)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5126" y="4333749"/>
            <a:ext cx="278608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ДЕЙСТВИЯ </a:t>
            </a:r>
            <a:r>
              <a:rPr lang="ru-RU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СОЦИАЛЬНОГО </a:t>
            </a:r>
            <a:r>
              <a:rPr lang="ru-RU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КОНТРАКТА:</a:t>
            </a:r>
            <a:endParaRPr lang="ru-RU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78545" y="3133016"/>
            <a:ext cx="17301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ОСОБОЕ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УСЛОВИЕ:</a:t>
            </a:r>
            <a:endParaRPr lang="ru-RU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0" y="116632"/>
            <a:ext cx="3059832" cy="256674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СОЦИАЛЬНЫЙ КОНТРАКТ</a:t>
            </a:r>
            <a:endParaRPr lang="ru-RU" sz="1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32240" y="4398069"/>
            <a:ext cx="15630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 4 до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9 месяцев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642918"/>
            <a:ext cx="5614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РАЗМЕР ГОСУДАРСТВЕННОЙ СОЦИАЛЬНОЙ ПОМОЩИ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ЗАЯВИТЕЛЮ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с одним вырезанным углом 13"/>
          <p:cNvSpPr/>
          <p:nvPr/>
        </p:nvSpPr>
        <p:spPr>
          <a:xfrm>
            <a:off x="3357554" y="1142984"/>
            <a:ext cx="5547308" cy="432048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Денежная выплата в 2021 году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286644" y="1142984"/>
            <a:ext cx="1548000" cy="43204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12 144</a:t>
            </a:r>
            <a:r>
              <a:rPr lang="ru-RU" sz="2200" b="1" baseline="30000" dirty="0" smtClean="0">
                <a:latin typeface="Times New Roman" pitchFamily="18" charset="0"/>
                <a:cs typeface="Times New Roman" pitchFamily="18" charset="0"/>
              </a:rPr>
              <a:t>*22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57554" y="1571612"/>
            <a:ext cx="55473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* Размер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величины прожиточного минимума для трудоспособного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населения,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установленный в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Тверской области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квартал года, предшествующего году заключения социального контракта.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357554" y="1857364"/>
            <a:ext cx="56244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Предоставляется в первый месяц с даты заключения социального контракта и в течение трех месяцев с момента подтверждения факта трудоустройства заявителя.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378607" y="5494764"/>
            <a:ext cx="17164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РАБОТОДАТЕЛЮ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461478" y="5800785"/>
            <a:ext cx="51251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Дополнительно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предусмотрено:</a:t>
            </a:r>
            <a:endParaRPr lang="ru-RU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33785" y="5939286"/>
            <a:ext cx="54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Возмещение фактически произведенных расходов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оплату труда гражданина, прошедшего стажировку, в размере величины минимального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размера оплаты труда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месяц, с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учетом размера страховых взносов, подлежащих уплате в государственные внебюджетные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фонды.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503434" y="4995468"/>
            <a:ext cx="20974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КОНЕЧНЫЙ</a:t>
            </a:r>
            <a:r>
              <a:rPr lang="ru-RU" sz="1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ru-RU" sz="1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2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701890" y="4764636"/>
            <a:ext cx="32841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Заключение трудового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договора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(при наличии подходящих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вакансий на рынке труда)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059832" y="116632"/>
            <a:ext cx="5976664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9036496" y="116632"/>
            <a:ext cx="0" cy="669674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07505" y="6813376"/>
            <a:ext cx="892899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07504" y="373306"/>
            <a:ext cx="0" cy="644007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292" y="441574"/>
            <a:ext cx="1602905" cy="1596284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38" name="Скругленный прямоугольник 37"/>
          <p:cNvSpPr/>
          <p:nvPr/>
        </p:nvSpPr>
        <p:spPr>
          <a:xfrm>
            <a:off x="184745" y="2050527"/>
            <a:ext cx="2700000" cy="684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приоритетном порядке оказывается семьям с детьми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97615" y="2996171"/>
            <a:ext cx="3190700" cy="336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</a:t>
            </a:r>
          </a:p>
          <a:p>
            <a:pPr algn="ctr">
              <a:lnSpc>
                <a:spcPts val="1500"/>
              </a:lnSpc>
            </a:pPr>
            <a:endParaRPr lang="ru-RU" sz="1200" kern="0" spc="-15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ts val="1500"/>
              </a:lnSpc>
              <a:buAutoNum type="arabicPeriod"/>
            </a:pPr>
            <a:r>
              <a:rPr lang="ru-RU" sz="1400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Заявление</a:t>
            </a:r>
          </a:p>
          <a:p>
            <a:pPr marL="342900" indent="-342900">
              <a:lnSpc>
                <a:spcPts val="1500"/>
              </a:lnSpc>
              <a:buAutoNum type="arabicPeriod"/>
            </a:pPr>
            <a:r>
              <a:rPr lang="ru-RU" sz="1400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Паспорт  (копии   всех    заполненных  страниц   заявителя    и   всех    членов    семьи    старше    14    лет)   </a:t>
            </a:r>
          </a:p>
          <a:p>
            <a:pPr marL="342900" indent="-342900">
              <a:lnSpc>
                <a:spcPts val="1500"/>
              </a:lnSpc>
              <a:buAutoNum type="arabicPeriod"/>
            </a:pPr>
            <a:r>
              <a:rPr lang="ru-RU" sz="1400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Справка  о   составе    семьи</a:t>
            </a:r>
          </a:p>
          <a:p>
            <a:pPr marL="342900" indent="-342900">
              <a:lnSpc>
                <a:spcPts val="1500"/>
              </a:lnSpc>
              <a:buAutoNum type="arabicPeriod"/>
            </a:pPr>
            <a:r>
              <a:rPr lang="ru-RU" sz="1400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   членов   семьи ,  подтверждающие    родство  с    заявителем   (свидетельство   о    рождении,   свидетельство   о   браке)</a:t>
            </a:r>
          </a:p>
          <a:p>
            <a:pPr marL="342900" indent="-342900">
              <a:lnSpc>
                <a:spcPts val="1500"/>
              </a:lnSpc>
              <a:buAutoNum type="arabicPeriod"/>
            </a:pPr>
            <a:r>
              <a:rPr lang="ru-RU" sz="1400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  за   три ,    предшествующих    месяца  всех </a:t>
            </a:r>
            <a:r>
              <a:rPr lang="ru-RU" sz="1400" b="1" kern="0" spc="-15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трудоспособных </a:t>
            </a:r>
            <a:r>
              <a:rPr lang="ru-RU" sz="1400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членов    семьи  (заработная    плата,  алименты   и   др. выплаты)</a:t>
            </a:r>
          </a:p>
          <a:p>
            <a:pPr marL="342900" indent="-342900">
              <a:lnSpc>
                <a:spcPts val="1500"/>
              </a:lnSpc>
              <a:buAutoNum type="arabicPeriod"/>
            </a:pPr>
            <a:r>
              <a:rPr lang="ru-RU" sz="1400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Трудовая     книжка   заявителя</a:t>
            </a:r>
          </a:p>
          <a:p>
            <a:pPr marL="342900" indent="-342900">
              <a:lnSpc>
                <a:spcPts val="1500"/>
              </a:lnSpc>
              <a:buAutoNum type="arabicPeriod"/>
            </a:pPr>
            <a:r>
              <a:rPr lang="ru-RU" sz="1400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Диплом  о   </a:t>
            </a:r>
            <a:r>
              <a:rPr lang="ru-RU" sz="1400" b="1" kern="0" spc="-15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проф.образовании</a:t>
            </a:r>
            <a:r>
              <a:rPr lang="ru-RU" sz="1400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заявителя</a:t>
            </a:r>
          </a:p>
        </p:txBody>
      </p:sp>
      <p:sp>
        <p:nvSpPr>
          <p:cNvPr id="42" name="Стрелка вправо 41"/>
          <p:cNvSpPr/>
          <p:nvPr/>
        </p:nvSpPr>
        <p:spPr>
          <a:xfrm>
            <a:off x="5629882" y="2614776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с одним вырезанным скругленным углом 43"/>
          <p:cNvSpPr/>
          <p:nvPr/>
        </p:nvSpPr>
        <p:spPr>
          <a:xfrm>
            <a:off x="6093288" y="2446534"/>
            <a:ext cx="2714644" cy="480500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ГКУ Тверской области «ЦЕНТР СОЦИАЛЬНОЙ ПОДДЕРЖКИ НАСЕЛЕНИЯ» 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с одним вырезанным скругленным углом 44"/>
          <p:cNvSpPr/>
          <p:nvPr/>
        </p:nvSpPr>
        <p:spPr>
          <a:xfrm>
            <a:off x="3242549" y="2319029"/>
            <a:ext cx="1944822" cy="735511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ЗАЯВЛЕНИЕ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ГАУ Тверской области МФЦ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905438" y="219417"/>
            <a:ext cx="29340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Кон.телефон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 временно 5-15-69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344850"/>
            <a:ext cx="65329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ОСУЩЕСТВЛЕНИЕ ИНДИВИДУАЛЬНОЙ  </a:t>
            </a:r>
            <a:endParaRPr lang="ru-RU" sz="2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ПРЕДПРИНИМАТЕЛЬСКОЙ </a:t>
            </a: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2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4909" y="6118159"/>
            <a:ext cx="38396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ДЕЙСТВИЯ </a:t>
            </a:r>
            <a:endParaRPr lang="ru-RU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СОЦИАЛЬНОГО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КОНТРАКТА: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071546"/>
            <a:ext cx="19726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ОСОБОЕ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УСЛОВИЕ: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0" y="116632"/>
            <a:ext cx="3059832" cy="256674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СОЦИАЛЬНЫЙ КОНТРАКТ</a:t>
            </a:r>
            <a:endParaRPr lang="ru-RU" sz="1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156008" y="1330186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98201" y="6309320"/>
            <a:ext cx="13297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 12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месяцев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3997" y="4213654"/>
            <a:ext cx="52149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РАЗМЕР ГОСУДАРСТВЕННОЙ СОЦИАЛЬНОЙ ПОМОЩИ </a:t>
            </a:r>
            <a:endParaRPr lang="ru-RU" sz="1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с одним вырезанным скругленным углом 18"/>
          <p:cNvSpPr/>
          <p:nvPr/>
        </p:nvSpPr>
        <p:spPr>
          <a:xfrm>
            <a:off x="220514" y="4521431"/>
            <a:ext cx="4239975" cy="861390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Единовременная денежная выплата в размере стоимости 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необходимых для ведения предпринимательской 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 товаров, в том числе для создания и оснащения дополнительных рабочих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338568" y="4734749"/>
            <a:ext cx="1310456" cy="64807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более</a:t>
            </a:r>
          </a:p>
          <a:p>
            <a:pPr algn="ctr"/>
            <a:r>
              <a:rPr lang="ru-RU" sz="2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250 000₽</a:t>
            </a:r>
            <a:endParaRPr lang="ru-RU" sz="2000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91771" y="5542492"/>
            <a:ext cx="24130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КОНЕЧНЫЙ РЕЗУЛЬТАТ: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683153" y="5373216"/>
            <a:ext cx="30003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Выход на самообеспечение от ведения индивидуальной предпринимательской  деятельности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167336" y="165227"/>
            <a:ext cx="5976664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9036496" y="116632"/>
            <a:ext cx="0" cy="669674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07505" y="6813376"/>
            <a:ext cx="892899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07504" y="373306"/>
            <a:ext cx="0" cy="644007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17601" y="1358597"/>
            <a:ext cx="6848786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 Малоимущие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семьи и малоимущие одиноко проживающие граждане </a:t>
            </a:r>
          </a:p>
          <a:p>
            <a:pPr algn="just">
              <a:lnSpc>
                <a:spcPts val="1600"/>
              </a:lnSpc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 Неполучение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заявителем или членами его семьи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выплат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индивидуальной предпринимательской деятельности или крестьянского (фермерского) хозяйства через исполнительные органы государственной власти Тверской области, органы местного самоуправления.</a:t>
            </a: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2571" y="1057870"/>
            <a:ext cx="1050225" cy="1312782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26" name="Прямоугольник 25"/>
          <p:cNvSpPr/>
          <p:nvPr/>
        </p:nvSpPr>
        <p:spPr>
          <a:xfrm>
            <a:off x="5718792" y="2946861"/>
            <a:ext cx="3190700" cy="336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</a:t>
            </a:r>
          </a:p>
          <a:p>
            <a:pPr algn="ctr">
              <a:lnSpc>
                <a:spcPts val="1500"/>
              </a:lnSpc>
            </a:pPr>
            <a:endParaRPr lang="ru-RU" sz="1200" kern="0" spc="-15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ts val="1500"/>
              </a:lnSpc>
              <a:buAutoNum type="arabicPeriod"/>
            </a:pPr>
            <a:r>
              <a:rPr lang="ru-RU" sz="1400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Заявление</a:t>
            </a:r>
          </a:p>
          <a:p>
            <a:pPr marL="342900" indent="-342900">
              <a:lnSpc>
                <a:spcPts val="1500"/>
              </a:lnSpc>
              <a:buAutoNum type="arabicPeriod"/>
            </a:pPr>
            <a:r>
              <a:rPr lang="ru-RU" sz="1400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Паспорт  (копии   всех    заполненных  страниц   заявителя    и   всех    членов    семьи    старше    14    лет)   </a:t>
            </a:r>
          </a:p>
          <a:p>
            <a:pPr marL="342900" indent="-342900">
              <a:lnSpc>
                <a:spcPts val="1500"/>
              </a:lnSpc>
              <a:buAutoNum type="arabicPeriod"/>
            </a:pPr>
            <a:r>
              <a:rPr lang="ru-RU" sz="1400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Справка  о   составе    семьи</a:t>
            </a:r>
          </a:p>
          <a:p>
            <a:pPr marL="342900" indent="-342900">
              <a:lnSpc>
                <a:spcPts val="1500"/>
              </a:lnSpc>
              <a:buAutoNum type="arabicPeriod"/>
            </a:pPr>
            <a:r>
              <a:rPr lang="ru-RU" sz="1400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   членов   семьи ,  подтверждающие    родство  с    заявителем   (свидетельство   о    рождении,   свидетельство   о   браке)</a:t>
            </a:r>
          </a:p>
          <a:p>
            <a:pPr marL="342900" indent="-342900">
              <a:lnSpc>
                <a:spcPts val="1500"/>
              </a:lnSpc>
              <a:buAutoNum type="arabicPeriod"/>
            </a:pPr>
            <a:r>
              <a:rPr lang="ru-RU" sz="1400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  за   три ,    предшествующих    месяца  всех </a:t>
            </a:r>
            <a:r>
              <a:rPr lang="ru-RU" sz="1400" b="1" kern="0" spc="-15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трудоспособных </a:t>
            </a:r>
            <a:r>
              <a:rPr lang="ru-RU" sz="1400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членов    семьи  (заработная    плата,  алименты   и   др. выплаты)</a:t>
            </a:r>
          </a:p>
          <a:p>
            <a:pPr marL="342900" indent="-342900">
              <a:lnSpc>
                <a:spcPts val="1500"/>
              </a:lnSpc>
              <a:buAutoNum type="arabicPeriod"/>
            </a:pPr>
            <a:r>
              <a:rPr lang="ru-RU" sz="1400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Трудовая     книжка   заявителя</a:t>
            </a:r>
          </a:p>
          <a:p>
            <a:pPr marL="342900" indent="-342900">
              <a:lnSpc>
                <a:spcPts val="1500"/>
              </a:lnSpc>
              <a:buAutoNum type="arabicPeriod"/>
            </a:pPr>
            <a:r>
              <a:rPr lang="ru-RU" sz="1400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Диплом  о   </a:t>
            </a:r>
            <a:r>
              <a:rPr lang="ru-RU" sz="1400" b="1" kern="0" spc="-15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проф.образовании</a:t>
            </a:r>
            <a:r>
              <a:rPr lang="ru-RU" sz="1400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заявителя</a:t>
            </a:r>
          </a:p>
        </p:txBody>
      </p:sp>
      <p:sp>
        <p:nvSpPr>
          <p:cNvPr id="27" name="Прямоугольник с одним вырезанным скругленным углом 26"/>
          <p:cNvSpPr/>
          <p:nvPr/>
        </p:nvSpPr>
        <p:spPr>
          <a:xfrm>
            <a:off x="174139" y="2243691"/>
            <a:ext cx="1170054" cy="622093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Сбор документов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с одним вырезанным скругленным углом 31"/>
          <p:cNvSpPr/>
          <p:nvPr/>
        </p:nvSpPr>
        <p:spPr>
          <a:xfrm>
            <a:off x="3861248" y="2277323"/>
            <a:ext cx="1240858" cy="555117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ГКУ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 «ЦСПН» 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1397334" y="2481145"/>
            <a:ext cx="389517" cy="196163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5847112" y="6327323"/>
            <a:ext cx="29340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Кон.телефон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  временно 5-15-69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с одним вырезанным скругленным углом 23"/>
          <p:cNvSpPr/>
          <p:nvPr/>
        </p:nvSpPr>
        <p:spPr>
          <a:xfrm>
            <a:off x="1814430" y="2252929"/>
            <a:ext cx="1605442" cy="639739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ЗАЯВЛЕНИЕ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ГАУ Тверской области МФЦ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с одним вырезанным скругленным углом 27"/>
          <p:cNvSpPr/>
          <p:nvPr/>
        </p:nvSpPr>
        <p:spPr>
          <a:xfrm>
            <a:off x="5596300" y="2221621"/>
            <a:ext cx="1885915" cy="725240"/>
          </a:xfrm>
          <a:prstGeom prst="snipRoundRect">
            <a:avLst>
              <a:gd name="adj1" fmla="val 16667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Заседание Комиссии при ЦСПН (принятие решения)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3427757" y="2481145"/>
            <a:ext cx="389517" cy="196163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5133230" y="2476098"/>
            <a:ext cx="389517" cy="196163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7482215" y="2491301"/>
            <a:ext cx="389517" cy="196163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с одним вырезанным скругленным углом 39"/>
          <p:cNvSpPr/>
          <p:nvPr/>
        </p:nvSpPr>
        <p:spPr>
          <a:xfrm>
            <a:off x="497022" y="3034558"/>
            <a:ext cx="1479462" cy="970506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социального контракта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с одним вырезанным скругленным углом 41"/>
          <p:cNvSpPr/>
          <p:nvPr/>
        </p:nvSpPr>
        <p:spPr>
          <a:xfrm>
            <a:off x="2447460" y="3029422"/>
            <a:ext cx="2685769" cy="903634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Регистрация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качестве ИП или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самозанятого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бизнес -план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Стрелка вправо 42"/>
          <p:cNvSpPr/>
          <p:nvPr/>
        </p:nvSpPr>
        <p:spPr>
          <a:xfrm>
            <a:off x="107505" y="3397178"/>
            <a:ext cx="389517" cy="196163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>
            <a:off x="1977144" y="3366298"/>
            <a:ext cx="389517" cy="196163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6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</TotalTime>
  <Words>454</Words>
  <Application>Microsoft Office PowerPoint</Application>
  <PresentationFormat>Экран (4:3)</PresentationFormat>
  <Paragraphs>67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Ванаг Мария Владимировна</dc:creator>
  <cp:lastModifiedBy>TOSZN</cp:lastModifiedBy>
  <cp:revision>165</cp:revision>
  <cp:lastPrinted>2021-10-25T11:44:18Z</cp:lastPrinted>
  <dcterms:created xsi:type="dcterms:W3CDTF">2021-03-15T12:05:29Z</dcterms:created>
  <dcterms:modified xsi:type="dcterms:W3CDTF">2021-11-16T05:28:12Z</dcterms:modified>
</cp:coreProperties>
</file>