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1" r:id="rId34"/>
    <p:sldId id="292" r:id="rId35"/>
    <p:sldId id="293" r:id="rId36"/>
    <p:sldId id="294" r:id="rId37"/>
    <p:sldId id="295" r:id="rId38"/>
  </p:sldIdLst>
  <p:sldSz cx="12573000" cy="1778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314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Численность населения </a:t>
            </a:r>
            <a:r>
              <a:rPr lang="ru-RU" dirty="0" err="1">
                <a:solidFill>
                  <a:schemeClr val="tx1"/>
                </a:solidFill>
              </a:rPr>
              <a:t>Максатихинского</a:t>
            </a:r>
            <a:r>
              <a:rPr lang="ru-RU" dirty="0">
                <a:solidFill>
                  <a:schemeClr val="tx1"/>
                </a:solidFill>
              </a:rPr>
              <a:t> муниципального округа</a:t>
            </a:r>
          </a:p>
        </c:rich>
      </c:tx>
      <c:layout>
        <c:manualLayout>
          <c:xMode val="edge"/>
          <c:yMode val="edge"/>
          <c:x val="0.26485258240497039"/>
          <c:y val="6.2626262626262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988646436383659E-2"/>
          <c:y val="0.16349494949494953"/>
          <c:w val="0.94133680635886663"/>
          <c:h val="0.75559611866698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Численность населения Максатихинского муниципального округа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Лист1!$B$2:$G$5</c:f>
              <c:multiLvlStrCache>
                <c:ptCount val="6"/>
                <c:lvl>
                  <c:pt idx="0">
                    <c:v>01.01.2017</c:v>
                  </c:pt>
                  <c:pt idx="1">
                    <c:v>01.01.2018</c:v>
                  </c:pt>
                  <c:pt idx="2">
                    <c:v>01.01.2019</c:v>
                  </c:pt>
                  <c:pt idx="3">
                    <c:v>01.01.2020</c:v>
                  </c:pt>
                  <c:pt idx="4">
                    <c:v>01.01.2021</c:v>
                  </c:pt>
                  <c:pt idx="5">
                    <c:v>01.01.2022</c:v>
                  </c:pt>
                </c:lvl>
                <c:lvl>
                  <c:pt idx="0">
                    <c:v>по состоянию на</c:v>
                  </c:pt>
                </c:lvl>
              </c:multiLvlStrCache>
            </c:multiLvlStrRef>
          </c:cat>
          <c:val>
            <c:numRef>
              <c:f>Лист1!$B$6:$G$6</c:f>
              <c:numCache>
                <c:formatCode>General</c:formatCode>
                <c:ptCount val="6"/>
                <c:pt idx="0">
                  <c:v>14908</c:v>
                </c:pt>
                <c:pt idx="1">
                  <c:v>14723</c:v>
                </c:pt>
                <c:pt idx="2">
                  <c:v>14409</c:v>
                </c:pt>
                <c:pt idx="3">
                  <c:v>14170</c:v>
                </c:pt>
                <c:pt idx="4">
                  <c:v>13875</c:v>
                </c:pt>
                <c:pt idx="5">
                  <c:v>13518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7-44BE-A112-DC3CE7777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979776"/>
        <c:axId val="479983712"/>
      </c:barChart>
      <c:catAx>
        <c:axId val="47997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983712"/>
        <c:crosses val="autoZero"/>
        <c:auto val="1"/>
        <c:lblAlgn val="ctr"/>
        <c:lblOffset val="100"/>
        <c:noMultiLvlLbl val="0"/>
      </c:catAx>
      <c:valAx>
        <c:axId val="47998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97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3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09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16898" y="5937941"/>
            <a:ext cx="9539204" cy="3009943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16898" y="9028920"/>
            <a:ext cx="9539204" cy="103032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Иван Арсентьев"/>
          <p:cNvSpPr>
            <a:spLocks noGrp="1"/>
          </p:cNvSpPr>
          <p:nvPr>
            <p:ph type="body" sz="quarter" idx="13"/>
          </p:nvPr>
        </p:nvSpPr>
        <p:spPr>
          <a:xfrm>
            <a:off x="1516898" y="10244473"/>
            <a:ext cx="9539204" cy="7276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«Место ввода цитаты»."/>
          <p:cNvSpPr>
            <a:spLocks noGrp="1"/>
          </p:cNvSpPr>
          <p:nvPr>
            <p:ph type="body" sz="quarter" idx="14"/>
          </p:nvPr>
        </p:nvSpPr>
        <p:spPr>
          <a:xfrm>
            <a:off x="1516898" y="8098932"/>
            <a:ext cx="9539204" cy="10959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6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-381681" y="4444546"/>
            <a:ext cx="13884811" cy="926136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823681" y="5023381"/>
            <a:ext cx="8914062" cy="59458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16898" y="10568621"/>
            <a:ext cx="9539204" cy="1296592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16898" y="11911519"/>
            <a:ext cx="9539204" cy="103032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6218" y="12872385"/>
            <a:ext cx="528987" cy="549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16898" y="7385029"/>
            <a:ext cx="9539204" cy="300994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2836642" y="5023381"/>
            <a:ext cx="11264132" cy="75094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27481" y="5023381"/>
            <a:ext cx="4862216" cy="3635086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27481" y="8785809"/>
            <a:ext cx="4862216" cy="37392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228600" algn="ctr">
              <a:spcBef>
                <a:spcPts val="0"/>
              </a:spcBef>
              <a:buSzTx/>
              <a:buNone/>
              <a:defRPr sz="5600"/>
            </a:lvl2pPr>
            <a:lvl3pPr marL="0" indent="457200" algn="ctr">
              <a:spcBef>
                <a:spcPts val="0"/>
              </a:spcBef>
              <a:buSzTx/>
              <a:buNone/>
              <a:defRPr sz="5600"/>
            </a:lvl3pPr>
            <a:lvl4pPr marL="0" indent="685800" algn="ctr">
              <a:spcBef>
                <a:spcPts val="0"/>
              </a:spcBef>
              <a:buSzTx/>
              <a:buNone/>
              <a:defRPr sz="5600"/>
            </a:lvl4pPr>
            <a:lvl5pPr marL="0" indent="91440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492111" y="6817770"/>
            <a:ext cx="8595701" cy="5730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27481" y="6817770"/>
            <a:ext cx="4862216" cy="5730468"/>
          </a:xfrm>
          <a:prstGeom prst="rect">
            <a:avLst/>
          </a:prstGeom>
        </p:spPr>
        <p:txBody>
          <a:bodyPr/>
          <a:lstStyle>
            <a:lvl1pPr marL="612321" indent="-612321">
              <a:spcBef>
                <a:spcPts val="3200"/>
              </a:spcBef>
              <a:defRPr sz="5000"/>
            </a:lvl1pPr>
            <a:lvl2pPr marL="955221" indent="-612321">
              <a:spcBef>
                <a:spcPts val="3200"/>
              </a:spcBef>
              <a:defRPr sz="5000"/>
            </a:lvl2pPr>
            <a:lvl3pPr marL="1298121" indent="-612321">
              <a:spcBef>
                <a:spcPts val="3200"/>
              </a:spcBef>
              <a:defRPr sz="5000"/>
            </a:lvl3pPr>
            <a:lvl4pPr marL="1641021" indent="-612321">
              <a:spcBef>
                <a:spcPts val="3200"/>
              </a:spcBef>
              <a:defRPr sz="5000"/>
            </a:lvl4pPr>
            <a:lvl5pPr marL="1983921" indent="-612321">
              <a:spcBef>
                <a:spcPts val="3200"/>
              </a:spcBef>
              <a:defRPr sz="5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27481" y="5602216"/>
            <a:ext cx="10118038" cy="657556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448573" y="9026866"/>
            <a:ext cx="5522088" cy="36833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286500" y="5252862"/>
            <a:ext cx="5348436" cy="35656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-1805615" y="5254915"/>
            <a:ext cx="10916831" cy="72778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27481" y="4849731"/>
            <a:ext cx="10118038" cy="19680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27481" y="6817770"/>
            <a:ext cx="10118038" cy="5730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6218" y="12878173"/>
            <a:ext cx="528987" cy="549815"/>
          </a:xfrm>
          <a:prstGeom prst="rect">
            <a:avLst/>
          </a:prstGeom>
          <a:ln w="3175">
            <a:miter lim="400000"/>
          </a:ln>
        </p:spPr>
        <p:txBody>
          <a:bodyPr wrap="none" lIns="46306" tIns="46306" rIns="46306" bIns="46306">
            <a:spAutoFit/>
          </a:bodyPr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7902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347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6792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1237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5682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0127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4572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9017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346222" marR="0" indent="-790222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5.jpe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26551"/>
            <a:extLst/>
          </a:blip>
          <a:stretch>
            <a:fillRect/>
          </a:stretch>
        </p:blipFill>
        <p:spPr>
          <a:xfrm>
            <a:off x="-5618154" y="-927814"/>
            <a:ext cx="23809308" cy="17856982"/>
          </a:xfrm>
          <a:prstGeom prst="rect">
            <a:avLst/>
          </a:prstGeom>
          <a:ln w="3175">
            <a:miter lim="400000"/>
          </a:ln>
        </p:spPr>
      </p:pic>
      <p:sp>
        <p:nvSpPr>
          <p:cNvPr id="120" name="Инвестиционный паспорт…"/>
          <p:cNvSpPr txBox="1"/>
          <p:nvPr/>
        </p:nvSpPr>
        <p:spPr>
          <a:xfrm>
            <a:off x="2203383" y="6949300"/>
            <a:ext cx="8166239" cy="37252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/>
          <a:p>
            <a:pPr>
              <a:defRPr sz="5600" b="1">
                <a:solidFill>
                  <a:schemeClr val="accent5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pPr>
            <a:r>
              <a:rPr dirty="0" err="1"/>
              <a:t>Инвестиционный</a:t>
            </a:r>
            <a:r>
              <a:rPr dirty="0"/>
              <a:t> </a:t>
            </a:r>
            <a:r>
              <a:rPr dirty="0" err="1"/>
              <a:t>паспорт</a:t>
            </a:r>
            <a:endParaRPr dirty="0"/>
          </a:p>
          <a:p>
            <a:pPr>
              <a:defRPr sz="6000">
                <a:solidFill>
                  <a:schemeClr val="accent1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pPr>
            <a:r>
              <a:rPr dirty="0" err="1"/>
              <a:t>Максатихинский</a:t>
            </a:r>
            <a:r>
              <a:rPr dirty="0"/>
              <a:t> </a:t>
            </a:r>
            <a:endParaRPr lang="ru-RU" dirty="0"/>
          </a:p>
          <a:p>
            <a:pPr>
              <a:defRPr sz="6000">
                <a:solidFill>
                  <a:schemeClr val="accent1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pPr>
            <a:r>
              <a:rPr lang="ru-RU" dirty="0"/>
              <a:t>муниципальный округ</a:t>
            </a:r>
            <a:endParaRPr dirty="0"/>
          </a:p>
          <a:p>
            <a:pPr>
              <a:defRPr sz="6000">
                <a:solidFill>
                  <a:schemeClr val="accent1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pPr>
            <a:r>
              <a:rPr dirty="0" err="1"/>
              <a:t>Тверская</a:t>
            </a:r>
            <a:r>
              <a:rPr dirty="0"/>
              <a:t> </a:t>
            </a:r>
            <a:r>
              <a:rPr dirty="0" err="1"/>
              <a:t>область</a:t>
            </a:r>
            <a:endParaRPr dirty="0"/>
          </a:p>
        </p:txBody>
      </p:sp>
      <p:pic>
        <p:nvPicPr>
          <p:cNvPr id="121" name="флаг.gif" descr="флаг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2828" y="848972"/>
            <a:ext cx="1787344" cy="2235673"/>
          </a:xfrm>
          <a:prstGeom prst="rect">
            <a:avLst/>
          </a:prstGeom>
          <a:ln w="3175">
            <a:miter lim="400000"/>
          </a:ln>
        </p:spPr>
      </p:pic>
      <p:sp>
        <p:nvSpPr>
          <p:cNvPr id="122" name="ОСНОВА. ПОТЕНЦИАЛ. РАЗВИТИЕ"/>
          <p:cNvSpPr/>
          <p:nvPr/>
        </p:nvSpPr>
        <p:spPr>
          <a:xfrm>
            <a:off x="-33966" y="14850140"/>
            <a:ext cx="12640932" cy="10903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/>
            </a:lvl1pPr>
          </a:lstStyle>
          <a:p>
            <a:r>
              <a:t>ОСНОВА. ПОТЕНЦИАЛ. РАЗВИТИЕ</a:t>
            </a:r>
          </a:p>
        </p:txBody>
      </p:sp>
      <p:sp>
        <p:nvSpPr>
          <p:cNvPr id="123" name="2018 год"/>
          <p:cNvSpPr txBox="1"/>
          <p:nvPr/>
        </p:nvSpPr>
        <p:spPr>
          <a:xfrm>
            <a:off x="5272330" y="16528771"/>
            <a:ext cx="2028341" cy="7244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4100">
                <a:solidFill>
                  <a:schemeClr val="accent1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dirty="0"/>
              <a:t>20</a:t>
            </a:r>
            <a:r>
              <a:rPr lang="ru-RU" dirty="0"/>
              <a:t>23</a:t>
            </a:r>
            <a:r>
              <a:rPr dirty="0"/>
              <a:t> </a:t>
            </a:r>
            <a:r>
              <a:rPr dirty="0" err="1"/>
              <a:t>год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344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8" name="10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10</a:t>
            </a:r>
          </a:p>
        </p:txBody>
      </p:sp>
      <p:sp>
        <p:nvSpPr>
          <p:cNvPr id="209" name="Транспортная инфраструктура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Транспортная инфраструктура</a:t>
            </a:r>
          </a:p>
        </p:txBody>
      </p:sp>
      <p:sp>
        <p:nvSpPr>
          <p:cNvPr id="210" name="Максатихинский район находится в стороне от пересекающих Тверскую область транспортных коридоров федерального значения. Тем не менее, по территории района проходят автомобильные дороги 1,2,3 классов и дороги местного значения.…"/>
          <p:cNvSpPr txBox="1"/>
          <p:nvPr/>
        </p:nvSpPr>
        <p:spPr>
          <a:xfrm>
            <a:off x="593873" y="1570570"/>
            <a:ext cx="11385254" cy="100668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Максатихинский</a:t>
            </a:r>
            <a:r>
              <a:rPr dirty="0"/>
              <a:t> </a:t>
            </a:r>
            <a:r>
              <a:rPr lang="ru-RU" dirty="0"/>
              <a:t>муниципальный округ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в </a:t>
            </a:r>
            <a:r>
              <a:rPr dirty="0" err="1"/>
              <a:t>стороне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пересекающих</a:t>
            </a:r>
            <a:r>
              <a:rPr dirty="0"/>
              <a:t> </a:t>
            </a:r>
            <a:r>
              <a:rPr dirty="0" err="1"/>
              <a:t>Тверскую</a:t>
            </a:r>
            <a:r>
              <a:rPr dirty="0"/>
              <a:t> </a:t>
            </a:r>
            <a:r>
              <a:rPr dirty="0" err="1"/>
              <a:t>область</a:t>
            </a:r>
            <a:r>
              <a:rPr dirty="0"/>
              <a:t> </a:t>
            </a:r>
            <a:r>
              <a:rPr dirty="0" err="1"/>
              <a:t>транспортных</a:t>
            </a:r>
            <a:r>
              <a:rPr dirty="0"/>
              <a:t> </a:t>
            </a:r>
            <a:r>
              <a:rPr dirty="0" err="1"/>
              <a:t>коридоров</a:t>
            </a:r>
            <a:r>
              <a:rPr dirty="0"/>
              <a:t> </a:t>
            </a:r>
            <a:r>
              <a:rPr dirty="0" err="1"/>
              <a:t>федерального</a:t>
            </a:r>
            <a:r>
              <a:rPr dirty="0"/>
              <a:t> </a:t>
            </a:r>
            <a:r>
              <a:rPr dirty="0" err="1"/>
              <a:t>значения</a:t>
            </a:r>
            <a:r>
              <a:rPr dirty="0"/>
              <a:t>. </a:t>
            </a:r>
            <a:r>
              <a:rPr dirty="0" err="1"/>
              <a:t>Тем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менее</a:t>
            </a:r>
            <a:r>
              <a:rPr dirty="0"/>
              <a:t>,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проходят</a:t>
            </a:r>
            <a:r>
              <a:rPr dirty="0"/>
              <a:t> </a:t>
            </a:r>
            <a:r>
              <a:rPr dirty="0" err="1"/>
              <a:t>автомобильные</a:t>
            </a:r>
            <a:r>
              <a:rPr dirty="0"/>
              <a:t> </a:t>
            </a:r>
            <a:r>
              <a:rPr dirty="0" err="1"/>
              <a:t>дороги</a:t>
            </a:r>
            <a:r>
              <a:rPr dirty="0"/>
              <a:t> 1,2,3 </a:t>
            </a:r>
            <a:r>
              <a:rPr dirty="0" err="1"/>
              <a:t>классов</a:t>
            </a:r>
            <a:r>
              <a:rPr dirty="0"/>
              <a:t> и </a:t>
            </a:r>
            <a:r>
              <a:rPr dirty="0" err="1"/>
              <a:t>дороги</a:t>
            </a:r>
            <a:r>
              <a:rPr dirty="0"/>
              <a:t> </a:t>
            </a:r>
            <a:r>
              <a:rPr dirty="0" err="1"/>
              <a:t>местного</a:t>
            </a:r>
            <a:r>
              <a:rPr dirty="0"/>
              <a:t> </a:t>
            </a:r>
            <a:r>
              <a:rPr dirty="0" err="1"/>
              <a:t>значения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Плотность</a:t>
            </a:r>
            <a:r>
              <a:rPr dirty="0"/>
              <a:t> </a:t>
            </a:r>
            <a:r>
              <a:rPr dirty="0" err="1"/>
              <a:t>автомобильных</a:t>
            </a:r>
            <a:r>
              <a:rPr dirty="0"/>
              <a:t> </a:t>
            </a:r>
            <a:r>
              <a:rPr dirty="0" err="1"/>
              <a:t>дорог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206,8 </a:t>
            </a:r>
            <a:r>
              <a:rPr dirty="0" err="1"/>
              <a:t>км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1000 </a:t>
            </a:r>
            <a:r>
              <a:rPr dirty="0" err="1"/>
              <a:t>кв</a:t>
            </a:r>
            <a:r>
              <a:rPr dirty="0"/>
              <a:t>. </a:t>
            </a:r>
            <a:r>
              <a:rPr dirty="0" err="1"/>
              <a:t>км</a:t>
            </a:r>
            <a:r>
              <a:rPr dirty="0"/>
              <a:t>. 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Плотность</a:t>
            </a:r>
            <a:r>
              <a:rPr dirty="0"/>
              <a:t> </a:t>
            </a:r>
            <a:r>
              <a:rPr dirty="0" err="1"/>
              <a:t>автомобильных</a:t>
            </a:r>
            <a:r>
              <a:rPr dirty="0"/>
              <a:t> </a:t>
            </a:r>
            <a:r>
              <a:rPr dirty="0" err="1"/>
              <a:t>дорог</a:t>
            </a:r>
            <a:r>
              <a:rPr dirty="0"/>
              <a:t> с </a:t>
            </a:r>
            <a:r>
              <a:rPr dirty="0" err="1"/>
              <a:t>твердым</a:t>
            </a:r>
            <a:r>
              <a:rPr dirty="0"/>
              <a:t> </a:t>
            </a:r>
            <a:r>
              <a:rPr dirty="0" err="1"/>
              <a:t>покрытием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91,6 </a:t>
            </a:r>
            <a:r>
              <a:rPr dirty="0" err="1"/>
              <a:t>км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1000 </a:t>
            </a:r>
            <a:r>
              <a:rPr dirty="0" err="1"/>
              <a:t>кв.м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Среди</a:t>
            </a:r>
            <a:r>
              <a:rPr dirty="0"/>
              <a:t> </a:t>
            </a:r>
            <a:r>
              <a:rPr dirty="0" err="1"/>
              <a:t>автомобильных</a:t>
            </a:r>
            <a:r>
              <a:rPr dirty="0"/>
              <a:t> </a:t>
            </a:r>
            <a:r>
              <a:rPr dirty="0" err="1"/>
              <a:t>дорог</a:t>
            </a:r>
            <a:r>
              <a:rPr dirty="0"/>
              <a:t>, </a:t>
            </a:r>
            <a:r>
              <a:rPr dirty="0" err="1"/>
              <a:t>проходящих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наибольшую</a:t>
            </a:r>
            <a:r>
              <a:rPr dirty="0"/>
              <a:t> </a:t>
            </a:r>
            <a:r>
              <a:rPr dirty="0" err="1"/>
              <a:t>значимость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дороги</a:t>
            </a:r>
            <a:r>
              <a:rPr dirty="0"/>
              <a:t> 1 </a:t>
            </a:r>
            <a:r>
              <a:rPr dirty="0" err="1"/>
              <a:t>класса</a:t>
            </a:r>
            <a:r>
              <a:rPr dirty="0"/>
              <a:t>, </a:t>
            </a:r>
            <a:r>
              <a:rPr dirty="0" err="1"/>
              <a:t>обеспечивающие</a:t>
            </a:r>
            <a:r>
              <a:rPr dirty="0"/>
              <a:t> </a:t>
            </a:r>
            <a:r>
              <a:rPr dirty="0" err="1"/>
              <a:t>транспортные</a:t>
            </a:r>
            <a:r>
              <a:rPr dirty="0"/>
              <a:t> </a:t>
            </a:r>
            <a:r>
              <a:rPr dirty="0" err="1"/>
              <a:t>связи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центрами</a:t>
            </a:r>
            <a:r>
              <a:rPr dirty="0"/>
              <a:t> </a:t>
            </a:r>
            <a:r>
              <a:rPr dirty="0" err="1"/>
              <a:t>административных</a:t>
            </a:r>
            <a:r>
              <a:rPr dirty="0"/>
              <a:t> </a:t>
            </a:r>
            <a:r>
              <a:rPr lang="ru-RU" dirty="0"/>
              <a:t>округов</a:t>
            </a:r>
            <a:r>
              <a:rPr dirty="0"/>
              <a:t> и с </a:t>
            </a:r>
            <a:r>
              <a:rPr dirty="0" err="1"/>
              <a:t>областным</a:t>
            </a:r>
            <a:r>
              <a:rPr dirty="0"/>
              <a:t> </a:t>
            </a:r>
            <a:r>
              <a:rPr dirty="0" err="1"/>
              <a:t>центром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: </a:t>
            </a:r>
            <a:r>
              <a:rPr dirty="0" err="1"/>
              <a:t>В.Волочек-Бежецк-Сонково</a:t>
            </a:r>
            <a:r>
              <a:rPr dirty="0"/>
              <a:t>; </a:t>
            </a:r>
            <a:r>
              <a:rPr dirty="0" err="1"/>
              <a:t>В.Волочек</a:t>
            </a:r>
            <a:r>
              <a:rPr dirty="0"/>
              <a:t>-</a:t>
            </a:r>
            <a:r>
              <a:rPr lang="ru-RU" dirty="0"/>
              <a:t>Л</a:t>
            </a:r>
            <a:r>
              <a:rPr dirty="0" err="1"/>
              <a:t>есное-Пестово</a:t>
            </a:r>
            <a:r>
              <a:rPr dirty="0"/>
              <a:t>; </a:t>
            </a:r>
            <a:r>
              <a:rPr dirty="0" err="1"/>
              <a:t>Рамешки-Максатиха</a:t>
            </a:r>
            <a:r>
              <a:rPr dirty="0"/>
              <a:t>.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138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автомобильных</a:t>
            </a:r>
            <a:r>
              <a:rPr dirty="0"/>
              <a:t> </a:t>
            </a:r>
            <a:r>
              <a:rPr dirty="0" err="1"/>
              <a:t>дорог</a:t>
            </a:r>
            <a:r>
              <a:rPr dirty="0"/>
              <a:t> 2 </a:t>
            </a:r>
            <a:r>
              <a:rPr dirty="0" err="1"/>
              <a:t>класса</a:t>
            </a:r>
            <a:r>
              <a:rPr dirty="0"/>
              <a:t> (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административно-хозяйственному</a:t>
            </a:r>
            <a:r>
              <a:rPr dirty="0"/>
              <a:t> </a:t>
            </a:r>
            <a:r>
              <a:rPr dirty="0" err="1"/>
              <a:t>значению</a:t>
            </a:r>
            <a:r>
              <a:rPr dirty="0"/>
              <a:t>) </a:t>
            </a:r>
            <a:r>
              <a:rPr dirty="0" err="1"/>
              <a:t>составляет</a:t>
            </a:r>
            <a:r>
              <a:rPr dirty="0"/>
              <a:t> — 173,8 </a:t>
            </a:r>
            <a:r>
              <a:rPr dirty="0" err="1"/>
              <a:t>км</a:t>
            </a:r>
            <a:r>
              <a:rPr dirty="0"/>
              <a:t>. и </a:t>
            </a:r>
            <a:r>
              <a:rPr dirty="0" err="1"/>
              <a:t>дорог</a:t>
            </a:r>
            <a:r>
              <a:rPr dirty="0"/>
              <a:t> 3 </a:t>
            </a:r>
            <a:r>
              <a:rPr dirty="0" err="1"/>
              <a:t>класса</a:t>
            </a:r>
            <a:r>
              <a:rPr dirty="0"/>
              <a:t> — 259,1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автомобильных</a:t>
            </a:r>
            <a:r>
              <a:rPr dirty="0"/>
              <a:t> </a:t>
            </a:r>
            <a:r>
              <a:rPr dirty="0" err="1"/>
              <a:t>дорог</a:t>
            </a:r>
            <a:r>
              <a:rPr dirty="0"/>
              <a:t> </a:t>
            </a:r>
            <a:r>
              <a:rPr dirty="0" err="1"/>
              <a:t>местного</a:t>
            </a:r>
            <a:r>
              <a:rPr dirty="0"/>
              <a:t> </a:t>
            </a:r>
            <a:r>
              <a:rPr dirty="0" err="1"/>
              <a:t>значения</a:t>
            </a:r>
            <a:r>
              <a:rPr dirty="0"/>
              <a:t> (</a:t>
            </a:r>
            <a:r>
              <a:rPr dirty="0" err="1"/>
              <a:t>автодороги</a:t>
            </a:r>
            <a:r>
              <a:rPr dirty="0"/>
              <a:t> </a:t>
            </a:r>
            <a:r>
              <a:rPr lang="ru-RU" dirty="0"/>
              <a:t>между </a:t>
            </a:r>
            <a:r>
              <a:rPr dirty="0" err="1"/>
              <a:t>населенными</a:t>
            </a:r>
            <a:r>
              <a:rPr dirty="0"/>
              <a:t> </a:t>
            </a:r>
            <a:r>
              <a:rPr dirty="0" err="1"/>
              <a:t>пунктами</a:t>
            </a:r>
            <a:r>
              <a:rPr dirty="0"/>
              <a:t>) с </a:t>
            </a:r>
            <a:r>
              <a:rPr dirty="0" err="1"/>
              <a:t>различными</a:t>
            </a:r>
            <a:r>
              <a:rPr dirty="0"/>
              <a:t> </a:t>
            </a:r>
            <a:r>
              <a:rPr dirty="0" err="1"/>
              <a:t>видами</a:t>
            </a:r>
            <a:r>
              <a:rPr dirty="0"/>
              <a:t> </a:t>
            </a:r>
            <a:r>
              <a:rPr dirty="0" err="1"/>
              <a:t>покрытия</a:t>
            </a:r>
            <a:r>
              <a:rPr dirty="0"/>
              <a:t> </a:t>
            </a:r>
            <a:r>
              <a:rPr dirty="0" err="1"/>
              <a:t>составляют</a:t>
            </a:r>
            <a:r>
              <a:rPr dirty="0"/>
              <a:t> 3</a:t>
            </a:r>
            <a:r>
              <a:rPr lang="ru-RU" dirty="0"/>
              <a:t>6</a:t>
            </a:r>
            <a:r>
              <a:rPr dirty="0"/>
              <a:t>9,</a:t>
            </a:r>
            <a:r>
              <a:rPr lang="ru-RU" dirty="0"/>
              <a:t>3</a:t>
            </a:r>
            <a:r>
              <a:rPr dirty="0"/>
              <a:t>8 </a:t>
            </a:r>
            <a:r>
              <a:rPr dirty="0" err="1"/>
              <a:t>км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: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Асфальтобетонное</a:t>
            </a:r>
            <a:r>
              <a:rPr dirty="0"/>
              <a:t> </a:t>
            </a:r>
            <a:r>
              <a:rPr dirty="0" err="1"/>
              <a:t>покрытие</a:t>
            </a:r>
            <a:r>
              <a:rPr dirty="0"/>
              <a:t> — 44,47 </a:t>
            </a:r>
            <a:r>
              <a:rPr dirty="0" err="1"/>
              <a:t>км</a:t>
            </a:r>
            <a:r>
              <a:rPr dirty="0"/>
              <a:t>.;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Гравийное</a:t>
            </a:r>
            <a:r>
              <a:rPr dirty="0"/>
              <a:t> </a:t>
            </a:r>
            <a:r>
              <a:rPr dirty="0" err="1"/>
              <a:t>покрытие</a:t>
            </a:r>
            <a:r>
              <a:rPr dirty="0"/>
              <a:t> — 7</a:t>
            </a:r>
            <a:r>
              <a:rPr lang="ru-RU" dirty="0"/>
              <a:t>1</a:t>
            </a:r>
            <a:r>
              <a:rPr dirty="0"/>
              <a:t>,</a:t>
            </a:r>
            <a:r>
              <a:rPr lang="ru-RU" dirty="0"/>
              <a:t>4</a:t>
            </a:r>
            <a:r>
              <a:rPr dirty="0"/>
              <a:t>4 </a:t>
            </a:r>
            <a:r>
              <a:rPr dirty="0" err="1"/>
              <a:t>км</a:t>
            </a:r>
            <a:r>
              <a:rPr dirty="0"/>
              <a:t>.;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Грунтовое</a:t>
            </a:r>
            <a:r>
              <a:rPr dirty="0"/>
              <a:t> </a:t>
            </a:r>
            <a:r>
              <a:rPr dirty="0" err="1"/>
              <a:t>покрытие</a:t>
            </a:r>
            <a:r>
              <a:rPr dirty="0"/>
              <a:t> — 2</a:t>
            </a:r>
            <a:r>
              <a:rPr lang="ru-RU" dirty="0"/>
              <a:t>5</a:t>
            </a:r>
            <a:r>
              <a:rPr dirty="0"/>
              <a:t>3,</a:t>
            </a:r>
            <a:r>
              <a:rPr lang="ru-RU" dirty="0"/>
              <a:t>4</a:t>
            </a:r>
            <a:r>
              <a:rPr dirty="0"/>
              <a:t>7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Территорию</a:t>
            </a:r>
            <a:r>
              <a:rPr dirty="0"/>
              <a:t> </a:t>
            </a:r>
            <a:r>
              <a:rPr dirty="0" err="1"/>
              <a:t>муниципального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с </a:t>
            </a:r>
            <a:r>
              <a:rPr dirty="0" err="1"/>
              <a:t>запада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восток</a:t>
            </a:r>
            <a:r>
              <a:rPr dirty="0"/>
              <a:t> </a:t>
            </a:r>
            <a:r>
              <a:rPr dirty="0" err="1"/>
              <a:t>пересекает</a:t>
            </a:r>
            <a:r>
              <a:rPr dirty="0"/>
              <a:t> </a:t>
            </a:r>
            <a:r>
              <a:rPr dirty="0" err="1"/>
              <a:t>железнодорожная</a:t>
            </a:r>
            <a:r>
              <a:rPr dirty="0"/>
              <a:t> </a:t>
            </a:r>
            <a:r>
              <a:rPr dirty="0" err="1"/>
              <a:t>ветка</a:t>
            </a:r>
            <a:r>
              <a:rPr dirty="0"/>
              <a:t> </a:t>
            </a:r>
            <a:r>
              <a:rPr dirty="0" err="1"/>
              <a:t>участка</a:t>
            </a:r>
            <a:r>
              <a:rPr dirty="0"/>
              <a:t> </a:t>
            </a:r>
            <a:r>
              <a:rPr dirty="0" err="1"/>
              <a:t>Октябрьской</a:t>
            </a:r>
            <a:r>
              <a:rPr dirty="0"/>
              <a:t> </a:t>
            </a:r>
            <a:r>
              <a:rPr dirty="0" err="1"/>
              <a:t>железной</a:t>
            </a:r>
            <a:r>
              <a:rPr dirty="0"/>
              <a:t> </a:t>
            </a:r>
            <a:r>
              <a:rPr dirty="0" err="1"/>
              <a:t>дороги</a:t>
            </a:r>
            <a:r>
              <a:rPr dirty="0"/>
              <a:t> — </a:t>
            </a:r>
            <a:r>
              <a:rPr dirty="0" err="1"/>
              <a:t>филиала</a:t>
            </a:r>
            <a:r>
              <a:rPr dirty="0"/>
              <a:t> ОАО «РЖД» </a:t>
            </a:r>
            <a:r>
              <a:rPr dirty="0" err="1"/>
              <a:t>Бологое-Сонково</a:t>
            </a:r>
            <a:r>
              <a:rPr dirty="0"/>
              <a:t>,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которой</a:t>
            </a:r>
            <a:r>
              <a:rPr dirty="0"/>
              <a:t> </a:t>
            </a:r>
            <a:r>
              <a:rPr lang="ru-RU" dirty="0"/>
              <a:t>муниципальный округ</a:t>
            </a:r>
            <a:r>
              <a:rPr dirty="0"/>
              <a:t> </a:t>
            </a:r>
            <a:r>
              <a:rPr dirty="0" err="1"/>
              <a:t>связан</a:t>
            </a:r>
            <a:r>
              <a:rPr dirty="0"/>
              <a:t> с </a:t>
            </a:r>
            <a:r>
              <a:rPr dirty="0" err="1"/>
              <a:t>такими</a:t>
            </a:r>
            <a:r>
              <a:rPr dirty="0"/>
              <a:t> </a:t>
            </a:r>
            <a:r>
              <a:rPr dirty="0" err="1"/>
              <a:t>железнодорожными</a:t>
            </a:r>
            <a:r>
              <a:rPr dirty="0"/>
              <a:t> </a:t>
            </a:r>
            <a:r>
              <a:rPr dirty="0" err="1"/>
              <a:t>узлами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, </a:t>
            </a:r>
            <a:r>
              <a:rPr dirty="0" err="1"/>
              <a:t>Санкт-Петербург</a:t>
            </a:r>
            <a:r>
              <a:rPr dirty="0"/>
              <a:t>, </a:t>
            </a:r>
            <a:r>
              <a:rPr dirty="0" err="1"/>
              <a:t>Ярославль</a:t>
            </a:r>
            <a:r>
              <a:rPr dirty="0"/>
              <a:t>, </a:t>
            </a:r>
            <a:r>
              <a:rPr dirty="0" err="1"/>
              <a:t>Иваново</a:t>
            </a:r>
            <a:r>
              <a:rPr dirty="0"/>
              <a:t>, </a:t>
            </a:r>
            <a:r>
              <a:rPr dirty="0" err="1"/>
              <a:t>Бологое</a:t>
            </a:r>
            <a:r>
              <a:rPr dirty="0"/>
              <a:t>. 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Поселок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 </a:t>
            </a:r>
            <a:r>
              <a:rPr dirty="0" err="1"/>
              <a:t>непосредственно</a:t>
            </a:r>
            <a:r>
              <a:rPr dirty="0"/>
              <a:t> </a:t>
            </a:r>
            <a:r>
              <a:rPr dirty="0" err="1"/>
              <a:t>расположен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железной</a:t>
            </a:r>
            <a:r>
              <a:rPr dirty="0"/>
              <a:t> </a:t>
            </a:r>
            <a:r>
              <a:rPr dirty="0" err="1"/>
              <a:t>дороге</a:t>
            </a:r>
            <a:r>
              <a:rPr dirty="0"/>
              <a:t> и </a:t>
            </a:r>
            <a:r>
              <a:rPr dirty="0" err="1"/>
              <a:t>здесь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расположен</a:t>
            </a:r>
            <a:r>
              <a:rPr dirty="0"/>
              <a:t> </a:t>
            </a:r>
            <a:r>
              <a:rPr dirty="0" err="1"/>
              <a:t>железнодорожный</a:t>
            </a:r>
            <a:r>
              <a:rPr dirty="0"/>
              <a:t> </a:t>
            </a:r>
            <a:r>
              <a:rPr dirty="0" err="1"/>
              <a:t>вокзал</a:t>
            </a:r>
            <a:r>
              <a:rPr dirty="0"/>
              <a:t>. </a:t>
            </a:r>
            <a:r>
              <a:rPr dirty="0" err="1"/>
              <a:t>Станции</a:t>
            </a:r>
            <a:r>
              <a:rPr dirty="0"/>
              <a:t> </a:t>
            </a:r>
            <a:r>
              <a:rPr dirty="0" err="1"/>
              <a:t>расположены</a:t>
            </a:r>
            <a:r>
              <a:rPr dirty="0"/>
              <a:t> в п. </a:t>
            </a:r>
            <a:r>
              <a:rPr dirty="0" err="1"/>
              <a:t>Малышево</a:t>
            </a:r>
            <a:r>
              <a:rPr dirty="0"/>
              <a:t> и д. </a:t>
            </a:r>
            <a:r>
              <a:rPr dirty="0" err="1"/>
              <a:t>Сидорково</a:t>
            </a:r>
            <a:r>
              <a:rPr dirty="0"/>
              <a:t>, </a:t>
            </a:r>
            <a:r>
              <a:rPr dirty="0" err="1"/>
              <a:t>остановочные</a:t>
            </a:r>
            <a:r>
              <a:rPr dirty="0"/>
              <a:t> </a:t>
            </a:r>
            <a:r>
              <a:rPr dirty="0" err="1"/>
              <a:t>платформы</a:t>
            </a:r>
            <a:r>
              <a:rPr dirty="0"/>
              <a:t> в д. </a:t>
            </a:r>
            <a:r>
              <a:rPr dirty="0" err="1"/>
              <a:t>Ручки</a:t>
            </a:r>
            <a:r>
              <a:rPr dirty="0"/>
              <a:t> и д. </a:t>
            </a:r>
            <a:r>
              <a:rPr dirty="0" err="1"/>
              <a:t>Клевищи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железнодорожных</a:t>
            </a:r>
            <a:r>
              <a:rPr dirty="0"/>
              <a:t> </a:t>
            </a:r>
            <a:r>
              <a:rPr dirty="0" err="1"/>
              <a:t>путей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35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7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Плотность</a:t>
            </a:r>
            <a:r>
              <a:rPr dirty="0"/>
              <a:t> </a:t>
            </a:r>
            <a:r>
              <a:rPr dirty="0" err="1"/>
              <a:t>железнодорожных</a:t>
            </a:r>
            <a:r>
              <a:rPr dirty="0"/>
              <a:t> </a:t>
            </a:r>
            <a:r>
              <a:rPr dirty="0" err="1"/>
              <a:t>путей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— 12,7 </a:t>
            </a:r>
            <a:r>
              <a:rPr dirty="0" err="1"/>
              <a:t>км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1000 </a:t>
            </a:r>
            <a:r>
              <a:rPr dirty="0" err="1"/>
              <a:t>кв</a:t>
            </a:r>
            <a:r>
              <a:rPr dirty="0"/>
              <a:t>. м.</a:t>
            </a:r>
          </a:p>
        </p:txBody>
      </p:sp>
      <p:grpSp>
        <p:nvGrpSpPr>
          <p:cNvPr id="213" name="osennyaya-Maksatiha-14.jpg"/>
          <p:cNvGrpSpPr/>
          <p:nvPr/>
        </p:nvGrpSpPr>
        <p:grpSpPr>
          <a:xfrm>
            <a:off x="578300" y="12003565"/>
            <a:ext cx="5530400" cy="3815589"/>
            <a:chOff x="0" y="0"/>
            <a:chExt cx="5530399" cy="3815587"/>
          </a:xfrm>
        </p:grpSpPr>
        <p:pic>
          <p:nvPicPr>
            <p:cNvPr id="212" name="osennyaya-Maksatiha-14.jpg" descr="osennyaya-Maksatiha-1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5301800" cy="35234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osennyaya-Maksatiha-14.jpg" descr="osennyaya-Maksatiha-14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30400" cy="3815588"/>
            </a:xfrm>
            <a:prstGeom prst="rect">
              <a:avLst/>
            </a:prstGeom>
            <a:effectLst/>
          </p:spPr>
        </p:pic>
      </p:grpSp>
      <p:grpSp>
        <p:nvGrpSpPr>
          <p:cNvPr id="216" name="zheleznaja-doroga.jpg"/>
          <p:cNvGrpSpPr/>
          <p:nvPr/>
        </p:nvGrpSpPr>
        <p:grpSpPr>
          <a:xfrm>
            <a:off x="6448888" y="12003565"/>
            <a:ext cx="5530401" cy="3815588"/>
            <a:chOff x="0" y="0"/>
            <a:chExt cx="5530399" cy="3815587"/>
          </a:xfrm>
        </p:grpSpPr>
        <p:pic>
          <p:nvPicPr>
            <p:cNvPr id="215" name="zheleznaja-doroga.jpg" descr="zheleznaja-doroga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19" b="19"/>
            <a:stretch>
              <a:fillRect/>
            </a:stretch>
          </p:blipFill>
          <p:spPr>
            <a:xfrm>
              <a:off x="114300" y="76200"/>
              <a:ext cx="5301800" cy="35234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zheleznaja-doroga.jpg" descr="zheleznaja-doroga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530400" cy="381558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344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19" name="Инженерные коммуникации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Инженерные коммуникации</a:t>
            </a:r>
          </a:p>
        </p:txBody>
      </p:sp>
      <p:sp>
        <p:nvSpPr>
          <p:cNvPr id="220" name="Снабжение населения питьевой водой производится из подземных источников. Всего на территории района расположены 44 артезианских скважины, в т.ч. 3 в п. Максатиха. Общая протяженность водопроводных сетей 141,4  км, в т.ч. в п. Максатиха — 34,5 км.…"/>
          <p:cNvSpPr txBox="1"/>
          <p:nvPr/>
        </p:nvSpPr>
        <p:spPr>
          <a:xfrm>
            <a:off x="629517" y="1849411"/>
            <a:ext cx="11313965" cy="7172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Снабжение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питьевой</a:t>
            </a:r>
            <a:r>
              <a:rPr dirty="0"/>
              <a:t> </a:t>
            </a:r>
            <a:r>
              <a:rPr dirty="0" err="1"/>
              <a:t>водой</a:t>
            </a:r>
            <a:r>
              <a:rPr dirty="0"/>
              <a:t> </a:t>
            </a:r>
            <a:r>
              <a:rPr dirty="0" err="1"/>
              <a:t>производится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подземных</a:t>
            </a:r>
            <a:r>
              <a:rPr dirty="0"/>
              <a:t> </a:t>
            </a:r>
            <a:r>
              <a:rPr dirty="0" err="1"/>
              <a:t>источников</a:t>
            </a:r>
            <a:r>
              <a:rPr dirty="0"/>
              <a:t>.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расположены</a:t>
            </a:r>
            <a:r>
              <a:rPr dirty="0"/>
              <a:t> 44 </a:t>
            </a:r>
            <a:r>
              <a:rPr dirty="0" err="1"/>
              <a:t>артезианских</a:t>
            </a:r>
            <a:r>
              <a:rPr dirty="0"/>
              <a:t> </a:t>
            </a:r>
            <a:r>
              <a:rPr dirty="0" err="1"/>
              <a:t>скважины</a:t>
            </a:r>
            <a:r>
              <a:rPr dirty="0"/>
              <a:t>, в </a:t>
            </a:r>
            <a:r>
              <a:rPr dirty="0" err="1"/>
              <a:t>т.ч</a:t>
            </a:r>
            <a:r>
              <a:rPr dirty="0"/>
              <a:t>. 3 в п. </a:t>
            </a:r>
            <a:r>
              <a:rPr dirty="0" err="1"/>
              <a:t>Максатиха</a:t>
            </a:r>
            <a:r>
              <a:rPr dirty="0"/>
              <a:t>.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водопроводных</a:t>
            </a:r>
            <a:r>
              <a:rPr dirty="0"/>
              <a:t> </a:t>
            </a:r>
            <a:r>
              <a:rPr dirty="0" err="1"/>
              <a:t>сетей</a:t>
            </a:r>
            <a:r>
              <a:rPr dirty="0"/>
              <a:t> 141,4  </a:t>
            </a:r>
            <a:r>
              <a:rPr dirty="0" err="1"/>
              <a:t>км</a:t>
            </a:r>
            <a:r>
              <a:rPr dirty="0"/>
              <a:t>, в </a:t>
            </a:r>
            <a:r>
              <a:rPr dirty="0" err="1"/>
              <a:t>т.ч</a:t>
            </a:r>
            <a:r>
              <a:rPr dirty="0"/>
              <a:t>. в п. </a:t>
            </a:r>
            <a:r>
              <a:rPr dirty="0" err="1"/>
              <a:t>Максатиха</a:t>
            </a:r>
            <a:r>
              <a:rPr dirty="0"/>
              <a:t> — 34,5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Вода</a:t>
            </a:r>
            <a:r>
              <a:rPr dirty="0"/>
              <a:t>, </a:t>
            </a:r>
            <a:r>
              <a:rPr dirty="0" err="1"/>
              <a:t>потребляемая</a:t>
            </a:r>
            <a:r>
              <a:rPr dirty="0"/>
              <a:t> в </a:t>
            </a:r>
            <a:r>
              <a:rPr dirty="0" err="1"/>
              <a:t>хозяйственно-бытовых</a:t>
            </a:r>
            <a:r>
              <a:rPr dirty="0"/>
              <a:t> </a:t>
            </a:r>
            <a:r>
              <a:rPr dirty="0" err="1"/>
              <a:t>целях</a:t>
            </a:r>
            <a:r>
              <a:rPr dirty="0"/>
              <a:t>, </a:t>
            </a:r>
            <a:r>
              <a:rPr dirty="0" err="1"/>
              <a:t>соответствует</a:t>
            </a:r>
            <a:r>
              <a:rPr dirty="0"/>
              <a:t> </a:t>
            </a:r>
            <a:r>
              <a:rPr dirty="0" err="1"/>
              <a:t>требованиям</a:t>
            </a:r>
            <a:r>
              <a:rPr dirty="0"/>
              <a:t> ГОСТ 2874-82.  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производственного</a:t>
            </a:r>
            <a:r>
              <a:rPr dirty="0"/>
              <a:t> </a:t>
            </a:r>
            <a:r>
              <a:rPr dirty="0" err="1"/>
              <a:t>водоснабжения</a:t>
            </a:r>
            <a:r>
              <a:rPr dirty="0"/>
              <a:t> </a:t>
            </a:r>
            <a:r>
              <a:rPr dirty="0" err="1"/>
              <a:t>используются</a:t>
            </a:r>
            <a:r>
              <a:rPr dirty="0"/>
              <a:t> </a:t>
            </a:r>
            <a:r>
              <a:rPr dirty="0" err="1"/>
              <a:t>поверхностные</a:t>
            </a:r>
            <a:r>
              <a:rPr dirty="0"/>
              <a:t> </a:t>
            </a:r>
            <a:r>
              <a:rPr dirty="0" err="1"/>
              <a:t>источники</a:t>
            </a:r>
            <a:r>
              <a:rPr dirty="0"/>
              <a:t>. 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Система</a:t>
            </a:r>
            <a:r>
              <a:rPr dirty="0"/>
              <a:t> </a:t>
            </a:r>
            <a:r>
              <a:rPr dirty="0" err="1"/>
              <a:t>водоотведения</a:t>
            </a:r>
            <a:r>
              <a:rPr dirty="0"/>
              <a:t> </a:t>
            </a:r>
            <a:r>
              <a:rPr dirty="0" err="1"/>
              <a:t>состоит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очистных</a:t>
            </a:r>
            <a:r>
              <a:rPr dirty="0"/>
              <a:t> </a:t>
            </a:r>
            <a:r>
              <a:rPr dirty="0" err="1"/>
              <a:t>сооружений</a:t>
            </a:r>
            <a:r>
              <a:rPr dirty="0"/>
              <a:t>, </a:t>
            </a:r>
            <a:r>
              <a:rPr dirty="0" err="1"/>
              <a:t>пропускной</a:t>
            </a:r>
            <a:r>
              <a:rPr dirty="0"/>
              <a:t> </a:t>
            </a:r>
            <a:r>
              <a:rPr dirty="0" err="1"/>
              <a:t>способностью</a:t>
            </a:r>
            <a:r>
              <a:rPr dirty="0"/>
              <a:t> 7,6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куб</a:t>
            </a:r>
            <a:r>
              <a:rPr dirty="0"/>
              <a:t>. м в </a:t>
            </a:r>
            <a:r>
              <a:rPr dirty="0" err="1"/>
              <a:t>сутки</a:t>
            </a:r>
            <a:r>
              <a:rPr dirty="0"/>
              <a:t>, </a:t>
            </a:r>
            <a:r>
              <a:rPr dirty="0" err="1"/>
              <a:t>трёх</a:t>
            </a:r>
            <a:r>
              <a:rPr dirty="0"/>
              <a:t> </a:t>
            </a:r>
            <a:r>
              <a:rPr dirty="0" err="1"/>
              <a:t>канализационных</a:t>
            </a:r>
            <a:r>
              <a:rPr dirty="0"/>
              <a:t> </a:t>
            </a:r>
            <a:r>
              <a:rPr dirty="0" err="1"/>
              <a:t>насосных</a:t>
            </a:r>
            <a:r>
              <a:rPr dirty="0"/>
              <a:t> </a:t>
            </a:r>
            <a:r>
              <a:rPr dirty="0" err="1"/>
              <a:t>станций</a:t>
            </a:r>
            <a:r>
              <a:rPr dirty="0"/>
              <a:t>, </a:t>
            </a:r>
            <a:r>
              <a:rPr dirty="0" err="1"/>
              <a:t>мощностью</a:t>
            </a:r>
            <a:r>
              <a:rPr dirty="0"/>
              <a:t> 13,9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куб</a:t>
            </a:r>
            <a:r>
              <a:rPr dirty="0"/>
              <a:t>. м. в </a:t>
            </a:r>
            <a:r>
              <a:rPr dirty="0" err="1"/>
              <a:t>сутки</a:t>
            </a:r>
            <a:r>
              <a:rPr dirty="0"/>
              <a:t> и 2,2 </a:t>
            </a:r>
            <a:r>
              <a:rPr dirty="0" err="1"/>
              <a:t>км</a:t>
            </a:r>
            <a:r>
              <a:rPr dirty="0"/>
              <a:t>., </a:t>
            </a:r>
            <a:r>
              <a:rPr dirty="0" err="1"/>
              <a:t>самотечных</a:t>
            </a:r>
            <a:r>
              <a:rPr dirty="0"/>
              <a:t> </a:t>
            </a:r>
            <a:r>
              <a:rPr dirty="0" err="1"/>
              <a:t>трубопроводов</a:t>
            </a:r>
            <a:r>
              <a:rPr dirty="0"/>
              <a:t>. 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Протяженность</a:t>
            </a:r>
            <a:r>
              <a:rPr dirty="0"/>
              <a:t> </a:t>
            </a:r>
            <a:r>
              <a:rPr dirty="0" err="1"/>
              <a:t>существующих</a:t>
            </a:r>
            <a:r>
              <a:rPr dirty="0"/>
              <a:t> </a:t>
            </a:r>
            <a:r>
              <a:rPr dirty="0" err="1"/>
              <a:t>канализационных</a:t>
            </a:r>
            <a:r>
              <a:rPr dirty="0"/>
              <a:t> </a:t>
            </a:r>
            <a:r>
              <a:rPr dirty="0" err="1"/>
              <a:t>сетей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13,2 </a:t>
            </a:r>
            <a:r>
              <a:rPr dirty="0" err="1"/>
              <a:t>км</a:t>
            </a:r>
            <a:r>
              <a:rPr dirty="0"/>
              <a:t>.,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в </a:t>
            </a:r>
            <a:r>
              <a:rPr dirty="0" err="1"/>
              <a:t>пос</a:t>
            </a:r>
            <a:r>
              <a:rPr dirty="0"/>
              <a:t>. </a:t>
            </a:r>
            <a:r>
              <a:rPr dirty="0" err="1"/>
              <a:t>Максатиха</a:t>
            </a:r>
            <a:r>
              <a:rPr dirty="0"/>
              <a:t> 5,5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имеется</a:t>
            </a:r>
            <a:r>
              <a:rPr dirty="0"/>
              <a:t> </a:t>
            </a:r>
            <a:r>
              <a:rPr lang="ru-RU" dirty="0"/>
              <a:t>11</a:t>
            </a:r>
            <a:r>
              <a:rPr dirty="0"/>
              <a:t> </a:t>
            </a:r>
            <a:r>
              <a:rPr dirty="0" err="1"/>
              <a:t>котельных</a:t>
            </a:r>
            <a:r>
              <a:rPr dirty="0"/>
              <a:t>. </a:t>
            </a:r>
            <a:r>
              <a:rPr dirty="0" err="1"/>
              <a:t>Общая</a:t>
            </a:r>
            <a:r>
              <a:rPr dirty="0"/>
              <a:t> </a:t>
            </a:r>
            <a:r>
              <a:rPr dirty="0" err="1"/>
              <a:t>отапливаемая</a:t>
            </a:r>
            <a:r>
              <a:rPr dirty="0"/>
              <a:t> </a:t>
            </a:r>
            <a:r>
              <a:rPr dirty="0" err="1"/>
              <a:t>площадь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111,3 </a:t>
            </a:r>
            <a:r>
              <a:rPr dirty="0" err="1"/>
              <a:t>тыс.кв</a:t>
            </a:r>
            <a:r>
              <a:rPr dirty="0"/>
              <a:t>. </a:t>
            </a:r>
            <a:r>
              <a:rPr dirty="0" err="1"/>
              <a:t>метров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площадь</a:t>
            </a:r>
            <a:r>
              <a:rPr dirty="0"/>
              <a:t> </a:t>
            </a:r>
            <a:r>
              <a:rPr dirty="0" err="1"/>
              <a:t>жилого</a:t>
            </a:r>
            <a:r>
              <a:rPr dirty="0"/>
              <a:t> </a:t>
            </a:r>
            <a:r>
              <a:rPr dirty="0" err="1"/>
              <a:t>фонда</a:t>
            </a:r>
            <a:r>
              <a:rPr dirty="0"/>
              <a:t> 81,3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кв</a:t>
            </a:r>
            <a:r>
              <a:rPr dirty="0"/>
              <a:t>. </a:t>
            </a:r>
            <a:r>
              <a:rPr dirty="0" err="1"/>
              <a:t>метров</a:t>
            </a:r>
            <a:r>
              <a:rPr dirty="0"/>
              <a:t>.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Транспортировка</a:t>
            </a:r>
            <a:r>
              <a:rPr dirty="0"/>
              <a:t> </a:t>
            </a:r>
            <a:r>
              <a:rPr dirty="0" err="1"/>
              <a:t>твердых</a:t>
            </a:r>
            <a:r>
              <a:rPr dirty="0"/>
              <a:t> </a:t>
            </a:r>
            <a:r>
              <a:rPr dirty="0" err="1"/>
              <a:t>бытовых</a:t>
            </a:r>
            <a:r>
              <a:rPr dirty="0"/>
              <a:t> </a:t>
            </a:r>
            <a:r>
              <a:rPr dirty="0" err="1"/>
              <a:t>отходов</a:t>
            </a:r>
            <a:r>
              <a:rPr dirty="0"/>
              <a:t> </a:t>
            </a:r>
            <a:r>
              <a:rPr dirty="0" err="1"/>
              <a:t>производится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полигон</a:t>
            </a:r>
            <a:r>
              <a:rPr dirty="0"/>
              <a:t> ТБО п. </a:t>
            </a:r>
            <a:r>
              <a:rPr dirty="0" err="1"/>
              <a:t>Максатиха</a:t>
            </a:r>
            <a:r>
              <a:rPr dirty="0"/>
              <a:t>. </a:t>
            </a:r>
          </a:p>
          <a:p>
            <a:pPr indent="190500" algn="just" defTabSz="449580"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21" name="11"/>
          <p:cNvSpPr/>
          <p:nvPr/>
        </p:nvSpPr>
        <p:spPr>
          <a:xfrm>
            <a:off x="106990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11</a:t>
            </a:r>
          </a:p>
        </p:txBody>
      </p:sp>
      <p:grpSp>
        <p:nvGrpSpPr>
          <p:cNvPr id="224" name="DSC04147.jpg"/>
          <p:cNvGrpSpPr/>
          <p:nvPr/>
        </p:nvGrpSpPr>
        <p:grpSpPr>
          <a:xfrm>
            <a:off x="1650444" y="9817306"/>
            <a:ext cx="9272112" cy="6302269"/>
            <a:chOff x="0" y="0"/>
            <a:chExt cx="9272111" cy="6302267"/>
          </a:xfrm>
        </p:grpSpPr>
        <p:pic>
          <p:nvPicPr>
            <p:cNvPr id="223" name="DSC04147.jpg" descr="DSC04147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9043512" cy="60101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" name="DSC04147.jpg" descr="DSC04147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72112" cy="630226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598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27" name="12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12</a:t>
            </a:r>
          </a:p>
        </p:txBody>
      </p:sp>
      <p:sp>
        <p:nvSpPr>
          <p:cNvPr id="228" name="Промышленность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Промышленность</a:t>
            </a:r>
          </a:p>
        </p:txBody>
      </p:sp>
      <p:grpSp>
        <p:nvGrpSpPr>
          <p:cNvPr id="231" name="2015-04-03 08-57-56 Отчёт-2014 (стр. 8 из 28).png"/>
          <p:cNvGrpSpPr/>
          <p:nvPr/>
        </p:nvGrpSpPr>
        <p:grpSpPr>
          <a:xfrm>
            <a:off x="6856698" y="1492109"/>
            <a:ext cx="5195602" cy="3594382"/>
            <a:chOff x="0" y="0"/>
            <a:chExt cx="5195601" cy="3594380"/>
          </a:xfrm>
        </p:grpSpPr>
        <p:pic>
          <p:nvPicPr>
            <p:cNvPr id="230" name="2015-04-03 08-57-56 Отчёт-2014 (стр. 8 из 28).png" descr="2015-04-03 08-57-56 Отчёт-2014 (стр. 8 из 28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092" r="7092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2015-04-03 08-57-56 Отчёт-2014 (стр. 8 из 28).png" descr="2015-04-03 08-57-56 Отчёт-2014 (стр. 8 из 28)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234" name="2015-04-03 08-57-31 Отчёт-2014 (стр. 8 из 28).png"/>
          <p:cNvGrpSpPr/>
          <p:nvPr/>
        </p:nvGrpSpPr>
        <p:grpSpPr>
          <a:xfrm>
            <a:off x="6856697" y="5327186"/>
            <a:ext cx="5195603" cy="3594381"/>
            <a:chOff x="0" y="0"/>
            <a:chExt cx="5195601" cy="3594380"/>
          </a:xfrm>
        </p:grpSpPr>
        <p:pic>
          <p:nvPicPr>
            <p:cNvPr id="233" name="2015-04-03 08-57-31 Отчёт-2014 (стр. 8 из 28).png" descr="2015-04-03 08-57-31 Отчёт-2014 (стр. 8 из 28)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546" b="546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2015-04-03 08-57-31 Отчёт-2014 (стр. 8 из 28).png" descr="2015-04-03 08-57-31 Отчёт-2014 (стр. 8 из 28)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237" name="2015-04-03 08-57-45 Отчёт-2014 (стр. 8 из 28).png"/>
          <p:cNvGrpSpPr/>
          <p:nvPr/>
        </p:nvGrpSpPr>
        <p:grpSpPr>
          <a:xfrm>
            <a:off x="6856697" y="9162263"/>
            <a:ext cx="5195603" cy="3594381"/>
            <a:chOff x="0" y="0"/>
            <a:chExt cx="5195601" cy="3594380"/>
          </a:xfrm>
        </p:grpSpPr>
        <p:pic>
          <p:nvPicPr>
            <p:cNvPr id="236" name="2015-04-03 08-57-45 Отчёт-2014 (стр. 8 из 28).png" descr="2015-04-03 08-57-45 Отчёт-2014 (стр. 8 из 28)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5336" b="5336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5" name="2015-04-03 08-57-45 Отчёт-2014 (стр. 8 из 28).png" descr="2015-04-03 08-57-45 Отчёт-2014 (стр. 8 из 28)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240" name="2015-04-06 10-19-40 Паспорт Максатихинского района.png"/>
          <p:cNvGrpSpPr/>
          <p:nvPr/>
        </p:nvGrpSpPr>
        <p:grpSpPr>
          <a:xfrm>
            <a:off x="6855724" y="12997340"/>
            <a:ext cx="5197549" cy="3594381"/>
            <a:chOff x="0" y="0"/>
            <a:chExt cx="5197547" cy="3594380"/>
          </a:xfrm>
        </p:grpSpPr>
        <p:pic>
          <p:nvPicPr>
            <p:cNvPr id="239" name="2015-04-06 10-19-40 Паспорт Максатихинского района.png" descr="2015-04-06 10-19-40 Паспорт Максатихинского района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5538" b="5538"/>
            <a:stretch>
              <a:fillRect/>
            </a:stretch>
          </p:blipFill>
          <p:spPr>
            <a:xfrm>
              <a:off x="114300" y="76200"/>
              <a:ext cx="4968948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2015-04-06 10-19-40 Паспорт Максатихинского района.png" descr="2015-04-06 10-19-40 Паспорт Максатихинского района.pn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197548" cy="3594381"/>
            </a:xfrm>
            <a:prstGeom prst="rect">
              <a:avLst/>
            </a:prstGeom>
            <a:effectLst/>
          </p:spPr>
        </p:pic>
      </p:grpSp>
      <p:sp>
        <p:nvSpPr>
          <p:cNvPr id="241" name="Одной из главнейших составляющих социально-экономического развития нашего района является промышленность. Доминирующая роль в экономике района принадлежит деревообработке, а также производству пищевых продуктов.…"/>
          <p:cNvSpPr txBox="1"/>
          <p:nvPr/>
        </p:nvSpPr>
        <p:spPr>
          <a:xfrm>
            <a:off x="627972" y="1385832"/>
            <a:ext cx="5958036" cy="1450393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главнейших</a:t>
            </a:r>
            <a:r>
              <a:rPr dirty="0"/>
              <a:t> </a:t>
            </a:r>
            <a:r>
              <a:rPr dirty="0" err="1"/>
              <a:t>составляющих</a:t>
            </a:r>
            <a:r>
              <a:rPr dirty="0"/>
              <a:t> </a:t>
            </a:r>
            <a:r>
              <a:rPr dirty="0" err="1"/>
              <a:t>социально-экономического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нашего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промышленность</a:t>
            </a:r>
            <a:r>
              <a:rPr dirty="0"/>
              <a:t>. </a:t>
            </a:r>
            <a:r>
              <a:rPr dirty="0" err="1"/>
              <a:t>Доминирующая</a:t>
            </a:r>
            <a:r>
              <a:rPr dirty="0"/>
              <a:t> </a:t>
            </a:r>
            <a:r>
              <a:rPr dirty="0" err="1"/>
              <a:t>роль</a:t>
            </a:r>
            <a:r>
              <a:rPr dirty="0"/>
              <a:t> в </a:t>
            </a:r>
            <a:r>
              <a:rPr dirty="0" err="1"/>
              <a:t>экономике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принадлежит</a:t>
            </a:r>
            <a:r>
              <a:rPr dirty="0"/>
              <a:t> </a:t>
            </a:r>
            <a:r>
              <a:rPr dirty="0" err="1"/>
              <a:t>деревообработке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производству</a:t>
            </a:r>
            <a:r>
              <a:rPr dirty="0"/>
              <a:t> </a:t>
            </a:r>
            <a:r>
              <a:rPr dirty="0" err="1"/>
              <a:t>пищевых</a:t>
            </a:r>
            <a:r>
              <a:rPr dirty="0"/>
              <a:t> </a:t>
            </a:r>
            <a:r>
              <a:rPr dirty="0" err="1"/>
              <a:t>продуктов</a:t>
            </a:r>
            <a:r>
              <a:rPr dirty="0"/>
              <a:t>.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Сектор</a:t>
            </a:r>
            <a:r>
              <a:rPr dirty="0"/>
              <a:t> </a:t>
            </a:r>
            <a:r>
              <a:rPr dirty="0" err="1"/>
              <a:t>деревообрабатывающего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</a:t>
            </a:r>
            <a:r>
              <a:rPr dirty="0" err="1"/>
              <a:t>представлен</a:t>
            </a:r>
            <a:r>
              <a:rPr dirty="0"/>
              <a:t> </a:t>
            </a:r>
            <a:r>
              <a:rPr dirty="0" err="1"/>
              <a:t>следующими</a:t>
            </a:r>
            <a:r>
              <a:rPr dirty="0"/>
              <a:t> </a:t>
            </a:r>
            <a:r>
              <a:rPr dirty="0" err="1"/>
              <a:t>предприятиями</a:t>
            </a:r>
            <a:r>
              <a:rPr dirty="0"/>
              <a:t>: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Общество с ограниченной ответственностью </a:t>
            </a:r>
            <a:r>
              <a:rPr dirty="0"/>
              <a:t>«</a:t>
            </a:r>
            <a:r>
              <a:rPr lang="ru-RU" dirty="0" err="1"/>
              <a:t>Рябеево</a:t>
            </a:r>
            <a:r>
              <a:rPr dirty="0"/>
              <a:t>» — </a:t>
            </a:r>
            <a:r>
              <a:rPr dirty="0" err="1"/>
              <a:t>представляет</a:t>
            </a:r>
            <a:r>
              <a:rPr dirty="0"/>
              <a:t> </a:t>
            </a:r>
            <a:r>
              <a:rPr dirty="0" err="1"/>
              <a:t>собой</a:t>
            </a:r>
            <a:r>
              <a:rPr dirty="0"/>
              <a:t> </a:t>
            </a:r>
            <a:r>
              <a:rPr dirty="0" err="1"/>
              <a:t>лесоперерабатывающее</a:t>
            </a:r>
            <a:r>
              <a:rPr dirty="0"/>
              <a:t> </a:t>
            </a:r>
            <a:r>
              <a:rPr dirty="0" err="1"/>
              <a:t>предприятие</a:t>
            </a:r>
            <a:r>
              <a:rPr dirty="0"/>
              <a:t>. </a:t>
            </a: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видами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предприятия</a:t>
            </a:r>
            <a:r>
              <a:rPr dirty="0"/>
              <a:t> </a:t>
            </a:r>
            <a:r>
              <a:rPr dirty="0" err="1"/>
              <a:t>явля</a:t>
            </a:r>
            <a:r>
              <a:rPr lang="ru-RU" dirty="0"/>
              <a:t>е</a:t>
            </a:r>
            <a:r>
              <a:rPr dirty="0" err="1"/>
              <a:t>тся</a:t>
            </a:r>
            <a:r>
              <a:rPr dirty="0"/>
              <a:t>: </a:t>
            </a:r>
            <a:r>
              <a:rPr dirty="0" err="1"/>
              <a:t>производство</a:t>
            </a:r>
            <a:r>
              <a:rPr dirty="0"/>
              <a:t> </a:t>
            </a:r>
            <a:r>
              <a:rPr dirty="0" err="1"/>
              <a:t>фанеры</a:t>
            </a:r>
            <a:r>
              <a:rPr dirty="0"/>
              <a:t>.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год</a:t>
            </a:r>
            <a:r>
              <a:rPr dirty="0"/>
              <a:t> </a:t>
            </a:r>
            <a:r>
              <a:rPr dirty="0" err="1"/>
              <a:t>предприятие</a:t>
            </a:r>
            <a:r>
              <a:rPr dirty="0"/>
              <a:t> </a:t>
            </a:r>
            <a:r>
              <a:rPr dirty="0" err="1"/>
              <a:t>производит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11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кубических</a:t>
            </a:r>
            <a:r>
              <a:rPr dirty="0"/>
              <a:t> </a:t>
            </a:r>
            <a:r>
              <a:rPr dirty="0" err="1"/>
              <a:t>метров</a:t>
            </a:r>
            <a:r>
              <a:rPr dirty="0"/>
              <a:t> </a:t>
            </a:r>
            <a:r>
              <a:rPr dirty="0" err="1"/>
              <a:t>фанеры</a:t>
            </a:r>
            <a:r>
              <a:rPr dirty="0"/>
              <a:t>.</a:t>
            </a:r>
            <a:r>
              <a:rPr lang="ru-RU" dirty="0"/>
              <a:t> Предприятие реализует продукцию не только на территории России, но и на экспорт.  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Общество с ограниченной ответственностью «</a:t>
            </a:r>
            <a:r>
              <a:rPr lang="ru-RU" dirty="0" err="1"/>
              <a:t>Форэкс</a:t>
            </a:r>
            <a:r>
              <a:rPr lang="ru-RU" dirty="0"/>
              <a:t>» — также занимается производством фанеры клееной. Выпуск фанеры составляет более 2,5 </a:t>
            </a:r>
            <a:r>
              <a:rPr lang="ru-RU" dirty="0" err="1"/>
              <a:t>тыс.куб.метров</a:t>
            </a:r>
            <a:r>
              <a:rPr lang="ru-RU" dirty="0"/>
              <a:t>.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Общество</a:t>
            </a:r>
            <a:r>
              <a:rPr dirty="0"/>
              <a:t> с </a:t>
            </a:r>
            <a:r>
              <a:rPr dirty="0" err="1"/>
              <a:t>ограниченной</a:t>
            </a:r>
            <a:r>
              <a:rPr dirty="0"/>
              <a:t> </a:t>
            </a:r>
            <a:r>
              <a:rPr dirty="0" err="1"/>
              <a:t>ответственностью</a:t>
            </a:r>
            <a:r>
              <a:rPr dirty="0"/>
              <a:t> «</a:t>
            </a:r>
            <a:r>
              <a:rPr lang="ru-RU" dirty="0" err="1"/>
              <a:t>Максплит</a:t>
            </a:r>
            <a:r>
              <a:rPr dirty="0"/>
              <a:t>» — </a:t>
            </a:r>
            <a:r>
              <a:rPr dirty="0" err="1"/>
              <a:t>занимается</a:t>
            </a:r>
            <a:r>
              <a:rPr dirty="0"/>
              <a:t> </a:t>
            </a:r>
            <a:r>
              <a:rPr dirty="0" err="1"/>
              <a:t>производством</a:t>
            </a:r>
            <a:r>
              <a:rPr dirty="0"/>
              <a:t>  </a:t>
            </a:r>
            <a:r>
              <a:rPr dirty="0" err="1"/>
              <a:t>древесноволокнистых</a:t>
            </a:r>
            <a:r>
              <a:rPr dirty="0"/>
              <a:t> </a:t>
            </a:r>
            <a:r>
              <a:rPr dirty="0" err="1"/>
              <a:t>плит</a:t>
            </a:r>
            <a:r>
              <a:rPr dirty="0"/>
              <a:t>. В </a:t>
            </a:r>
            <a:r>
              <a:rPr dirty="0" err="1"/>
              <a:t>процессе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ДВП </a:t>
            </a:r>
            <a:r>
              <a:rPr dirty="0" err="1"/>
              <a:t>используется</a:t>
            </a:r>
            <a:r>
              <a:rPr dirty="0"/>
              <a:t> </a:t>
            </a:r>
            <a:r>
              <a:rPr dirty="0" err="1"/>
              <a:t>технологическая</a:t>
            </a:r>
            <a:r>
              <a:rPr dirty="0"/>
              <a:t> </a:t>
            </a:r>
            <a:r>
              <a:rPr dirty="0" err="1"/>
              <a:t>древесина</a:t>
            </a:r>
            <a:r>
              <a:rPr dirty="0"/>
              <a:t>. </a:t>
            </a:r>
            <a:r>
              <a:rPr dirty="0" err="1"/>
              <a:t>Современные</a:t>
            </a:r>
            <a:r>
              <a:rPr dirty="0"/>
              <a:t> </a:t>
            </a:r>
            <a:r>
              <a:rPr dirty="0" err="1"/>
              <a:t>технологии</a:t>
            </a:r>
            <a:r>
              <a:rPr dirty="0"/>
              <a:t> </a:t>
            </a:r>
            <a:r>
              <a:rPr dirty="0" err="1"/>
              <a:t>позволяют</a:t>
            </a:r>
            <a:r>
              <a:rPr dirty="0"/>
              <a:t> </a:t>
            </a:r>
            <a:r>
              <a:rPr dirty="0" err="1"/>
              <a:t>выпускать</a:t>
            </a:r>
            <a:r>
              <a:rPr dirty="0"/>
              <a:t> </a:t>
            </a:r>
            <a:r>
              <a:rPr dirty="0" err="1"/>
              <a:t>плиту</a:t>
            </a:r>
            <a:r>
              <a:rPr dirty="0"/>
              <a:t> </a:t>
            </a:r>
            <a:r>
              <a:rPr dirty="0" err="1"/>
              <a:t>соответствующую</a:t>
            </a:r>
            <a:r>
              <a:rPr dirty="0"/>
              <a:t> </a:t>
            </a:r>
            <a:r>
              <a:rPr dirty="0" err="1"/>
              <a:t>всем</a:t>
            </a:r>
            <a:r>
              <a:rPr dirty="0"/>
              <a:t> </a:t>
            </a:r>
            <a:r>
              <a:rPr dirty="0" err="1"/>
              <a:t>мировым</a:t>
            </a:r>
            <a:r>
              <a:rPr dirty="0"/>
              <a:t> </a:t>
            </a:r>
            <a:r>
              <a:rPr dirty="0" err="1"/>
              <a:t>стандартам</a:t>
            </a:r>
            <a:r>
              <a:rPr dirty="0"/>
              <a:t> </a:t>
            </a:r>
            <a:r>
              <a:rPr dirty="0" err="1"/>
              <a:t>качества</a:t>
            </a:r>
            <a:r>
              <a:rPr dirty="0"/>
              <a:t>. </a:t>
            </a:r>
            <a:r>
              <a:rPr lang="ru-RU" dirty="0"/>
              <a:t>П</a:t>
            </a:r>
            <a:r>
              <a:rPr dirty="0" err="1"/>
              <a:t>родукция</a:t>
            </a:r>
            <a:r>
              <a:rPr dirty="0"/>
              <a:t> </a:t>
            </a:r>
            <a:r>
              <a:rPr dirty="0" err="1"/>
              <a:t>предприятия</a:t>
            </a:r>
            <a:r>
              <a:rPr dirty="0"/>
              <a:t> </a:t>
            </a:r>
            <a:r>
              <a:rPr dirty="0" err="1"/>
              <a:t>реализуется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в </a:t>
            </a:r>
            <a:r>
              <a:rPr dirty="0" err="1"/>
              <a:t>Россию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и в </a:t>
            </a:r>
            <a:r>
              <a:rPr dirty="0" err="1"/>
              <a:t>страны</a:t>
            </a:r>
            <a:r>
              <a:rPr dirty="0"/>
              <a:t> СНГ и </a:t>
            </a:r>
            <a:r>
              <a:rPr dirty="0" err="1"/>
              <a:t>Европы</a:t>
            </a:r>
            <a:r>
              <a:rPr dirty="0"/>
              <a:t>. </a:t>
            </a:r>
            <a:r>
              <a:rPr dirty="0" err="1"/>
              <a:t>Ежегодно</a:t>
            </a:r>
            <a:r>
              <a:rPr dirty="0"/>
              <a:t> </a:t>
            </a:r>
            <a:r>
              <a:rPr dirty="0" err="1"/>
              <a:t>предприятием</a:t>
            </a:r>
            <a:r>
              <a:rPr dirty="0"/>
              <a:t> </a:t>
            </a:r>
            <a:r>
              <a:rPr dirty="0" err="1"/>
              <a:t>производиться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10000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квадратных</a:t>
            </a:r>
            <a:r>
              <a:rPr dirty="0"/>
              <a:t> </a:t>
            </a:r>
            <a:r>
              <a:rPr dirty="0" err="1"/>
              <a:t>метров</a:t>
            </a:r>
            <a:r>
              <a:rPr dirty="0"/>
              <a:t> ДВП.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Пищевая</a:t>
            </a:r>
            <a:r>
              <a:rPr dirty="0"/>
              <a:t> </a:t>
            </a:r>
            <a:r>
              <a:rPr dirty="0" err="1"/>
              <a:t>промышленность</a:t>
            </a:r>
            <a:r>
              <a:rPr dirty="0"/>
              <a:t> </a:t>
            </a:r>
            <a:r>
              <a:rPr dirty="0" err="1"/>
              <a:t>района</a:t>
            </a:r>
            <a:r>
              <a:rPr dirty="0"/>
              <a:t> </a:t>
            </a:r>
            <a:r>
              <a:rPr dirty="0" err="1"/>
              <a:t>представлена</a:t>
            </a:r>
            <a:r>
              <a:rPr dirty="0"/>
              <a:t> </a:t>
            </a:r>
            <a:r>
              <a:rPr dirty="0" err="1"/>
              <a:t>следующими</a:t>
            </a:r>
            <a:r>
              <a:rPr dirty="0"/>
              <a:t> </a:t>
            </a:r>
            <a:r>
              <a:rPr dirty="0" err="1"/>
              <a:t>предприятиями</a:t>
            </a:r>
            <a:r>
              <a:rPr dirty="0"/>
              <a:t>: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А</a:t>
            </a:r>
            <a:r>
              <a:rPr dirty="0" err="1"/>
              <a:t>кционерное</a:t>
            </a:r>
            <a:r>
              <a:rPr dirty="0"/>
              <a:t> </a:t>
            </a:r>
            <a:r>
              <a:rPr dirty="0" err="1"/>
              <a:t>общество</a:t>
            </a:r>
            <a:r>
              <a:rPr dirty="0"/>
              <a:t> «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маслодельный</a:t>
            </a:r>
            <a:r>
              <a:rPr dirty="0"/>
              <a:t> </a:t>
            </a:r>
            <a:r>
              <a:rPr dirty="0" err="1"/>
              <a:t>завод</a:t>
            </a:r>
            <a:r>
              <a:rPr dirty="0"/>
              <a:t>» </a:t>
            </a:r>
            <a:r>
              <a:rPr dirty="0" err="1"/>
              <a:t>занимается</a:t>
            </a:r>
            <a:r>
              <a:rPr dirty="0"/>
              <a:t> </a:t>
            </a:r>
            <a:r>
              <a:rPr dirty="0" err="1"/>
              <a:t>переработкой</a:t>
            </a:r>
            <a:r>
              <a:rPr dirty="0"/>
              <a:t> </a:t>
            </a:r>
            <a:r>
              <a:rPr dirty="0" err="1"/>
              <a:t>продуктов</a:t>
            </a:r>
            <a:r>
              <a:rPr dirty="0"/>
              <a:t> </a:t>
            </a:r>
            <a:r>
              <a:rPr dirty="0" err="1"/>
              <a:t>молочного</a:t>
            </a:r>
            <a:r>
              <a:rPr dirty="0"/>
              <a:t> </a:t>
            </a:r>
            <a:r>
              <a:rPr dirty="0" err="1"/>
              <a:t>животноводства</a:t>
            </a:r>
            <a:r>
              <a:rPr dirty="0"/>
              <a:t>. </a:t>
            </a:r>
            <a:r>
              <a:rPr dirty="0" err="1"/>
              <a:t>Предприятием</a:t>
            </a:r>
            <a:r>
              <a:rPr dirty="0"/>
              <a:t>  </a:t>
            </a:r>
            <a:r>
              <a:rPr dirty="0" err="1"/>
              <a:t>ежегодно</a:t>
            </a:r>
            <a:r>
              <a:rPr dirty="0"/>
              <a:t> </a:t>
            </a:r>
            <a:r>
              <a:rPr dirty="0" err="1"/>
              <a:t>производиться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3</a:t>
            </a:r>
            <a:r>
              <a:rPr dirty="0"/>
              <a:t>50 </a:t>
            </a:r>
            <a:r>
              <a:rPr dirty="0" err="1"/>
              <a:t>тонн</a:t>
            </a:r>
            <a:r>
              <a:rPr dirty="0"/>
              <a:t> </a:t>
            </a:r>
            <a:r>
              <a:rPr dirty="0" err="1"/>
              <a:t>масла</a:t>
            </a:r>
            <a:r>
              <a:rPr dirty="0"/>
              <a:t> </a:t>
            </a:r>
            <a:r>
              <a:rPr dirty="0" err="1"/>
              <a:t>сливочного</a:t>
            </a:r>
            <a:r>
              <a:rPr dirty="0"/>
              <a:t>, </a:t>
            </a:r>
            <a:r>
              <a:rPr dirty="0" err="1"/>
              <a:t>творога</a:t>
            </a:r>
            <a:r>
              <a:rPr dirty="0"/>
              <a:t> </a:t>
            </a:r>
            <a:r>
              <a:rPr lang="ru-RU" dirty="0"/>
              <a:t>более 230 </a:t>
            </a:r>
            <a:r>
              <a:rPr dirty="0" err="1"/>
              <a:t>тонн</a:t>
            </a:r>
            <a:r>
              <a:rPr dirty="0"/>
              <a:t>, </a:t>
            </a:r>
            <a:r>
              <a:rPr dirty="0" err="1"/>
              <a:t>сметаны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220</a:t>
            </a:r>
            <a:r>
              <a:rPr dirty="0"/>
              <a:t> </a:t>
            </a:r>
            <a:r>
              <a:rPr dirty="0" err="1"/>
              <a:t>тонн</a:t>
            </a:r>
            <a:r>
              <a:rPr dirty="0"/>
              <a:t>, </a:t>
            </a:r>
            <a:r>
              <a:rPr dirty="0" err="1"/>
              <a:t>кисломолочных</a:t>
            </a:r>
            <a:r>
              <a:rPr dirty="0"/>
              <a:t> </a:t>
            </a:r>
            <a:r>
              <a:rPr dirty="0" err="1"/>
              <a:t>продуктов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90</a:t>
            </a:r>
            <a:r>
              <a:rPr dirty="0"/>
              <a:t> </a:t>
            </a:r>
            <a:r>
              <a:rPr dirty="0" err="1"/>
              <a:t>тонн</a:t>
            </a:r>
            <a:r>
              <a:rPr dirty="0"/>
              <a:t>.</a:t>
            </a:r>
          </a:p>
          <a:p>
            <a:pPr indent="177800" algn="just" defTabSz="449580">
              <a:lnSpc>
                <a:spcPct val="115000"/>
              </a:lnSpc>
              <a:spcBef>
                <a:spcPts val="1000"/>
              </a:spcBef>
              <a:defRPr sz="17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Общество</a:t>
            </a:r>
            <a:r>
              <a:rPr dirty="0"/>
              <a:t> с </a:t>
            </a:r>
            <a:r>
              <a:rPr dirty="0" err="1"/>
              <a:t>ограниченной</a:t>
            </a:r>
            <a:r>
              <a:rPr dirty="0"/>
              <a:t> </a:t>
            </a:r>
            <a:r>
              <a:rPr dirty="0" err="1"/>
              <a:t>ответственностью</a:t>
            </a:r>
            <a:r>
              <a:rPr dirty="0"/>
              <a:t> «</a:t>
            </a:r>
            <a:r>
              <a:rPr dirty="0" err="1"/>
              <a:t>Стимул</a:t>
            </a:r>
            <a:r>
              <a:rPr lang="ru-RU" dirty="0"/>
              <a:t> М</a:t>
            </a:r>
            <a:r>
              <a:rPr dirty="0"/>
              <a:t>» </a:t>
            </a:r>
            <a:r>
              <a:rPr dirty="0" err="1"/>
              <a:t>вынимается</a:t>
            </a:r>
            <a:r>
              <a:rPr dirty="0"/>
              <a:t> </a:t>
            </a:r>
            <a:r>
              <a:rPr dirty="0" err="1"/>
              <a:t>производством</a:t>
            </a:r>
            <a:r>
              <a:rPr dirty="0"/>
              <a:t> </a:t>
            </a:r>
            <a:r>
              <a:rPr dirty="0" err="1"/>
              <a:t>хлеба</a:t>
            </a:r>
            <a:r>
              <a:rPr dirty="0"/>
              <a:t> и </a:t>
            </a:r>
            <a:r>
              <a:rPr dirty="0" err="1"/>
              <a:t>хлебобулочных</a:t>
            </a:r>
            <a:r>
              <a:rPr dirty="0"/>
              <a:t>, </a:t>
            </a:r>
            <a:r>
              <a:rPr dirty="0" err="1"/>
              <a:t>кондитерских</a:t>
            </a:r>
            <a:r>
              <a:rPr dirty="0"/>
              <a:t> </a:t>
            </a:r>
            <a:r>
              <a:rPr dirty="0" err="1"/>
              <a:t>изделий</a:t>
            </a:r>
            <a:r>
              <a:rPr dirty="0"/>
              <a:t>. </a:t>
            </a:r>
            <a:r>
              <a:rPr dirty="0" err="1"/>
              <a:t>Ассортимент</a:t>
            </a:r>
            <a:r>
              <a:rPr dirty="0"/>
              <a:t> </a:t>
            </a:r>
            <a:r>
              <a:rPr dirty="0" err="1"/>
              <a:t>вырабатываемой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53 </a:t>
            </a:r>
            <a:r>
              <a:rPr dirty="0" err="1"/>
              <a:t>наименований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различные</a:t>
            </a:r>
            <a:r>
              <a:rPr dirty="0"/>
              <a:t> </a:t>
            </a:r>
            <a:r>
              <a:rPr dirty="0" err="1"/>
              <a:t>виды</a:t>
            </a:r>
            <a:r>
              <a:rPr dirty="0"/>
              <a:t> </a:t>
            </a:r>
            <a:r>
              <a:rPr dirty="0" err="1"/>
              <a:t>бисквитов</a:t>
            </a:r>
            <a:r>
              <a:rPr dirty="0"/>
              <a:t>, </a:t>
            </a:r>
            <a:r>
              <a:rPr dirty="0" err="1"/>
              <a:t>заварные</a:t>
            </a:r>
            <a:r>
              <a:rPr dirty="0"/>
              <a:t> </a:t>
            </a:r>
            <a:r>
              <a:rPr dirty="0" err="1"/>
              <a:t>пирожные</a:t>
            </a:r>
            <a:r>
              <a:rPr dirty="0"/>
              <a:t>. </a:t>
            </a:r>
            <a:r>
              <a:rPr dirty="0" err="1"/>
              <a:t>Производство</a:t>
            </a:r>
            <a:r>
              <a:rPr dirty="0"/>
              <a:t> </a:t>
            </a:r>
            <a:r>
              <a:rPr dirty="0" err="1"/>
              <a:t>хлеба</a:t>
            </a:r>
            <a:r>
              <a:rPr dirty="0"/>
              <a:t> и </a:t>
            </a:r>
            <a:r>
              <a:rPr dirty="0" err="1"/>
              <a:t>хлебобулочных</a:t>
            </a:r>
            <a:r>
              <a:rPr dirty="0"/>
              <a:t> </a:t>
            </a:r>
            <a:r>
              <a:rPr dirty="0" err="1"/>
              <a:t>изделий</a:t>
            </a:r>
            <a:r>
              <a:rPr dirty="0"/>
              <a:t> </a:t>
            </a:r>
            <a:r>
              <a:rPr dirty="0" err="1"/>
              <a:t>ежегодно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lang="ru-RU" dirty="0"/>
              <a:t>240</a:t>
            </a:r>
            <a:r>
              <a:rPr dirty="0"/>
              <a:t> </a:t>
            </a:r>
            <a:r>
              <a:rPr dirty="0" err="1"/>
              <a:t>тонн</a:t>
            </a:r>
            <a:r>
              <a:rPr dirty="0"/>
              <a:t>, </a:t>
            </a:r>
            <a:r>
              <a:rPr dirty="0" err="1"/>
              <a:t>кондитерских</a:t>
            </a:r>
            <a:r>
              <a:rPr dirty="0"/>
              <a:t> </a:t>
            </a:r>
            <a:r>
              <a:rPr dirty="0" err="1"/>
              <a:t>изделий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30 </a:t>
            </a:r>
            <a:r>
              <a:rPr dirty="0" err="1"/>
              <a:t>тонн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217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44" name="Сельское хозяйство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Сельское хозяйство</a:t>
            </a:r>
          </a:p>
        </p:txBody>
      </p:sp>
      <p:sp>
        <p:nvSpPr>
          <p:cNvPr id="245" name="13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13</a:t>
            </a:r>
          </a:p>
        </p:txBody>
      </p:sp>
      <p:grpSp>
        <p:nvGrpSpPr>
          <p:cNvPr id="251" name="DSC01433.jpg"/>
          <p:cNvGrpSpPr/>
          <p:nvPr/>
        </p:nvGrpSpPr>
        <p:grpSpPr>
          <a:xfrm>
            <a:off x="721624" y="2168328"/>
            <a:ext cx="5195603" cy="3594381"/>
            <a:chOff x="0" y="0"/>
            <a:chExt cx="5195601" cy="3594380"/>
          </a:xfrm>
        </p:grpSpPr>
        <p:pic>
          <p:nvPicPr>
            <p:cNvPr id="250" name="DSC01433.jpg" descr="DSC01433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DSC01433.jpg" descr="DSC01433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195603" cy="3594381"/>
            </a:xfrm>
            <a:prstGeom prst="rect">
              <a:avLst/>
            </a:prstGeom>
            <a:effectLst/>
          </p:spPr>
        </p:pic>
      </p:grpSp>
      <p:grpSp>
        <p:nvGrpSpPr>
          <p:cNvPr id="254" name="IMG_3268.jpg"/>
          <p:cNvGrpSpPr/>
          <p:nvPr/>
        </p:nvGrpSpPr>
        <p:grpSpPr>
          <a:xfrm>
            <a:off x="691571" y="5918914"/>
            <a:ext cx="5197549" cy="3594381"/>
            <a:chOff x="0" y="0"/>
            <a:chExt cx="5197548" cy="3594380"/>
          </a:xfrm>
        </p:grpSpPr>
        <p:pic>
          <p:nvPicPr>
            <p:cNvPr id="253" name="IMG_3268.jpg" descr="IMG_3268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5694" b="5694"/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IMG_3268.jpg" descr="IMG_3268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grpSp>
        <p:nvGrpSpPr>
          <p:cNvPr id="257" name="IMG_9675.jpg"/>
          <p:cNvGrpSpPr/>
          <p:nvPr/>
        </p:nvGrpSpPr>
        <p:grpSpPr>
          <a:xfrm>
            <a:off x="651965" y="9641490"/>
            <a:ext cx="5237156" cy="3622008"/>
            <a:chOff x="0" y="0"/>
            <a:chExt cx="5237155" cy="3622006"/>
          </a:xfrm>
        </p:grpSpPr>
        <p:pic>
          <p:nvPicPr>
            <p:cNvPr id="256" name="IMG_9675.jpg" descr="IMG_967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5677" b="5677"/>
            <a:stretch>
              <a:fillRect/>
            </a:stretch>
          </p:blipFill>
          <p:spPr>
            <a:xfrm>
              <a:off x="114300" y="76200"/>
              <a:ext cx="5008556" cy="3329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G_9675.jpg" descr="IMG_9675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5237156" cy="3622008"/>
            </a:xfrm>
            <a:prstGeom prst="rect">
              <a:avLst/>
            </a:prstGeom>
            <a:effectLst/>
          </p:spPr>
        </p:pic>
      </p:grpSp>
      <p:sp>
        <p:nvSpPr>
          <p:cNvPr id="258" name="В Максатихинском районе сельскохозяйственное производство традиционно является основным видом хозяйственной деятельности и занятости на селе. В сельскохозяйственное производство входят отрасли животноводства, растениеводства и предприятие переработки. В районе в 2014 году работали 6 сельскохозяйственных организаций, 12 крестьянско-фермерских хозяйств, ОАО «Максатихинский маслодельный завод» и 3490 личных подсобных хозяйств.…"/>
          <p:cNvSpPr txBox="1"/>
          <p:nvPr/>
        </p:nvSpPr>
        <p:spPr>
          <a:xfrm>
            <a:off x="6300423" y="2287770"/>
            <a:ext cx="5581006" cy="128488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ts val="36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 </a:t>
            </a:r>
            <a:r>
              <a:rPr dirty="0" err="1"/>
              <a:t>сельскохозяйственное</a:t>
            </a:r>
            <a:r>
              <a:rPr dirty="0"/>
              <a:t> </a:t>
            </a:r>
            <a:r>
              <a:rPr dirty="0" err="1"/>
              <a:t>производство</a:t>
            </a:r>
            <a:r>
              <a:rPr dirty="0"/>
              <a:t> </a:t>
            </a:r>
            <a:r>
              <a:rPr dirty="0" err="1"/>
              <a:t>традиционно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основным</a:t>
            </a:r>
            <a:r>
              <a:rPr dirty="0"/>
              <a:t> </a:t>
            </a:r>
            <a:r>
              <a:rPr dirty="0" err="1"/>
              <a:t>видом</a:t>
            </a:r>
            <a:r>
              <a:rPr dirty="0"/>
              <a:t> </a:t>
            </a:r>
            <a:r>
              <a:rPr dirty="0" err="1"/>
              <a:t>хозяйственной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и </a:t>
            </a:r>
            <a:r>
              <a:rPr dirty="0" err="1"/>
              <a:t>занятости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селе</a:t>
            </a:r>
            <a:r>
              <a:rPr dirty="0"/>
              <a:t>. В </a:t>
            </a:r>
            <a:r>
              <a:rPr dirty="0" err="1"/>
              <a:t>сельскохозяйственное</a:t>
            </a:r>
            <a:r>
              <a:rPr dirty="0"/>
              <a:t> </a:t>
            </a:r>
            <a:r>
              <a:rPr dirty="0" err="1"/>
              <a:t>производство</a:t>
            </a:r>
            <a:r>
              <a:rPr dirty="0"/>
              <a:t> </a:t>
            </a:r>
            <a:r>
              <a:rPr dirty="0" err="1"/>
              <a:t>входят</a:t>
            </a:r>
            <a:r>
              <a:rPr dirty="0"/>
              <a:t> </a:t>
            </a:r>
            <a:r>
              <a:rPr dirty="0" err="1"/>
              <a:t>отрасли</a:t>
            </a:r>
            <a:r>
              <a:rPr dirty="0"/>
              <a:t> </a:t>
            </a:r>
            <a:r>
              <a:rPr dirty="0" err="1"/>
              <a:t>животноводства</a:t>
            </a:r>
            <a:r>
              <a:rPr dirty="0"/>
              <a:t>, </a:t>
            </a:r>
            <a:r>
              <a:rPr dirty="0" err="1"/>
              <a:t>растениеводства</a:t>
            </a:r>
            <a:r>
              <a:rPr dirty="0"/>
              <a:t> и </a:t>
            </a:r>
            <a:r>
              <a:rPr dirty="0" err="1"/>
              <a:t>предприятие</a:t>
            </a:r>
            <a:r>
              <a:rPr dirty="0"/>
              <a:t> </a:t>
            </a:r>
            <a:r>
              <a:rPr dirty="0" err="1"/>
              <a:t>переработки</a:t>
            </a:r>
            <a:r>
              <a:rPr dirty="0"/>
              <a:t>. В </a:t>
            </a:r>
            <a:r>
              <a:rPr dirty="0" err="1"/>
              <a:t>районе</a:t>
            </a:r>
            <a:r>
              <a:rPr dirty="0"/>
              <a:t> в 20</a:t>
            </a:r>
            <a:r>
              <a:rPr lang="ru-RU" dirty="0"/>
              <a:t>22</a:t>
            </a:r>
            <a:r>
              <a:rPr dirty="0"/>
              <a:t>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работали</a:t>
            </a:r>
            <a:r>
              <a:rPr dirty="0"/>
              <a:t> </a:t>
            </a:r>
            <a:r>
              <a:rPr lang="ru-RU" dirty="0"/>
              <a:t>13</a:t>
            </a:r>
            <a:r>
              <a:rPr dirty="0"/>
              <a:t> </a:t>
            </a:r>
            <a:r>
              <a:rPr dirty="0" err="1"/>
              <a:t>крестьянско-фермерских</a:t>
            </a:r>
            <a:r>
              <a:rPr dirty="0"/>
              <a:t> </a:t>
            </a:r>
            <a:r>
              <a:rPr dirty="0" err="1"/>
              <a:t>хозяйств</a:t>
            </a:r>
            <a:r>
              <a:rPr dirty="0"/>
              <a:t>, АО «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маслодельный</a:t>
            </a:r>
            <a:r>
              <a:rPr dirty="0"/>
              <a:t> </a:t>
            </a:r>
            <a:r>
              <a:rPr dirty="0" err="1"/>
              <a:t>завод</a:t>
            </a:r>
            <a:r>
              <a:rPr dirty="0"/>
              <a:t>»</a:t>
            </a:r>
            <a:r>
              <a:rPr lang="ru-RU" dirty="0"/>
              <a:t>, 1 СПК</a:t>
            </a:r>
            <a:r>
              <a:rPr dirty="0"/>
              <a:t> и 3</a:t>
            </a:r>
            <a:r>
              <a:rPr lang="ru-RU" dirty="0"/>
              <a:t>233</a:t>
            </a:r>
            <a:r>
              <a:rPr dirty="0"/>
              <a:t> </a:t>
            </a:r>
            <a:r>
              <a:rPr dirty="0" err="1"/>
              <a:t>личных</a:t>
            </a:r>
            <a:r>
              <a:rPr dirty="0"/>
              <a:t> </a:t>
            </a:r>
            <a:r>
              <a:rPr dirty="0" err="1"/>
              <a:t>подсобных</a:t>
            </a:r>
            <a:r>
              <a:rPr dirty="0"/>
              <a:t> </a:t>
            </a:r>
            <a:r>
              <a:rPr dirty="0" err="1"/>
              <a:t>хозяйств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Объем производства валовой продукции сельского хозяйства по всем категориям товаропроизводителей в муниципальном округе за 2021 год составил 84,8 млн. рублей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Посевная</a:t>
            </a:r>
            <a:r>
              <a:rPr dirty="0"/>
              <a:t> </a:t>
            </a:r>
            <a:r>
              <a:rPr dirty="0" err="1"/>
              <a:t>площадь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категориях</a:t>
            </a:r>
            <a:r>
              <a:rPr dirty="0"/>
              <a:t> </a:t>
            </a:r>
            <a:r>
              <a:rPr dirty="0" err="1"/>
              <a:t>хозяйств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lang="ru-RU" dirty="0"/>
              <a:t>8555</a:t>
            </a:r>
            <a:r>
              <a:rPr dirty="0"/>
              <a:t> </a:t>
            </a:r>
            <a:r>
              <a:rPr dirty="0" err="1"/>
              <a:t>га</a:t>
            </a:r>
            <a:r>
              <a:rPr dirty="0"/>
              <a:t>.</a:t>
            </a:r>
          </a:p>
          <a:p>
            <a:pPr indent="190500" algn="just" defTabSz="449580">
              <a:lnSpc>
                <a:spcPts val="36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Поголовье</a:t>
            </a:r>
            <a:r>
              <a:rPr dirty="0"/>
              <a:t> </a:t>
            </a:r>
            <a:r>
              <a:rPr dirty="0" err="1"/>
              <a:t>крупного</a:t>
            </a:r>
            <a:r>
              <a:rPr dirty="0"/>
              <a:t> </a:t>
            </a:r>
            <a:r>
              <a:rPr dirty="0" err="1"/>
              <a:t>рогатого</a:t>
            </a:r>
            <a:r>
              <a:rPr dirty="0"/>
              <a:t> </a:t>
            </a:r>
            <a:r>
              <a:rPr dirty="0" err="1"/>
              <a:t>скота</a:t>
            </a:r>
            <a:r>
              <a:rPr dirty="0"/>
              <a:t> в </a:t>
            </a:r>
            <a:r>
              <a:rPr dirty="0" err="1"/>
              <a:t>хозяйствах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категорий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 </a:t>
            </a:r>
            <a:r>
              <a:rPr dirty="0" err="1"/>
              <a:t>января</a:t>
            </a:r>
            <a:r>
              <a:rPr dirty="0"/>
              <a:t> 20</a:t>
            </a:r>
            <a:r>
              <a:rPr lang="ru-RU" dirty="0"/>
              <a:t>23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насчитывается</a:t>
            </a:r>
            <a:r>
              <a:rPr dirty="0"/>
              <a:t>: КРС </a:t>
            </a:r>
            <a:r>
              <a:rPr dirty="0" err="1"/>
              <a:t>всего</a:t>
            </a:r>
            <a:r>
              <a:rPr dirty="0"/>
              <a:t> — </a:t>
            </a:r>
            <a:r>
              <a:rPr lang="ru-RU" dirty="0"/>
              <a:t>578</a:t>
            </a:r>
            <a:r>
              <a:rPr dirty="0"/>
              <a:t> </a:t>
            </a:r>
            <a:r>
              <a:rPr dirty="0" err="1"/>
              <a:t>голов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коров</a:t>
            </a:r>
            <a:r>
              <a:rPr dirty="0"/>
              <a:t> — </a:t>
            </a:r>
            <a:r>
              <a:rPr lang="ru-RU" dirty="0"/>
              <a:t>221</a:t>
            </a:r>
            <a:r>
              <a:rPr dirty="0"/>
              <a:t> </a:t>
            </a:r>
            <a:r>
              <a:rPr dirty="0" err="1"/>
              <a:t>головы</a:t>
            </a:r>
            <a:r>
              <a:rPr dirty="0"/>
              <a:t>. </a:t>
            </a:r>
          </a:p>
          <a:p>
            <a:pPr indent="190500" algn="just" defTabSz="449580">
              <a:lnSpc>
                <a:spcPts val="36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В 2021 году грант «</a:t>
            </a:r>
            <a:r>
              <a:rPr lang="ru-RU" dirty="0" err="1"/>
              <a:t>Агростартап</a:t>
            </a:r>
            <a:r>
              <a:rPr lang="ru-RU" dirty="0"/>
              <a:t>» получил 1 ИП. Денежные средства потрачены на приобретение 10 голов скота. </a:t>
            </a:r>
          </a:p>
          <a:p>
            <a:pPr indent="190500" algn="just" defTabSz="449580">
              <a:lnSpc>
                <a:spcPts val="3600"/>
              </a:lnSpc>
              <a:spcBef>
                <a:spcPts val="1000"/>
              </a:spcBef>
              <a:defRPr sz="1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В 2023 году в д. Каменка открывается обособленное подразделение агропромышленной фирмы «Федор и Федор», которое планирует выращивание картофеля.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DFABE9-82DD-433A-A806-4DD6E4E9F8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71" y="13236251"/>
            <a:ext cx="5237158" cy="26514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6029328" y="5142474"/>
            <a:ext cx="17776533" cy="12265505"/>
          </a:xfrm>
          <a:prstGeom prst="rect">
            <a:avLst/>
          </a:prstGeom>
          <a:ln w="3175">
            <a:miter lim="400000"/>
          </a:ln>
        </p:spPr>
      </p:pic>
      <p:sp>
        <p:nvSpPr>
          <p:cNvPr id="261" name="Малый бизнес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Малый бизнес</a:t>
            </a:r>
          </a:p>
        </p:txBody>
      </p:sp>
      <p:sp>
        <p:nvSpPr>
          <p:cNvPr id="262" name="В Максатихинском районе осуществляют свою деятельность 1 среднее предприятие, 85 малых предприятий, включая микропредприятия, 449 предпринимателей без образования юридического лица. В структуре малых предприятий по видам деятельности 12,9 % представляют обрабатывающие производства, 29,4 % предприятия оптовой и розничной торговли, 2,3 % предприятия транспорта, развита сфера услуг.…"/>
          <p:cNvSpPr txBox="1"/>
          <p:nvPr/>
        </p:nvSpPr>
        <p:spPr>
          <a:xfrm>
            <a:off x="663907" y="2314726"/>
            <a:ext cx="11245186" cy="58353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осуществляют</a:t>
            </a:r>
            <a:r>
              <a:rPr dirty="0"/>
              <a:t>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 1 </a:t>
            </a:r>
            <a:r>
              <a:rPr dirty="0" err="1"/>
              <a:t>среднее</a:t>
            </a:r>
            <a:r>
              <a:rPr dirty="0"/>
              <a:t> </a:t>
            </a:r>
            <a:r>
              <a:rPr dirty="0" err="1"/>
              <a:t>предприятие</a:t>
            </a:r>
            <a:r>
              <a:rPr dirty="0"/>
              <a:t>, </a:t>
            </a:r>
            <a:r>
              <a:rPr lang="ru-RU" dirty="0"/>
              <a:t>56</a:t>
            </a:r>
            <a:r>
              <a:rPr dirty="0"/>
              <a:t> </a:t>
            </a:r>
            <a:r>
              <a:rPr dirty="0" err="1"/>
              <a:t>малых</a:t>
            </a:r>
            <a:r>
              <a:rPr dirty="0"/>
              <a:t> </a:t>
            </a:r>
            <a:r>
              <a:rPr dirty="0" err="1"/>
              <a:t>предприятий</a:t>
            </a:r>
            <a:r>
              <a:rPr dirty="0"/>
              <a:t>, </a:t>
            </a:r>
            <a:r>
              <a:rPr dirty="0" err="1"/>
              <a:t>включая</a:t>
            </a:r>
            <a:r>
              <a:rPr dirty="0"/>
              <a:t> </a:t>
            </a:r>
            <a:r>
              <a:rPr dirty="0" err="1"/>
              <a:t>микропредприятия</a:t>
            </a:r>
            <a:r>
              <a:rPr lang="ru-RU" dirty="0"/>
              <a:t>, 307</a:t>
            </a:r>
            <a:r>
              <a:rPr dirty="0"/>
              <a:t>  </a:t>
            </a:r>
            <a:r>
              <a:rPr dirty="0" err="1"/>
              <a:t>предпринимателей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dirty="0" err="1"/>
              <a:t>юридического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.</a:t>
            </a:r>
            <a:r>
              <a:rPr lang="ru-RU" sz="2400" dirty="0">
                <a:sym typeface="Helvetica"/>
              </a:rPr>
              <a:t> В рамках реализации национального проекта "Малое и среднее предпринимательство и поддержка индивидуальной предпринимательской инициативы" в 2021 году 3 предпринимателя нашего муниципального округа в фонде содействия кредитования Тверской области получили займы в сумме 5090 тыс. рублей и 1 предприятие округа получило 1 поручительство на сумму 2,4 млн. рублей для обеспечения кредитов в сумме 8  млн. рублей.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оказания</a:t>
            </a:r>
            <a:r>
              <a:rPr dirty="0"/>
              <a:t> </a:t>
            </a:r>
            <a:r>
              <a:rPr dirty="0" err="1"/>
              <a:t>информационной</a:t>
            </a:r>
            <a:r>
              <a:rPr dirty="0"/>
              <a:t> </a:t>
            </a:r>
            <a:r>
              <a:rPr dirty="0" err="1"/>
              <a:t>поддержки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центральной</a:t>
            </a:r>
            <a:r>
              <a:rPr dirty="0"/>
              <a:t> </a:t>
            </a:r>
            <a:r>
              <a:rPr dirty="0" err="1"/>
              <a:t>библиотеке</a:t>
            </a:r>
            <a:r>
              <a:rPr dirty="0"/>
              <a:t> </a:t>
            </a:r>
            <a:r>
              <a:rPr dirty="0" err="1"/>
              <a:t>открыт</a:t>
            </a:r>
            <a:r>
              <a:rPr dirty="0"/>
              <a:t> </a:t>
            </a:r>
            <a:r>
              <a:rPr dirty="0" err="1"/>
              <a:t>Деловой</a:t>
            </a:r>
            <a:r>
              <a:rPr dirty="0"/>
              <a:t> </a:t>
            </a:r>
            <a:r>
              <a:rPr dirty="0" err="1"/>
              <a:t>информационный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.</a:t>
            </a:r>
            <a:endParaRPr lang="ru-RU" dirty="0"/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Информация о мерах поддержки субъектов МСП размещается на сайте </a:t>
            </a:r>
            <a:r>
              <a:rPr lang="ru-RU" dirty="0" err="1"/>
              <a:t>Максатихинского</a:t>
            </a:r>
            <a:r>
              <a:rPr lang="ru-RU" dirty="0"/>
              <a:t> муниципального округа и в социальных сетях.</a:t>
            </a:r>
            <a:endParaRPr dirty="0"/>
          </a:p>
        </p:txBody>
      </p:sp>
      <p:grpSp>
        <p:nvGrpSpPr>
          <p:cNvPr id="265" name="parikmaherskaya-diva.jpg"/>
          <p:cNvGrpSpPr/>
          <p:nvPr/>
        </p:nvGrpSpPr>
        <p:grpSpPr>
          <a:xfrm>
            <a:off x="649630" y="8700019"/>
            <a:ext cx="5113947" cy="3540092"/>
            <a:chOff x="0" y="0"/>
            <a:chExt cx="5113945" cy="3540091"/>
          </a:xfrm>
        </p:grpSpPr>
        <p:pic>
          <p:nvPicPr>
            <p:cNvPr id="264" name="parikmaherskaya-diva.jpg" descr="parikmaherskaya-diva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4885346" cy="32479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3" name="parikmaherskaya-diva.jpg" descr="parikmaherskaya-diva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113946" cy="3540093"/>
            </a:xfrm>
            <a:prstGeom prst="rect">
              <a:avLst/>
            </a:prstGeom>
            <a:effectLst/>
          </p:spPr>
        </p:pic>
      </p:grpSp>
      <p:grpSp>
        <p:nvGrpSpPr>
          <p:cNvPr id="268" name="cvety-1.jpg"/>
          <p:cNvGrpSpPr/>
          <p:nvPr/>
        </p:nvGrpSpPr>
        <p:grpSpPr>
          <a:xfrm>
            <a:off x="6732930" y="8700019"/>
            <a:ext cx="5113947" cy="3540092"/>
            <a:chOff x="0" y="0"/>
            <a:chExt cx="5113945" cy="3540091"/>
          </a:xfrm>
        </p:grpSpPr>
        <p:pic>
          <p:nvPicPr>
            <p:cNvPr id="267" name="cvety-1.jpg" descr="cvety-1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72" r="372"/>
            <a:stretch>
              <a:fillRect/>
            </a:stretch>
          </p:blipFill>
          <p:spPr>
            <a:xfrm>
              <a:off x="114300" y="76200"/>
              <a:ext cx="4885346" cy="32479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6" name="cvety-1.jpg" descr="cvety-1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113946" cy="3540093"/>
            </a:xfrm>
            <a:prstGeom prst="rect">
              <a:avLst/>
            </a:prstGeom>
            <a:effectLst/>
          </p:spPr>
        </p:pic>
      </p:grpSp>
      <p:grpSp>
        <p:nvGrpSpPr>
          <p:cNvPr id="271" name="torgovyj-dom-Passash-1280x853.jpg"/>
          <p:cNvGrpSpPr/>
          <p:nvPr/>
        </p:nvGrpSpPr>
        <p:grpSpPr>
          <a:xfrm>
            <a:off x="6732930" y="12539146"/>
            <a:ext cx="5113947" cy="3540093"/>
            <a:chOff x="0" y="0"/>
            <a:chExt cx="5113945" cy="3540091"/>
          </a:xfrm>
        </p:grpSpPr>
        <p:pic>
          <p:nvPicPr>
            <p:cNvPr id="270" name="torgovyj-dom-Passash-1280x853.jpg" descr="torgovyj-dom-Passash-1280x853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117" b="117"/>
            <a:stretch>
              <a:fillRect/>
            </a:stretch>
          </p:blipFill>
          <p:spPr>
            <a:xfrm>
              <a:off x="114300" y="76200"/>
              <a:ext cx="4885346" cy="32479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9" name="torgovyj-dom-Passash-1280x853.jpg" descr="torgovyj-dom-Passash-1280x853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113946" cy="3540093"/>
            </a:xfrm>
            <a:prstGeom prst="rect">
              <a:avLst/>
            </a:prstGeom>
            <a:effectLst/>
          </p:spPr>
        </p:pic>
      </p:grpSp>
      <p:sp>
        <p:nvSpPr>
          <p:cNvPr id="275" name="14"/>
          <p:cNvSpPr/>
          <p:nvPr/>
        </p:nvSpPr>
        <p:spPr>
          <a:xfrm>
            <a:off x="-70589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14</a:t>
            </a:r>
          </a:p>
        </p:txBody>
      </p:sp>
      <p:pic>
        <p:nvPicPr>
          <p:cNvPr id="1026" name="Picture 2" descr="https://photos.wikimapia.org/p/00/01/81/54/87_big.jpg">
            <a:extLst>
              <a:ext uri="{FF2B5EF4-FFF2-40B4-BE49-F238E27FC236}">
                <a16:creationId xmlns:a16="http://schemas.microsoft.com/office/drawing/2014/main" id="{7446D560-CCFA-42B1-AA70-F83CDA26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9" y="12466601"/>
            <a:ext cx="4999649" cy="344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598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78" name="Здравоохранение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Здравоохранение</a:t>
            </a:r>
          </a:p>
        </p:txBody>
      </p:sp>
      <p:sp>
        <p:nvSpPr>
          <p:cNvPr id="279" name="15"/>
          <p:cNvSpPr/>
          <p:nvPr/>
        </p:nvSpPr>
        <p:spPr>
          <a:xfrm>
            <a:off x="106990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15</a:t>
            </a:r>
          </a:p>
        </p:txBody>
      </p:sp>
      <p:sp>
        <p:nvSpPr>
          <p:cNvPr id="280" name="Сфера здравоохранения населения района  обслуживает  медицинское учреждение ГБУЗ «Максатихинская центральная районная больница» с подразделениями по оказанию амбулаторной, стационарной и скорой помощи; 20 фельдшерско-акушерских пунктов, 4 офиса врачей общей практики. Финансирование учреждения идёт по подушевому нормативу в рамках территориальной программы государственных гарантий оказания гражданам РФ на территории Тверской области бесплатной медицинской помощи.…"/>
          <p:cNvSpPr txBox="1"/>
          <p:nvPr/>
        </p:nvSpPr>
        <p:spPr>
          <a:xfrm>
            <a:off x="622951" y="1497381"/>
            <a:ext cx="11327098" cy="70382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Сфера</a:t>
            </a:r>
            <a:r>
              <a:rPr dirty="0"/>
              <a:t> </a:t>
            </a:r>
            <a:r>
              <a:rPr dirty="0" err="1"/>
              <a:t>здравоохранения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lang="ru-RU"/>
              <a:t>муниципального округа</a:t>
            </a:r>
            <a:r>
              <a:t>  </a:t>
            </a:r>
            <a:r>
              <a:rPr dirty="0" err="1"/>
              <a:t>обслуживает</a:t>
            </a:r>
            <a:r>
              <a:rPr dirty="0"/>
              <a:t>  </a:t>
            </a:r>
            <a:r>
              <a:rPr dirty="0" err="1"/>
              <a:t>медицинское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ГБУЗ «</a:t>
            </a:r>
            <a:r>
              <a:rPr dirty="0" err="1"/>
              <a:t>Максатихинская</a:t>
            </a:r>
            <a:r>
              <a:rPr dirty="0"/>
              <a:t> </a:t>
            </a:r>
            <a:r>
              <a:rPr dirty="0" err="1"/>
              <a:t>центральная</a:t>
            </a:r>
            <a:r>
              <a:rPr dirty="0"/>
              <a:t> </a:t>
            </a:r>
            <a:r>
              <a:rPr dirty="0" err="1"/>
              <a:t>районная</a:t>
            </a:r>
            <a:r>
              <a:rPr dirty="0"/>
              <a:t> </a:t>
            </a:r>
            <a:r>
              <a:rPr dirty="0" err="1"/>
              <a:t>больница</a:t>
            </a:r>
            <a:r>
              <a:rPr dirty="0"/>
              <a:t>» с </a:t>
            </a:r>
            <a:r>
              <a:rPr dirty="0" err="1"/>
              <a:t>подразделениями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оказанию</a:t>
            </a:r>
            <a:r>
              <a:rPr dirty="0"/>
              <a:t> </a:t>
            </a:r>
            <a:r>
              <a:rPr dirty="0" err="1"/>
              <a:t>амбулаторной</a:t>
            </a:r>
            <a:r>
              <a:rPr dirty="0"/>
              <a:t>, </a:t>
            </a:r>
            <a:r>
              <a:rPr dirty="0" err="1"/>
              <a:t>стационарной</a:t>
            </a:r>
            <a:r>
              <a:rPr dirty="0"/>
              <a:t> и </a:t>
            </a:r>
            <a:r>
              <a:rPr dirty="0" err="1"/>
              <a:t>скорой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; 20 </a:t>
            </a:r>
            <a:r>
              <a:rPr dirty="0" err="1"/>
              <a:t>фельдшерско-акушерских</a:t>
            </a:r>
            <a:r>
              <a:rPr dirty="0"/>
              <a:t> </a:t>
            </a:r>
            <a:r>
              <a:rPr dirty="0" err="1"/>
              <a:t>пунктов</a:t>
            </a:r>
            <a:r>
              <a:rPr dirty="0"/>
              <a:t>, 4 </a:t>
            </a:r>
            <a:r>
              <a:rPr dirty="0" err="1"/>
              <a:t>офиса</a:t>
            </a:r>
            <a:r>
              <a:rPr dirty="0"/>
              <a:t> </a:t>
            </a:r>
            <a:r>
              <a:rPr dirty="0" err="1"/>
              <a:t>врачей</a:t>
            </a:r>
            <a:r>
              <a:rPr dirty="0"/>
              <a:t> </a:t>
            </a:r>
            <a:r>
              <a:rPr dirty="0" err="1"/>
              <a:t>общей</a:t>
            </a:r>
            <a:r>
              <a:rPr dirty="0"/>
              <a:t> </a:t>
            </a:r>
            <a:r>
              <a:rPr dirty="0" err="1"/>
              <a:t>практики</a:t>
            </a:r>
            <a:r>
              <a:rPr dirty="0"/>
              <a:t>. </a:t>
            </a:r>
            <a:r>
              <a:rPr dirty="0" err="1"/>
              <a:t>Финансирование</a:t>
            </a:r>
            <a:r>
              <a:rPr dirty="0"/>
              <a:t> </a:t>
            </a:r>
            <a:r>
              <a:rPr dirty="0" err="1"/>
              <a:t>учреждения</a:t>
            </a:r>
            <a:r>
              <a:rPr dirty="0"/>
              <a:t> </a:t>
            </a:r>
            <a:r>
              <a:rPr dirty="0" err="1"/>
              <a:t>идёт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подушевому</a:t>
            </a:r>
            <a:r>
              <a:rPr dirty="0"/>
              <a:t> </a:t>
            </a:r>
            <a:r>
              <a:rPr dirty="0" err="1"/>
              <a:t>нормативу</a:t>
            </a:r>
            <a:r>
              <a:rPr dirty="0"/>
              <a:t> в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территориальной</a:t>
            </a:r>
            <a:r>
              <a:rPr dirty="0"/>
              <a:t> </a:t>
            </a:r>
            <a:r>
              <a:rPr dirty="0" err="1"/>
              <a:t>программы</a:t>
            </a:r>
            <a:r>
              <a:rPr dirty="0"/>
              <a:t> </a:t>
            </a:r>
            <a:r>
              <a:rPr dirty="0" err="1"/>
              <a:t>государственных</a:t>
            </a:r>
            <a:r>
              <a:rPr dirty="0"/>
              <a:t> </a:t>
            </a:r>
            <a:r>
              <a:rPr dirty="0" err="1"/>
              <a:t>гарантий</a:t>
            </a:r>
            <a:r>
              <a:rPr dirty="0"/>
              <a:t> </a:t>
            </a:r>
            <a:r>
              <a:rPr dirty="0" err="1"/>
              <a:t>оказания</a:t>
            </a:r>
            <a:r>
              <a:rPr dirty="0"/>
              <a:t> </a:t>
            </a:r>
            <a:r>
              <a:rPr dirty="0" err="1"/>
              <a:t>гражданам</a:t>
            </a:r>
            <a:r>
              <a:rPr dirty="0"/>
              <a:t> РФ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Тверской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бесплатной</a:t>
            </a:r>
            <a:r>
              <a:rPr dirty="0"/>
              <a:t> </a:t>
            </a:r>
            <a:r>
              <a:rPr dirty="0" err="1"/>
              <a:t>медицинской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.</a:t>
            </a:r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Обеспеченность</a:t>
            </a:r>
            <a:r>
              <a:rPr dirty="0"/>
              <a:t> </a:t>
            </a:r>
            <a:r>
              <a:rPr dirty="0" err="1"/>
              <a:t>больничными</a:t>
            </a:r>
            <a:r>
              <a:rPr dirty="0"/>
              <a:t> </a:t>
            </a:r>
            <a:r>
              <a:rPr dirty="0" err="1"/>
              <a:t>койками</a:t>
            </a:r>
            <a:r>
              <a:rPr dirty="0"/>
              <a:t> — </a:t>
            </a:r>
            <a:r>
              <a:rPr lang="ru-RU" dirty="0"/>
              <a:t>36 </a:t>
            </a:r>
            <a:r>
              <a:rPr dirty="0" err="1"/>
              <a:t>коек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населения</a:t>
            </a:r>
            <a:r>
              <a:rPr dirty="0"/>
              <a:t>.</a:t>
            </a:r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Обеспеченность</a:t>
            </a:r>
            <a:r>
              <a:rPr dirty="0"/>
              <a:t> </a:t>
            </a:r>
            <a:r>
              <a:rPr dirty="0" err="1"/>
              <a:t>врачами</a:t>
            </a:r>
            <a:r>
              <a:rPr dirty="0"/>
              <a:t> — 1</a:t>
            </a:r>
            <a:r>
              <a:rPr lang="ru-RU" dirty="0"/>
              <a:t>5</a:t>
            </a:r>
            <a:r>
              <a:rPr dirty="0"/>
              <a:t> </a:t>
            </a:r>
            <a:r>
              <a:rPr dirty="0" err="1"/>
              <a:t>врачей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населения</a:t>
            </a:r>
            <a:r>
              <a:rPr dirty="0"/>
              <a:t>.</a:t>
            </a:r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Обеспеченность</a:t>
            </a:r>
            <a:r>
              <a:rPr dirty="0"/>
              <a:t> </a:t>
            </a:r>
            <a:r>
              <a:rPr dirty="0" err="1"/>
              <a:t>средним</a:t>
            </a:r>
            <a:r>
              <a:rPr dirty="0"/>
              <a:t> </a:t>
            </a:r>
            <a:r>
              <a:rPr dirty="0" err="1"/>
              <a:t>медицинским</a:t>
            </a:r>
            <a:r>
              <a:rPr dirty="0"/>
              <a:t> </a:t>
            </a:r>
            <a:r>
              <a:rPr dirty="0" err="1"/>
              <a:t>персоналом</a:t>
            </a:r>
            <a:r>
              <a:rPr dirty="0"/>
              <a:t> — </a:t>
            </a:r>
            <a:r>
              <a:rPr lang="ru-RU" dirty="0"/>
              <a:t>47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10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населения</a:t>
            </a:r>
            <a:r>
              <a:rPr dirty="0"/>
              <a:t>.</a:t>
            </a:r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lnSpc>
                <a:spcPct val="120000"/>
              </a:lnSpc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Целенаправленная</a:t>
            </a:r>
            <a:r>
              <a:rPr dirty="0"/>
              <a:t> </a:t>
            </a:r>
            <a:r>
              <a:rPr dirty="0" err="1"/>
              <a:t>профилактическая</a:t>
            </a:r>
            <a:r>
              <a:rPr dirty="0"/>
              <a:t> </a:t>
            </a:r>
            <a:r>
              <a:rPr dirty="0" err="1"/>
              <a:t>работа</a:t>
            </a:r>
            <a:r>
              <a:rPr dirty="0"/>
              <a:t>, </a:t>
            </a:r>
            <a:r>
              <a:rPr dirty="0" err="1"/>
              <a:t>диспансерное</a:t>
            </a:r>
            <a:r>
              <a:rPr dirty="0"/>
              <a:t> </a:t>
            </a:r>
            <a:r>
              <a:rPr dirty="0" err="1"/>
              <a:t>наблюдение</a:t>
            </a:r>
            <a:r>
              <a:rPr dirty="0"/>
              <a:t> </a:t>
            </a:r>
            <a:r>
              <a:rPr dirty="0" err="1"/>
              <a:t>выявленных</a:t>
            </a:r>
            <a:r>
              <a:rPr dirty="0"/>
              <a:t> </a:t>
            </a:r>
            <a:r>
              <a:rPr dirty="0" err="1"/>
              <a:t>больных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осмотрах</a:t>
            </a:r>
            <a:r>
              <a:rPr dirty="0"/>
              <a:t>, </a:t>
            </a:r>
            <a:r>
              <a:rPr dirty="0" err="1"/>
              <a:t>плановая</a:t>
            </a:r>
            <a:r>
              <a:rPr dirty="0"/>
              <a:t> </a:t>
            </a:r>
            <a:r>
              <a:rPr dirty="0" err="1"/>
              <a:t>иммунизация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обусловила</a:t>
            </a:r>
            <a:r>
              <a:rPr dirty="0"/>
              <a:t> </a:t>
            </a:r>
            <a:r>
              <a:rPr dirty="0" err="1"/>
              <a:t>снижение</a:t>
            </a:r>
            <a:r>
              <a:rPr dirty="0"/>
              <a:t> </a:t>
            </a:r>
            <a:r>
              <a:rPr dirty="0" err="1"/>
              <a:t>заболеваемости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, в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и </a:t>
            </a:r>
            <a:r>
              <a:rPr dirty="0" err="1"/>
              <a:t>инфекционной</a:t>
            </a:r>
            <a:r>
              <a:rPr dirty="0"/>
              <a:t>.</a:t>
            </a:r>
          </a:p>
        </p:txBody>
      </p:sp>
      <p:grpSp>
        <p:nvGrpSpPr>
          <p:cNvPr id="283" name="sentralnaya-rajonnaya-bolnica.jpg"/>
          <p:cNvGrpSpPr/>
          <p:nvPr/>
        </p:nvGrpSpPr>
        <p:grpSpPr>
          <a:xfrm>
            <a:off x="703087" y="8548110"/>
            <a:ext cx="11166826" cy="7564312"/>
            <a:chOff x="0" y="0"/>
            <a:chExt cx="11166825" cy="7564311"/>
          </a:xfrm>
        </p:grpSpPr>
        <p:pic>
          <p:nvPicPr>
            <p:cNvPr id="282" name="sentralnaya-rajonnaya-bolnica.jpg" descr="sentralnaya-rajonnaya-bolnica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10938226" cy="72722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sentralnaya-rajonnaya-bolnica.jpg" descr="sentralnaya-rajonnaya-bolnica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66826" cy="75643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617954" y="-9344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86" name="16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16</a:t>
            </a:r>
          </a:p>
        </p:txBody>
      </p:sp>
      <p:sp>
        <p:nvSpPr>
          <p:cNvPr id="287" name="Образование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Образование</a:t>
            </a:r>
          </a:p>
        </p:txBody>
      </p:sp>
      <p:sp>
        <p:nvSpPr>
          <p:cNvPr id="288" name="В Максатихинском районе расположены 9 дошкольных образовательных учреждений, 5 из которых находятся в городском поселении и 4 в сельской местности.…"/>
          <p:cNvSpPr txBox="1"/>
          <p:nvPr/>
        </p:nvSpPr>
        <p:spPr>
          <a:xfrm>
            <a:off x="571500" y="1580129"/>
            <a:ext cx="6053138" cy="147975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расположены</a:t>
            </a:r>
            <a:r>
              <a:rPr dirty="0"/>
              <a:t> </a:t>
            </a:r>
            <a:r>
              <a:rPr lang="ru-RU" dirty="0"/>
              <a:t>7</a:t>
            </a:r>
            <a:r>
              <a:rPr dirty="0"/>
              <a:t> </a:t>
            </a:r>
            <a:r>
              <a:rPr dirty="0" err="1"/>
              <a:t>дошкольных</a:t>
            </a:r>
            <a:r>
              <a:rPr dirty="0"/>
              <a:t> </a:t>
            </a:r>
            <a:r>
              <a:rPr dirty="0" err="1"/>
              <a:t>образовательных</a:t>
            </a:r>
            <a:r>
              <a:rPr dirty="0"/>
              <a:t> </a:t>
            </a:r>
            <a:r>
              <a:rPr dirty="0" err="1"/>
              <a:t>учреждений</a:t>
            </a:r>
            <a:r>
              <a:rPr dirty="0"/>
              <a:t>, 5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находятся</a:t>
            </a:r>
            <a:r>
              <a:rPr dirty="0"/>
              <a:t> в </a:t>
            </a:r>
            <a:r>
              <a:rPr lang="ru-RU" dirty="0"/>
              <a:t>поселке</a:t>
            </a:r>
            <a:r>
              <a:rPr dirty="0"/>
              <a:t> и </a:t>
            </a:r>
            <a:r>
              <a:rPr lang="ru-RU" dirty="0"/>
              <a:t>2</a:t>
            </a:r>
            <a:r>
              <a:rPr dirty="0"/>
              <a:t> в </a:t>
            </a:r>
            <a:r>
              <a:rPr dirty="0" err="1"/>
              <a:t>сельской</a:t>
            </a:r>
            <a:r>
              <a:rPr dirty="0"/>
              <a:t> </a:t>
            </a:r>
            <a:r>
              <a:rPr dirty="0" err="1"/>
              <a:t>местности</a:t>
            </a:r>
            <a:r>
              <a:rPr dirty="0"/>
              <a:t>. </a:t>
            </a:r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Дошкольную</a:t>
            </a:r>
            <a:r>
              <a:rPr dirty="0"/>
              <a:t> </a:t>
            </a:r>
            <a:r>
              <a:rPr dirty="0" err="1"/>
              <a:t>образовательную</a:t>
            </a:r>
            <a:r>
              <a:rPr dirty="0"/>
              <a:t> </a:t>
            </a:r>
            <a:r>
              <a:rPr dirty="0" err="1"/>
              <a:t>услугу</a:t>
            </a:r>
            <a:r>
              <a:rPr dirty="0"/>
              <a:t> </a:t>
            </a:r>
            <a:r>
              <a:rPr dirty="0" err="1"/>
              <a:t>дети</a:t>
            </a:r>
            <a:r>
              <a:rPr dirty="0"/>
              <a:t>, </a:t>
            </a:r>
            <a:r>
              <a:rPr dirty="0" err="1"/>
              <a:t>проживающие</a:t>
            </a:r>
            <a:r>
              <a:rPr dirty="0"/>
              <a:t> в </a:t>
            </a:r>
            <a:r>
              <a:rPr dirty="0" err="1"/>
              <a:t>сельской</a:t>
            </a:r>
            <a:r>
              <a:rPr dirty="0"/>
              <a:t> </a:t>
            </a:r>
            <a:r>
              <a:rPr dirty="0" err="1"/>
              <a:t>местности</a:t>
            </a:r>
            <a:r>
              <a:rPr dirty="0"/>
              <a:t>, </a:t>
            </a:r>
            <a:r>
              <a:rPr dirty="0" err="1"/>
              <a:t>получают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дошкольные</a:t>
            </a:r>
            <a:r>
              <a:rPr dirty="0"/>
              <a:t> </a:t>
            </a:r>
            <a:r>
              <a:rPr dirty="0" err="1"/>
              <a:t>группы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учреждениях</a:t>
            </a:r>
            <a:r>
              <a:rPr dirty="0"/>
              <a:t> (в 3-х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учреждениях</a:t>
            </a:r>
            <a:r>
              <a:rPr dirty="0"/>
              <a:t> </a:t>
            </a:r>
            <a:r>
              <a:rPr dirty="0" err="1"/>
              <a:t>открыты</a:t>
            </a:r>
            <a:r>
              <a:rPr dirty="0"/>
              <a:t> 3 </a:t>
            </a:r>
            <a:r>
              <a:rPr dirty="0" err="1"/>
              <a:t>дошкольные</a:t>
            </a:r>
            <a:r>
              <a:rPr dirty="0"/>
              <a:t> </a:t>
            </a:r>
            <a:r>
              <a:rPr dirty="0" err="1"/>
              <a:t>группы</a:t>
            </a:r>
            <a:r>
              <a:rPr dirty="0"/>
              <a:t>).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, </a:t>
            </a:r>
            <a:r>
              <a:rPr dirty="0" err="1"/>
              <a:t>получающих</a:t>
            </a:r>
            <a:r>
              <a:rPr dirty="0"/>
              <a:t> </a:t>
            </a:r>
            <a:r>
              <a:rPr dirty="0" err="1"/>
              <a:t>дошкольную</a:t>
            </a:r>
            <a:r>
              <a:rPr dirty="0"/>
              <a:t> </a:t>
            </a:r>
            <a:r>
              <a:rPr dirty="0" err="1"/>
              <a:t>образовательную</a:t>
            </a:r>
            <a:r>
              <a:rPr dirty="0"/>
              <a:t> </a:t>
            </a:r>
            <a:r>
              <a:rPr dirty="0" err="1"/>
              <a:t>услугу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01.01.20</a:t>
            </a:r>
            <a:r>
              <a:rPr lang="ru-RU" dirty="0"/>
              <a:t>23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составила</a:t>
            </a:r>
            <a:r>
              <a:rPr dirty="0"/>
              <a:t> </a:t>
            </a:r>
            <a:r>
              <a:rPr lang="ru-RU" dirty="0"/>
              <a:t>482 ребенка</a:t>
            </a:r>
            <a:r>
              <a:rPr dirty="0"/>
              <a:t>. В </a:t>
            </a:r>
            <a:r>
              <a:rPr dirty="0" err="1"/>
              <a:t>декабре</a:t>
            </a:r>
            <a:r>
              <a:rPr dirty="0"/>
              <a:t> 20</a:t>
            </a:r>
            <a:r>
              <a:rPr lang="ru-RU" dirty="0"/>
              <a:t>20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введён</a:t>
            </a:r>
            <a:r>
              <a:rPr dirty="0"/>
              <a:t> в </a:t>
            </a:r>
            <a:r>
              <a:rPr dirty="0" err="1"/>
              <a:t>эксплуатацию</a:t>
            </a:r>
            <a:r>
              <a:rPr dirty="0"/>
              <a:t> </a:t>
            </a:r>
            <a:r>
              <a:rPr dirty="0" err="1"/>
              <a:t>детский</a:t>
            </a:r>
            <a:r>
              <a:rPr dirty="0"/>
              <a:t> </a:t>
            </a:r>
            <a:r>
              <a:rPr dirty="0" err="1"/>
              <a:t>сад</a:t>
            </a:r>
            <a:r>
              <a:rPr lang="ru-RU" dirty="0"/>
              <a:t>, являющийся дошкольной ступенью образования МБОУ «</a:t>
            </a:r>
            <a:r>
              <a:rPr lang="ru-RU" dirty="0" err="1"/>
              <a:t>Ривзаводская</a:t>
            </a:r>
            <a:r>
              <a:rPr lang="ru-RU" dirty="0"/>
              <a:t> СОШ» в </a:t>
            </a:r>
            <a:r>
              <a:rPr lang="ru-RU" dirty="0" err="1"/>
              <a:t>п.Ривицкий</a:t>
            </a:r>
            <a:r>
              <a:rPr lang="ru-RU" dirty="0"/>
              <a:t> </a:t>
            </a:r>
            <a:r>
              <a:rPr dirty="0" err="1"/>
              <a:t>на</a:t>
            </a:r>
            <a:r>
              <a:rPr dirty="0"/>
              <a:t> 50 </a:t>
            </a:r>
            <a:r>
              <a:rPr dirty="0" err="1"/>
              <a:t>мест</a:t>
            </a:r>
            <a:r>
              <a:rPr dirty="0"/>
              <a:t>. </a:t>
            </a:r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Система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учреждений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представлена</a:t>
            </a:r>
            <a:r>
              <a:rPr dirty="0"/>
              <a:t> </a:t>
            </a:r>
            <a:r>
              <a:rPr lang="ru-RU" dirty="0"/>
              <a:t>8</a:t>
            </a:r>
            <a:r>
              <a:rPr dirty="0"/>
              <a:t> </a:t>
            </a:r>
            <a:r>
              <a:rPr dirty="0" err="1"/>
              <a:t>школами</a:t>
            </a:r>
            <a:r>
              <a:rPr dirty="0"/>
              <a:t>: </a:t>
            </a:r>
            <a:r>
              <a:rPr lang="ru-RU" dirty="0"/>
              <a:t>3</a:t>
            </a:r>
            <a:r>
              <a:rPr dirty="0"/>
              <a:t> </a:t>
            </a:r>
            <a:r>
              <a:rPr dirty="0" err="1"/>
              <a:t>основные</a:t>
            </a:r>
            <a:r>
              <a:rPr dirty="0"/>
              <a:t> и 5 </a:t>
            </a:r>
            <a:r>
              <a:rPr dirty="0" err="1"/>
              <a:t>средних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школ</a:t>
            </a:r>
            <a:r>
              <a:rPr dirty="0"/>
              <a:t>.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учащихся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01.01.20</a:t>
            </a:r>
            <a:r>
              <a:rPr lang="ru-RU" dirty="0"/>
              <a:t>23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составила</a:t>
            </a:r>
            <a:r>
              <a:rPr dirty="0"/>
              <a:t> 1</a:t>
            </a:r>
            <a:r>
              <a:rPr lang="ru-RU" dirty="0"/>
              <a:t>376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.</a:t>
            </a:r>
            <a:r>
              <a:rPr lang="ru-RU" dirty="0"/>
              <a:t> В рамках реализации национального проекта «Образование» в 4 школах оснащены центры образования цифрового и естественного профилей.</a:t>
            </a:r>
            <a:endParaRPr dirty="0"/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Развивается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dirty="0"/>
              <a:t> </a:t>
            </a:r>
            <a:r>
              <a:rPr dirty="0" err="1"/>
              <a:t>дополнительного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. В </a:t>
            </a:r>
            <a:r>
              <a:rPr lang="ru-RU" dirty="0"/>
              <a:t>округе</a:t>
            </a:r>
            <a:r>
              <a:rPr dirty="0"/>
              <a:t> </a:t>
            </a:r>
            <a:r>
              <a:rPr dirty="0" err="1"/>
              <a:t>функционируют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дополнительного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: МБДОУ ДОД ДЮСШ (</a:t>
            </a:r>
            <a:r>
              <a:rPr dirty="0" err="1"/>
              <a:t>детская</a:t>
            </a:r>
            <a:r>
              <a:rPr dirty="0"/>
              <a:t> </a:t>
            </a:r>
            <a:r>
              <a:rPr dirty="0" err="1"/>
              <a:t>юношеская</a:t>
            </a:r>
            <a:r>
              <a:rPr dirty="0"/>
              <a:t> </a:t>
            </a:r>
            <a:r>
              <a:rPr dirty="0" err="1"/>
              <a:t>спортивная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) и МБДОУ ДОД </a:t>
            </a:r>
            <a:r>
              <a:rPr dirty="0" err="1"/>
              <a:t>ДДиЮ</a:t>
            </a:r>
            <a:r>
              <a:rPr dirty="0"/>
              <a:t> (</a:t>
            </a:r>
            <a:r>
              <a:rPr dirty="0" err="1"/>
              <a:t>Дом</a:t>
            </a:r>
            <a:r>
              <a:rPr dirty="0"/>
              <a:t> </a:t>
            </a:r>
            <a:r>
              <a:rPr dirty="0" err="1"/>
              <a:t>детства</a:t>
            </a:r>
            <a:r>
              <a:rPr dirty="0"/>
              <a:t> и </a:t>
            </a:r>
            <a:r>
              <a:rPr dirty="0" err="1"/>
              <a:t>юношества</a:t>
            </a:r>
            <a:r>
              <a:rPr dirty="0"/>
              <a:t>),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занимаются</a:t>
            </a:r>
            <a:r>
              <a:rPr dirty="0"/>
              <a:t> 6</a:t>
            </a:r>
            <a:r>
              <a:rPr lang="ru-RU" dirty="0"/>
              <a:t>28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. 100 % </a:t>
            </a:r>
            <a:r>
              <a:rPr dirty="0" err="1"/>
              <a:t>учащихся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 </a:t>
            </a:r>
            <a:r>
              <a:rPr dirty="0" err="1"/>
              <a:t>получают</a:t>
            </a:r>
            <a:r>
              <a:rPr dirty="0"/>
              <a:t> </a:t>
            </a:r>
            <a:r>
              <a:rPr dirty="0" err="1"/>
              <a:t>услуги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дополнительному</a:t>
            </a:r>
            <a:r>
              <a:rPr dirty="0"/>
              <a:t> </a:t>
            </a:r>
            <a:r>
              <a:rPr dirty="0" err="1"/>
              <a:t>образованию</a:t>
            </a:r>
            <a:r>
              <a:rPr dirty="0"/>
              <a:t> в </a:t>
            </a:r>
            <a:r>
              <a:rPr dirty="0" err="1"/>
              <a:t>образовательных</a:t>
            </a:r>
            <a:r>
              <a:rPr dirty="0"/>
              <a:t> </a:t>
            </a:r>
            <a:r>
              <a:rPr dirty="0" err="1"/>
              <a:t>учреждениях</a:t>
            </a:r>
            <a:r>
              <a:rPr dirty="0"/>
              <a:t>.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ведется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разным</a:t>
            </a:r>
            <a:r>
              <a:rPr dirty="0"/>
              <a:t> </a:t>
            </a:r>
            <a:r>
              <a:rPr dirty="0" err="1"/>
              <a:t>направлениям</a:t>
            </a:r>
            <a:r>
              <a:rPr dirty="0"/>
              <a:t>: </a:t>
            </a:r>
            <a:r>
              <a:rPr dirty="0" err="1"/>
              <a:t>спортивно-оздоровительному</a:t>
            </a:r>
            <a:r>
              <a:rPr dirty="0"/>
              <a:t>, </a:t>
            </a:r>
            <a:r>
              <a:rPr dirty="0" err="1"/>
              <a:t>художественно</a:t>
            </a:r>
            <a:r>
              <a:rPr dirty="0"/>
              <a:t> </a:t>
            </a:r>
            <a:r>
              <a:rPr dirty="0" err="1"/>
              <a:t>эстетическому</a:t>
            </a:r>
            <a:r>
              <a:rPr dirty="0"/>
              <a:t>, </a:t>
            </a:r>
            <a:r>
              <a:rPr dirty="0" err="1"/>
              <a:t>научно-техническому</a:t>
            </a:r>
            <a:r>
              <a:rPr dirty="0"/>
              <a:t>, </a:t>
            </a:r>
            <a:r>
              <a:rPr dirty="0" err="1"/>
              <a:t>эколого-биологическому</a:t>
            </a:r>
            <a:r>
              <a:rPr dirty="0"/>
              <a:t>, </a:t>
            </a:r>
            <a:r>
              <a:rPr dirty="0" err="1"/>
              <a:t>туристско-краеведческому</a:t>
            </a:r>
            <a:r>
              <a:rPr dirty="0"/>
              <a:t>, </a:t>
            </a:r>
            <a:r>
              <a:rPr dirty="0" err="1"/>
              <a:t>военно-патриотическому</a:t>
            </a:r>
            <a:r>
              <a:rPr dirty="0"/>
              <a:t> и </a:t>
            </a:r>
            <a:r>
              <a:rPr dirty="0" err="1"/>
              <a:t>другим</a:t>
            </a:r>
            <a:r>
              <a:rPr dirty="0"/>
              <a:t>.</a:t>
            </a:r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 </a:t>
            </a:r>
            <a:r>
              <a:rPr dirty="0" err="1"/>
              <a:t>располагается</a:t>
            </a:r>
            <a:r>
              <a:rPr dirty="0"/>
              <a:t> </a:t>
            </a:r>
            <a:r>
              <a:rPr lang="ru-RU" dirty="0"/>
              <a:t>филиал  ГПОУ </a:t>
            </a:r>
            <a:r>
              <a:rPr lang="ru-RU" dirty="0" err="1"/>
              <a:t>Удомельский</a:t>
            </a:r>
            <a:r>
              <a:rPr lang="ru-RU" dirty="0"/>
              <a:t> колледж</a:t>
            </a:r>
            <a:r>
              <a:rPr dirty="0"/>
              <a:t>.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готовит</a:t>
            </a:r>
            <a:r>
              <a:rPr dirty="0"/>
              <a:t> </a:t>
            </a:r>
            <a:r>
              <a:rPr dirty="0" err="1"/>
              <a:t>кадры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программам</a:t>
            </a:r>
            <a:r>
              <a:rPr dirty="0"/>
              <a:t> </a:t>
            </a:r>
            <a:r>
              <a:rPr lang="ru-RU" dirty="0"/>
              <a:t>среднего</a:t>
            </a:r>
            <a:r>
              <a:rPr dirty="0"/>
              <a:t> </a:t>
            </a:r>
            <a:r>
              <a:rPr dirty="0" err="1"/>
              <a:t>профессионального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lang="ru-RU" dirty="0"/>
              <a:t>.</a:t>
            </a:r>
            <a:endParaRPr dirty="0"/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49580"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местечке</a:t>
            </a:r>
            <a:r>
              <a:rPr dirty="0"/>
              <a:t> «</a:t>
            </a:r>
            <a:r>
              <a:rPr dirty="0" err="1"/>
              <a:t>Володарка</a:t>
            </a:r>
            <a:r>
              <a:rPr dirty="0"/>
              <a:t>» </a:t>
            </a:r>
            <a:r>
              <a:rPr dirty="0" err="1"/>
              <a:t>располагается</a:t>
            </a:r>
            <a:r>
              <a:rPr dirty="0"/>
              <a:t> ГБОУ «</a:t>
            </a:r>
            <a:r>
              <a:rPr dirty="0" err="1"/>
              <a:t>Максатихинская</a:t>
            </a:r>
            <a:r>
              <a:rPr dirty="0"/>
              <a:t> </a:t>
            </a:r>
            <a:r>
              <a:rPr dirty="0" err="1"/>
              <a:t>школа-интернат</a:t>
            </a:r>
            <a:r>
              <a:rPr dirty="0"/>
              <a:t>», </a:t>
            </a:r>
            <a:r>
              <a:rPr dirty="0" err="1"/>
              <a:t>где</a:t>
            </a:r>
            <a:r>
              <a:rPr dirty="0"/>
              <a:t> </a:t>
            </a:r>
            <a:r>
              <a:rPr dirty="0" err="1"/>
              <a:t>обучаются</a:t>
            </a:r>
            <a:r>
              <a:rPr dirty="0"/>
              <a:t> </a:t>
            </a:r>
            <a:r>
              <a:rPr dirty="0" err="1"/>
              <a:t>дети</a:t>
            </a:r>
            <a:r>
              <a:rPr dirty="0"/>
              <a:t> с </a:t>
            </a:r>
            <a:r>
              <a:rPr dirty="0" err="1"/>
              <a:t>ограниченными</a:t>
            </a:r>
            <a:r>
              <a:rPr dirty="0"/>
              <a:t> </a:t>
            </a:r>
            <a:r>
              <a:rPr dirty="0" err="1"/>
              <a:t>возможностями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.</a:t>
            </a:r>
          </a:p>
        </p:txBody>
      </p:sp>
      <p:grpSp>
        <p:nvGrpSpPr>
          <p:cNvPr id="291" name="DSC09364.jpg"/>
          <p:cNvGrpSpPr/>
          <p:nvPr/>
        </p:nvGrpSpPr>
        <p:grpSpPr>
          <a:xfrm>
            <a:off x="6856697" y="1492109"/>
            <a:ext cx="5195603" cy="3594382"/>
            <a:chOff x="0" y="0"/>
            <a:chExt cx="5195601" cy="3594380"/>
          </a:xfrm>
        </p:grpSpPr>
        <p:pic>
          <p:nvPicPr>
            <p:cNvPr id="290" name="DSC09364.jpg" descr="DSC09364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DSC09364.jpg" descr="DSC09364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294" name="shkola-2.jpg"/>
          <p:cNvGrpSpPr/>
          <p:nvPr/>
        </p:nvGrpSpPr>
        <p:grpSpPr>
          <a:xfrm>
            <a:off x="6856697" y="5327186"/>
            <a:ext cx="5195603" cy="3594381"/>
            <a:chOff x="0" y="0"/>
            <a:chExt cx="5195601" cy="3594380"/>
          </a:xfrm>
        </p:grpSpPr>
        <p:pic>
          <p:nvPicPr>
            <p:cNvPr id="293" name="shkola-2.jpg" descr="shkola-2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shkola-2.jpg" descr="shkola-2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pic>
        <p:nvPicPr>
          <p:cNvPr id="18" name="Рисунок 17" descr="C:\Users\Надежда\Downloads\P10607-100822.jpg">
            <a:extLst>
              <a:ext uri="{FF2B5EF4-FFF2-40B4-BE49-F238E27FC236}">
                <a16:creationId xmlns:a16="http://schemas.microsoft.com/office/drawing/2014/main" id="{AD6AA780-BB57-46FC-AE95-E019CFAC2CD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24" y="8669180"/>
            <a:ext cx="5082277" cy="402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57CED4-E0BB-4048-8C2A-88B260DB0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724" y="12821857"/>
            <a:ext cx="5082277" cy="36191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090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03" name="Культура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Культура</a:t>
            </a:r>
          </a:p>
        </p:txBody>
      </p:sp>
      <p:sp>
        <p:nvSpPr>
          <p:cNvPr id="304" name="Деятельность, направленную на сохранение культурного наследия и развития творческого потенциала на территории Максатихинского района осуществляет Управление по делам культуры, молодежной политики, спорта и туризма администрации Максатихинского района и подведомственные ему муниципальные учреждения культуры:…"/>
          <p:cNvSpPr txBox="1"/>
          <p:nvPr/>
        </p:nvSpPr>
        <p:spPr>
          <a:xfrm>
            <a:off x="6159500" y="1150316"/>
            <a:ext cx="5829565" cy="151745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>
              <a:spcBef>
                <a:spcPts val="4200"/>
              </a:spcBef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Деятельность</a:t>
            </a:r>
            <a:r>
              <a:rPr dirty="0"/>
              <a:t>, </a:t>
            </a:r>
            <a:r>
              <a:rPr dirty="0" err="1"/>
              <a:t>направленную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сохранение</a:t>
            </a:r>
            <a:r>
              <a:rPr dirty="0"/>
              <a:t> </a:t>
            </a:r>
            <a:r>
              <a:rPr dirty="0" err="1"/>
              <a:t>культурного</a:t>
            </a:r>
            <a:r>
              <a:rPr dirty="0"/>
              <a:t> </a:t>
            </a:r>
            <a:r>
              <a:rPr dirty="0" err="1"/>
              <a:t>наследия</a:t>
            </a:r>
            <a:r>
              <a:rPr dirty="0"/>
              <a:t> и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творческого</a:t>
            </a:r>
            <a:r>
              <a:rPr dirty="0"/>
              <a:t> </a:t>
            </a:r>
            <a:r>
              <a:rPr dirty="0" err="1"/>
              <a:t>потенциала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осуществляет</a:t>
            </a:r>
            <a:r>
              <a:rPr dirty="0"/>
              <a:t> </a:t>
            </a:r>
            <a:r>
              <a:rPr dirty="0" err="1"/>
              <a:t>Управление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делам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, </a:t>
            </a:r>
            <a:r>
              <a:rPr dirty="0" err="1"/>
              <a:t>молодежной</a:t>
            </a:r>
            <a:r>
              <a:rPr dirty="0"/>
              <a:t> </a:t>
            </a:r>
            <a:r>
              <a:rPr dirty="0" err="1"/>
              <a:t>политики</a:t>
            </a:r>
            <a:r>
              <a:rPr dirty="0"/>
              <a:t>, </a:t>
            </a:r>
            <a:r>
              <a:rPr dirty="0" err="1"/>
              <a:t>спорта</a:t>
            </a:r>
            <a:r>
              <a:rPr dirty="0"/>
              <a:t> и </a:t>
            </a:r>
            <a:r>
              <a:rPr dirty="0" err="1"/>
              <a:t>туризма</a:t>
            </a:r>
            <a:r>
              <a:rPr dirty="0"/>
              <a:t> </a:t>
            </a:r>
            <a:r>
              <a:rPr dirty="0" err="1"/>
              <a:t>администрации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и </a:t>
            </a:r>
            <a:r>
              <a:rPr dirty="0" err="1"/>
              <a:t>подведомственные</a:t>
            </a:r>
            <a:r>
              <a:rPr dirty="0"/>
              <a:t> </a:t>
            </a:r>
            <a:r>
              <a:rPr dirty="0" err="1"/>
              <a:t>ему</a:t>
            </a:r>
            <a:r>
              <a:rPr dirty="0"/>
              <a:t> </a:t>
            </a:r>
            <a:r>
              <a:rPr dirty="0" err="1"/>
              <a:t>муниципальные</a:t>
            </a:r>
            <a:r>
              <a:rPr dirty="0"/>
              <a:t> </a:t>
            </a:r>
            <a:r>
              <a:rPr dirty="0" err="1"/>
              <a:t>учреждения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:</a:t>
            </a:r>
          </a:p>
          <a:p>
            <a:pPr marL="770020" indent="-770020" algn="just">
              <a:spcBef>
                <a:spcPts val="4200"/>
              </a:spcBef>
              <a:buSzPct val="100000"/>
              <a:buFont typeface="Garamond"/>
              <a:buChar char="-"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бюджетное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«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районный</a:t>
            </a:r>
            <a:r>
              <a:rPr dirty="0"/>
              <a:t> </a:t>
            </a:r>
            <a:r>
              <a:rPr dirty="0" err="1"/>
              <a:t>Дом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»;</a:t>
            </a:r>
          </a:p>
          <a:p>
            <a:pPr marL="770020" indent="-770020" algn="just">
              <a:spcBef>
                <a:spcPts val="4200"/>
              </a:spcBef>
              <a:buSzPct val="100000"/>
              <a:buFont typeface="Garamond"/>
              <a:buChar char="-"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казенное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«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межпоселенческий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и </a:t>
            </a:r>
            <a:r>
              <a:rPr dirty="0" err="1"/>
              <a:t>досуга</a:t>
            </a:r>
            <a:r>
              <a:rPr dirty="0"/>
              <a:t>» с </a:t>
            </a:r>
            <a:r>
              <a:rPr lang="ru-RU" dirty="0"/>
              <a:t>17</a:t>
            </a:r>
            <a:r>
              <a:rPr dirty="0"/>
              <a:t> </a:t>
            </a:r>
            <a:r>
              <a:rPr dirty="0" err="1"/>
              <a:t>структурными</a:t>
            </a:r>
            <a:r>
              <a:rPr dirty="0"/>
              <a:t> </a:t>
            </a:r>
            <a:r>
              <a:rPr dirty="0" err="1"/>
              <a:t>подразделениями</a:t>
            </a:r>
            <a:r>
              <a:rPr dirty="0"/>
              <a:t>;</a:t>
            </a:r>
          </a:p>
          <a:p>
            <a:pPr marL="770020" indent="-770020" algn="just">
              <a:spcBef>
                <a:spcPts val="4200"/>
              </a:spcBef>
              <a:buSzPct val="100000"/>
              <a:buFont typeface="Garamond"/>
              <a:buChar char="-"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казенное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«</a:t>
            </a:r>
            <a:r>
              <a:rPr dirty="0" err="1"/>
              <a:t>Максатихинская</a:t>
            </a:r>
            <a:r>
              <a:rPr dirty="0"/>
              <a:t> </a:t>
            </a:r>
            <a:r>
              <a:rPr dirty="0" err="1"/>
              <a:t>межпоселенческая</a:t>
            </a:r>
            <a:r>
              <a:rPr dirty="0"/>
              <a:t> </a:t>
            </a:r>
            <a:r>
              <a:rPr dirty="0" err="1"/>
              <a:t>центральная</a:t>
            </a:r>
            <a:r>
              <a:rPr dirty="0"/>
              <a:t> </a:t>
            </a:r>
            <a:r>
              <a:rPr dirty="0" err="1"/>
              <a:t>библиотека</a:t>
            </a:r>
            <a:r>
              <a:rPr dirty="0"/>
              <a:t>» с </a:t>
            </a:r>
            <a:r>
              <a:rPr lang="ru-RU" dirty="0"/>
              <a:t>19</a:t>
            </a:r>
            <a:r>
              <a:rPr dirty="0"/>
              <a:t> </a:t>
            </a:r>
            <a:r>
              <a:rPr dirty="0" err="1"/>
              <a:t>структурными</a:t>
            </a:r>
            <a:r>
              <a:rPr dirty="0"/>
              <a:t> </a:t>
            </a:r>
            <a:r>
              <a:rPr dirty="0" err="1"/>
              <a:t>подразделениями</a:t>
            </a:r>
            <a:r>
              <a:rPr dirty="0"/>
              <a:t>;</a:t>
            </a:r>
          </a:p>
          <a:p>
            <a:pPr marL="770020" indent="-770020" algn="just">
              <a:spcBef>
                <a:spcPts val="4200"/>
              </a:spcBef>
              <a:buSzPct val="100000"/>
              <a:buFont typeface="Garamond"/>
              <a:buChar char="-"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казенное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«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краеведческий</a:t>
            </a:r>
            <a:r>
              <a:rPr dirty="0"/>
              <a:t> </a:t>
            </a:r>
            <a:r>
              <a:rPr dirty="0" err="1"/>
              <a:t>музей</a:t>
            </a:r>
            <a:r>
              <a:rPr dirty="0"/>
              <a:t> </a:t>
            </a:r>
            <a:r>
              <a:rPr dirty="0" err="1"/>
              <a:t>им</a:t>
            </a:r>
            <a:r>
              <a:rPr dirty="0"/>
              <a:t>. А. Е. </a:t>
            </a:r>
            <a:r>
              <a:rPr dirty="0" err="1"/>
              <a:t>Смусенка</a:t>
            </a:r>
            <a:r>
              <a:rPr dirty="0"/>
              <a:t>»;</a:t>
            </a:r>
          </a:p>
          <a:p>
            <a:pPr marL="770020" indent="-770020" algn="just">
              <a:spcBef>
                <a:spcPts val="4200"/>
              </a:spcBef>
              <a:buSzPct val="100000"/>
              <a:buFont typeface="Garamond"/>
              <a:buChar char="-"/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бюджетное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дополнительного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«</a:t>
            </a:r>
            <a:r>
              <a:rPr dirty="0" err="1"/>
              <a:t>Максатихинская</a:t>
            </a:r>
            <a:r>
              <a:rPr dirty="0"/>
              <a:t> </a:t>
            </a:r>
            <a:r>
              <a:rPr dirty="0" err="1"/>
              <a:t>детская</a:t>
            </a:r>
            <a:r>
              <a:rPr dirty="0"/>
              <a:t> </a:t>
            </a:r>
            <a:r>
              <a:rPr dirty="0" err="1"/>
              <a:t>школа</a:t>
            </a:r>
            <a:r>
              <a:rPr dirty="0"/>
              <a:t> </a:t>
            </a:r>
            <a:r>
              <a:rPr dirty="0" err="1"/>
              <a:t>искусств</a:t>
            </a:r>
            <a:r>
              <a:rPr dirty="0"/>
              <a:t>».</a:t>
            </a:r>
          </a:p>
        </p:txBody>
      </p:sp>
      <p:sp>
        <p:nvSpPr>
          <p:cNvPr id="305" name="17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17</a:t>
            </a:r>
          </a:p>
        </p:txBody>
      </p:sp>
      <p:grpSp>
        <p:nvGrpSpPr>
          <p:cNvPr id="308" name="DSC07879.jpg"/>
          <p:cNvGrpSpPr/>
          <p:nvPr/>
        </p:nvGrpSpPr>
        <p:grpSpPr>
          <a:xfrm>
            <a:off x="608297" y="1479409"/>
            <a:ext cx="5195603" cy="3594381"/>
            <a:chOff x="0" y="0"/>
            <a:chExt cx="5195601" cy="3594380"/>
          </a:xfrm>
        </p:grpSpPr>
        <p:pic>
          <p:nvPicPr>
            <p:cNvPr id="307" name="DSC07879.jpg" descr="DSC07879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6" name="DSC07879.jpg" descr="DSC07879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11" name="den'-maksatihinskogo-rajona.jpg"/>
          <p:cNvGrpSpPr/>
          <p:nvPr/>
        </p:nvGrpSpPr>
        <p:grpSpPr>
          <a:xfrm>
            <a:off x="608297" y="5314486"/>
            <a:ext cx="5195603" cy="3594381"/>
            <a:chOff x="0" y="0"/>
            <a:chExt cx="5195601" cy="3594380"/>
          </a:xfrm>
        </p:grpSpPr>
        <p:pic>
          <p:nvPicPr>
            <p:cNvPr id="310" name="den'-maksatihinskogo-rajona.jpg" descr="den'-maksatihinskogo-rajona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9" name="den'-maksatihinskogo-rajona.jpg" descr="den'-maksatihinskogo-rajona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195603" cy="3594381"/>
            </a:xfrm>
            <a:prstGeom prst="rect">
              <a:avLst/>
            </a:prstGeom>
            <a:effectLst/>
          </p:spPr>
        </p:pic>
      </p:grpSp>
      <p:grpSp>
        <p:nvGrpSpPr>
          <p:cNvPr id="314" name="kraevedcheskij-muzej.jpg"/>
          <p:cNvGrpSpPr/>
          <p:nvPr/>
        </p:nvGrpSpPr>
        <p:grpSpPr>
          <a:xfrm>
            <a:off x="607324" y="9149563"/>
            <a:ext cx="5197549" cy="3594381"/>
            <a:chOff x="0" y="0"/>
            <a:chExt cx="5197548" cy="3594380"/>
          </a:xfrm>
        </p:grpSpPr>
        <p:pic>
          <p:nvPicPr>
            <p:cNvPr id="313" name="kraevedcheskij-muzej.jpg" descr="kraevedcheskij-muzej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19" b="19"/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kraevedcheskij-muzej.jpg" descr="kraevedcheskij-muzej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grpSp>
        <p:nvGrpSpPr>
          <p:cNvPr id="317" name="image_image_292591.jpg"/>
          <p:cNvGrpSpPr/>
          <p:nvPr/>
        </p:nvGrpSpPr>
        <p:grpSpPr>
          <a:xfrm>
            <a:off x="587520" y="12984639"/>
            <a:ext cx="5237156" cy="3622008"/>
            <a:chOff x="0" y="0"/>
            <a:chExt cx="5237155" cy="3622006"/>
          </a:xfrm>
        </p:grpSpPr>
        <p:pic>
          <p:nvPicPr>
            <p:cNvPr id="316" name="image_image_292591.jpg" descr="image_image_292591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t="341" b="341"/>
            <a:stretch>
              <a:fillRect/>
            </a:stretch>
          </p:blipFill>
          <p:spPr>
            <a:xfrm>
              <a:off x="114300" y="76200"/>
              <a:ext cx="5008556" cy="3329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5" name="image_image_292591.jpg" descr="image_image_292591.jp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5237156" cy="36220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344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20" name="18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18</a:t>
            </a:r>
          </a:p>
        </p:txBody>
      </p:sp>
      <p:sp>
        <p:nvSpPr>
          <p:cNvPr id="321" name="Спорт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Спорт</a:t>
            </a:r>
          </a:p>
        </p:txBody>
      </p:sp>
      <p:grpSp>
        <p:nvGrpSpPr>
          <p:cNvPr id="324" name="DSC03193.jpg"/>
          <p:cNvGrpSpPr/>
          <p:nvPr/>
        </p:nvGrpSpPr>
        <p:grpSpPr>
          <a:xfrm>
            <a:off x="6856697" y="1492109"/>
            <a:ext cx="5195603" cy="3594382"/>
            <a:chOff x="0" y="0"/>
            <a:chExt cx="5195601" cy="3594380"/>
          </a:xfrm>
        </p:grpSpPr>
        <p:pic>
          <p:nvPicPr>
            <p:cNvPr id="323" name="DSC03193.jpg" descr="DSC03193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2" name="DSC03193.jpg" descr="DSC03193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27" name="DSC03578.jpg"/>
          <p:cNvGrpSpPr/>
          <p:nvPr/>
        </p:nvGrpSpPr>
        <p:grpSpPr>
          <a:xfrm>
            <a:off x="6856697" y="5327186"/>
            <a:ext cx="5195603" cy="3594381"/>
            <a:chOff x="0" y="0"/>
            <a:chExt cx="5195601" cy="3594380"/>
          </a:xfrm>
        </p:grpSpPr>
        <p:pic>
          <p:nvPicPr>
            <p:cNvPr id="326" name="DSC03578.jpg" descr="DSC03578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" r="58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5" name="DSC03578.jpg" descr="DSC03578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30" name="fZjRm1XnvwY.jpg"/>
          <p:cNvGrpSpPr/>
          <p:nvPr/>
        </p:nvGrpSpPr>
        <p:grpSpPr>
          <a:xfrm>
            <a:off x="6856697" y="9162263"/>
            <a:ext cx="5195603" cy="3594381"/>
            <a:chOff x="0" y="0"/>
            <a:chExt cx="5195601" cy="3594380"/>
          </a:xfrm>
        </p:grpSpPr>
        <p:pic>
          <p:nvPicPr>
            <p:cNvPr id="329" name="fZjRm1XnvwY.jpg" descr="fZjRm1XnvwY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8" name="fZjRm1XnvwY.jpg" descr="fZjRm1XnvwY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33" name="Voskresnyj-den-na-poselkovom-katke-17.jpg"/>
          <p:cNvGrpSpPr/>
          <p:nvPr/>
        </p:nvGrpSpPr>
        <p:grpSpPr>
          <a:xfrm>
            <a:off x="6855724" y="12997340"/>
            <a:ext cx="5197549" cy="3594381"/>
            <a:chOff x="0" y="0"/>
            <a:chExt cx="5197547" cy="3594380"/>
          </a:xfrm>
        </p:grpSpPr>
        <p:pic>
          <p:nvPicPr>
            <p:cNvPr id="332" name="Voskresnyj-den-na-poselkovom-katke-17.jpg" descr="Voskresnyj-den-na-poselkovom-katke-17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2155" b="2155"/>
            <a:stretch>
              <a:fillRect/>
            </a:stretch>
          </p:blipFill>
          <p:spPr>
            <a:xfrm>
              <a:off x="114300" y="76200"/>
              <a:ext cx="4968948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1" name="Voskresnyj-den-na-poselkovom-katke-17.jpg" descr="Voskresnyj-den-na-poselkovom-katke-17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197548" cy="3594381"/>
            </a:xfrm>
            <a:prstGeom prst="rect">
              <a:avLst/>
            </a:prstGeom>
            <a:effectLst/>
          </p:spPr>
        </p:pic>
      </p:grpSp>
      <p:sp>
        <p:nvSpPr>
          <p:cNvPr id="334" name="В Максатихинском районе развиты такие виды спорта, как: футбол, баскетбол, лыжные гонки, настольный теннис, фитнесс и шахматы.…"/>
          <p:cNvSpPr txBox="1"/>
          <p:nvPr/>
        </p:nvSpPr>
        <p:spPr>
          <a:xfrm>
            <a:off x="556121" y="1279312"/>
            <a:ext cx="5823397" cy="152213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8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развиты</a:t>
            </a:r>
            <a:r>
              <a:rPr dirty="0"/>
              <a:t> </a:t>
            </a:r>
            <a:r>
              <a:rPr dirty="0" err="1"/>
              <a:t>такие</a:t>
            </a:r>
            <a:r>
              <a:rPr dirty="0"/>
              <a:t> </a:t>
            </a:r>
            <a:r>
              <a:rPr dirty="0" err="1"/>
              <a:t>виды</a:t>
            </a:r>
            <a:r>
              <a:rPr dirty="0"/>
              <a:t> </a:t>
            </a:r>
            <a:r>
              <a:rPr dirty="0" err="1"/>
              <a:t>спорта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: </a:t>
            </a:r>
            <a:r>
              <a:rPr dirty="0" err="1"/>
              <a:t>футбол</a:t>
            </a:r>
            <a:r>
              <a:rPr dirty="0"/>
              <a:t>, </a:t>
            </a:r>
            <a:r>
              <a:rPr dirty="0" err="1"/>
              <a:t>баскетбол</a:t>
            </a:r>
            <a:r>
              <a:rPr dirty="0"/>
              <a:t>, </a:t>
            </a:r>
            <a:r>
              <a:rPr dirty="0" err="1"/>
              <a:t>лыжные</a:t>
            </a:r>
            <a:r>
              <a:rPr dirty="0"/>
              <a:t> </a:t>
            </a:r>
            <a:r>
              <a:rPr dirty="0" err="1"/>
              <a:t>гонки</a:t>
            </a:r>
            <a:r>
              <a:rPr dirty="0"/>
              <a:t>, </a:t>
            </a:r>
            <a:r>
              <a:rPr dirty="0" err="1"/>
              <a:t>настольный</a:t>
            </a:r>
            <a:r>
              <a:rPr dirty="0"/>
              <a:t> </a:t>
            </a:r>
            <a:r>
              <a:rPr dirty="0" err="1"/>
              <a:t>теннис</a:t>
            </a:r>
            <a:r>
              <a:rPr dirty="0"/>
              <a:t>, </a:t>
            </a:r>
            <a:r>
              <a:rPr dirty="0" err="1"/>
              <a:t>фитнесс</a:t>
            </a:r>
            <a:r>
              <a:rPr dirty="0"/>
              <a:t> и </a:t>
            </a:r>
            <a:r>
              <a:rPr dirty="0" err="1"/>
              <a:t>шахматы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8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Одиннадцать</a:t>
            </a:r>
            <a:r>
              <a:rPr dirty="0"/>
              <a:t> </a:t>
            </a:r>
            <a:r>
              <a:rPr dirty="0" err="1"/>
              <a:t>тренеров</a:t>
            </a:r>
            <a:r>
              <a:rPr dirty="0"/>
              <a:t> </a:t>
            </a:r>
            <a:r>
              <a:rPr dirty="0" err="1"/>
              <a:t>осуществляют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данным</a:t>
            </a:r>
            <a:r>
              <a:rPr dirty="0"/>
              <a:t> </a:t>
            </a:r>
            <a:r>
              <a:rPr dirty="0" err="1"/>
              <a:t>направлениям</a:t>
            </a:r>
            <a:r>
              <a:rPr dirty="0"/>
              <a:t>,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шестеро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высшее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 и </a:t>
            </a:r>
            <a:r>
              <a:rPr dirty="0" err="1"/>
              <a:t>пятеро</a:t>
            </a:r>
            <a:r>
              <a:rPr dirty="0"/>
              <a:t> </a:t>
            </a:r>
            <a:r>
              <a:rPr dirty="0" err="1"/>
              <a:t>среднее</a:t>
            </a:r>
            <a:r>
              <a:rPr dirty="0"/>
              <a:t>. У 4-х </a:t>
            </a:r>
            <a:r>
              <a:rPr dirty="0" err="1"/>
              <a:t>тренеров</a:t>
            </a:r>
            <a:r>
              <a:rPr dirty="0"/>
              <a:t> </a:t>
            </a:r>
            <a:r>
              <a:rPr dirty="0" err="1"/>
              <a:t>педагогический</a:t>
            </a:r>
            <a:r>
              <a:rPr dirty="0"/>
              <a:t> </a:t>
            </a:r>
            <a:r>
              <a:rPr dirty="0" err="1"/>
              <a:t>стаж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25 </a:t>
            </a:r>
            <a:r>
              <a:rPr dirty="0" err="1"/>
              <a:t>лет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8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4</a:t>
            </a:r>
            <a:r>
              <a:rPr lang="ru-RU" dirty="0"/>
              <a:t>5</a:t>
            </a:r>
            <a:r>
              <a:rPr dirty="0"/>
              <a:t> </a:t>
            </a:r>
            <a:r>
              <a:rPr dirty="0" err="1"/>
              <a:t>спортивных</a:t>
            </a:r>
            <a:r>
              <a:rPr dirty="0"/>
              <a:t> </a:t>
            </a:r>
            <a:r>
              <a:rPr dirty="0" err="1"/>
              <a:t>сооружений</a:t>
            </a:r>
            <a:r>
              <a:rPr dirty="0"/>
              <a:t>, </a:t>
            </a:r>
            <a:r>
              <a:rPr lang="ru-RU" dirty="0"/>
              <a:t>42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муниципальные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базе</a:t>
            </a:r>
            <a:r>
              <a:rPr dirty="0"/>
              <a:t> </a:t>
            </a:r>
            <a:r>
              <a:rPr dirty="0" err="1"/>
              <a:t>подготовлено</a:t>
            </a:r>
            <a:r>
              <a:rPr dirty="0"/>
              <a:t> </a:t>
            </a:r>
            <a:r>
              <a:rPr lang="ru-RU" dirty="0"/>
              <a:t>668</a:t>
            </a:r>
            <a:r>
              <a:rPr dirty="0"/>
              <a:t> </a:t>
            </a:r>
            <a:r>
              <a:rPr dirty="0" err="1"/>
              <a:t>спортсменов-разрядников</a:t>
            </a:r>
            <a:r>
              <a:rPr dirty="0"/>
              <a:t>.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занимающихся</a:t>
            </a:r>
            <a:r>
              <a:rPr dirty="0"/>
              <a:t> </a:t>
            </a:r>
            <a:r>
              <a:rPr dirty="0" err="1"/>
              <a:t>физической</a:t>
            </a:r>
            <a:r>
              <a:rPr dirty="0"/>
              <a:t> </a:t>
            </a:r>
            <a:r>
              <a:rPr dirty="0" err="1"/>
              <a:t>культурой</a:t>
            </a:r>
            <a:r>
              <a:rPr dirty="0"/>
              <a:t> и </a:t>
            </a:r>
            <a:r>
              <a:rPr dirty="0" err="1"/>
              <a:t>спортом</a:t>
            </a:r>
            <a:r>
              <a:rPr dirty="0"/>
              <a:t> в </a:t>
            </a:r>
            <a:r>
              <a:rPr lang="ru-RU" dirty="0"/>
              <a:t>округе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lang="ru-RU" dirty="0"/>
              <a:t>5997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, </a:t>
            </a:r>
            <a:r>
              <a:rPr dirty="0" err="1"/>
              <a:t>более</a:t>
            </a:r>
            <a:r>
              <a:rPr dirty="0"/>
              <a:t> 300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воспитанниками</a:t>
            </a:r>
            <a:r>
              <a:rPr dirty="0"/>
              <a:t> МБОУ ДЮСШ.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8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Ежегодно</a:t>
            </a:r>
            <a:r>
              <a:rPr dirty="0"/>
              <a:t> в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проводится</a:t>
            </a:r>
            <a:r>
              <a:rPr dirty="0"/>
              <a:t> </a:t>
            </a:r>
            <a:r>
              <a:rPr dirty="0" err="1"/>
              <a:t>около</a:t>
            </a:r>
            <a:r>
              <a:rPr dirty="0"/>
              <a:t> 70 </a:t>
            </a:r>
            <a:r>
              <a:rPr dirty="0" err="1"/>
              <a:t>спортивных</a:t>
            </a:r>
            <a:r>
              <a:rPr dirty="0"/>
              <a:t> </a:t>
            </a:r>
            <a:r>
              <a:rPr dirty="0" err="1"/>
              <a:t>мероприятий</a:t>
            </a:r>
            <a:r>
              <a:rPr dirty="0"/>
              <a:t> и </a:t>
            </a:r>
            <a:r>
              <a:rPr dirty="0" err="1"/>
              <a:t>турниров</a:t>
            </a:r>
            <a:r>
              <a:rPr dirty="0"/>
              <a:t>. </a:t>
            </a:r>
          </a:p>
          <a:p>
            <a:pPr indent="190500" algn="just" defTabSz="449580">
              <a:lnSpc>
                <a:spcPct val="110000"/>
              </a:lnSpc>
              <a:spcBef>
                <a:spcPts val="1000"/>
              </a:spcBef>
              <a:defRPr sz="1779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Развитие</a:t>
            </a:r>
            <a:r>
              <a:rPr dirty="0"/>
              <a:t> </a:t>
            </a:r>
            <a:r>
              <a:rPr dirty="0" err="1"/>
              <a:t>физической</a:t>
            </a:r>
            <a:r>
              <a:rPr dirty="0"/>
              <a:t> </a:t>
            </a:r>
            <a:r>
              <a:rPr dirty="0" err="1"/>
              <a:t>культуры</a:t>
            </a:r>
            <a:r>
              <a:rPr dirty="0"/>
              <a:t> и </a:t>
            </a:r>
            <a:r>
              <a:rPr dirty="0" err="1"/>
              <a:t>спорта</a:t>
            </a:r>
            <a:r>
              <a:rPr dirty="0"/>
              <a:t> в </a:t>
            </a:r>
            <a:r>
              <a:rPr dirty="0" err="1"/>
              <a:t>Максатихинском</a:t>
            </a:r>
            <a:r>
              <a:rPr dirty="0"/>
              <a:t> </a:t>
            </a:r>
            <a:r>
              <a:rPr lang="ru-RU" dirty="0"/>
              <a:t>муниципальном округе</a:t>
            </a:r>
            <a:r>
              <a:rPr dirty="0"/>
              <a:t> </a:t>
            </a:r>
            <a:r>
              <a:rPr dirty="0" err="1"/>
              <a:t>направлено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обеспечение</a:t>
            </a:r>
            <a:r>
              <a:rPr dirty="0"/>
              <a:t> </a:t>
            </a:r>
            <a:r>
              <a:rPr dirty="0" err="1"/>
              <a:t>доступности</a:t>
            </a:r>
            <a:r>
              <a:rPr dirty="0"/>
              <a:t> </a:t>
            </a:r>
            <a:r>
              <a:rPr dirty="0" err="1"/>
              <a:t>физкультурно-оздоровительных</a:t>
            </a:r>
            <a:r>
              <a:rPr dirty="0"/>
              <a:t> </a:t>
            </a:r>
            <a:r>
              <a:rPr dirty="0" err="1"/>
              <a:t>услуг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широкого</a:t>
            </a:r>
            <a:r>
              <a:rPr dirty="0"/>
              <a:t> </a:t>
            </a:r>
            <a:r>
              <a:rPr dirty="0" err="1"/>
              <a:t>контингента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 </a:t>
            </a:r>
            <a:r>
              <a:rPr dirty="0" err="1"/>
              <a:t>Большую</a:t>
            </a:r>
            <a:r>
              <a:rPr dirty="0"/>
              <a:t> </a:t>
            </a:r>
            <a:r>
              <a:rPr dirty="0" err="1"/>
              <a:t>работу</a:t>
            </a:r>
            <a:r>
              <a:rPr dirty="0"/>
              <a:t> в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направлении</a:t>
            </a:r>
            <a:r>
              <a:rPr dirty="0"/>
              <a:t> </a:t>
            </a:r>
            <a:r>
              <a:rPr dirty="0" err="1"/>
              <a:t>осуществляют</a:t>
            </a:r>
            <a:r>
              <a:rPr dirty="0"/>
              <a:t>:</a:t>
            </a:r>
          </a:p>
          <a:p>
            <a:pPr indent="190500" algn="just">
              <a:spcBef>
                <a:spcPts val="2000"/>
              </a:spcBef>
              <a:defRPr sz="17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 </a:t>
            </a:r>
            <a:r>
              <a:rPr b="1" dirty="0" err="1"/>
              <a:t>Муниципальное</a:t>
            </a:r>
            <a:r>
              <a:rPr b="1" dirty="0"/>
              <a:t> </a:t>
            </a:r>
            <a:r>
              <a:rPr b="1" dirty="0" err="1"/>
              <a:t>образовательное</a:t>
            </a:r>
            <a:r>
              <a:rPr b="1" dirty="0"/>
              <a:t> </a:t>
            </a:r>
            <a:r>
              <a:rPr b="1" dirty="0" err="1"/>
              <a:t>учреждение</a:t>
            </a:r>
            <a:r>
              <a:rPr b="1" dirty="0"/>
              <a:t> </a:t>
            </a:r>
            <a:r>
              <a:rPr b="1" dirty="0" err="1"/>
              <a:t>дополнительного</a:t>
            </a:r>
            <a:r>
              <a:rPr b="1" dirty="0"/>
              <a:t> </a:t>
            </a:r>
            <a:r>
              <a:rPr b="1" dirty="0" err="1"/>
              <a:t>образования</a:t>
            </a:r>
            <a:r>
              <a:rPr b="1" dirty="0"/>
              <a:t> ДЮСШ</a:t>
            </a:r>
            <a:r>
              <a:rPr dirty="0"/>
              <a:t>, п.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Бр</a:t>
            </a:r>
            <a:r>
              <a:rPr dirty="0"/>
              <a:t>. </a:t>
            </a:r>
            <a:r>
              <a:rPr dirty="0" err="1"/>
              <a:t>Даниловых</a:t>
            </a:r>
            <a:r>
              <a:rPr dirty="0"/>
              <a:t>, 43; </a:t>
            </a:r>
            <a:r>
              <a:rPr dirty="0" err="1"/>
              <a:t>директор</a:t>
            </a:r>
            <a:r>
              <a:rPr dirty="0"/>
              <a:t> </a:t>
            </a:r>
            <a:r>
              <a:rPr lang="ru-RU" dirty="0"/>
              <a:t>Гусев Сергей Николаевич</a:t>
            </a:r>
            <a:r>
              <a:rPr dirty="0"/>
              <a:t>, </a:t>
            </a:r>
            <a:r>
              <a:rPr dirty="0" err="1"/>
              <a:t>тел</a:t>
            </a:r>
            <a:r>
              <a:rPr dirty="0"/>
              <a:t>.: 2-13-19.</a:t>
            </a:r>
          </a:p>
          <a:p>
            <a:pPr indent="190500" algn="just">
              <a:spcBef>
                <a:spcPts val="2000"/>
              </a:spcBef>
              <a:defRPr sz="18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2. </a:t>
            </a:r>
            <a:r>
              <a:rPr b="1" dirty="0" err="1"/>
              <a:t>Муниципальное</a:t>
            </a:r>
            <a:r>
              <a:rPr b="1" dirty="0"/>
              <a:t> </a:t>
            </a:r>
            <a:r>
              <a:rPr b="1" dirty="0" err="1"/>
              <a:t>образовательное</a:t>
            </a:r>
            <a:r>
              <a:rPr b="1" dirty="0"/>
              <a:t> </a:t>
            </a:r>
            <a:r>
              <a:rPr b="1" dirty="0" err="1"/>
              <a:t>учреждение</a:t>
            </a:r>
            <a:r>
              <a:rPr b="1" dirty="0"/>
              <a:t> </a:t>
            </a:r>
            <a:r>
              <a:rPr b="1" dirty="0" err="1"/>
              <a:t>дополнительного</a:t>
            </a:r>
            <a:r>
              <a:rPr b="1" dirty="0"/>
              <a:t> </a:t>
            </a:r>
            <a:r>
              <a:rPr b="1" dirty="0" err="1"/>
              <a:t>образования</a:t>
            </a:r>
            <a:r>
              <a:rPr b="1" dirty="0"/>
              <a:t>  </a:t>
            </a:r>
            <a:r>
              <a:rPr b="1" dirty="0" err="1"/>
              <a:t>Дом</a:t>
            </a:r>
            <a:r>
              <a:rPr b="1" dirty="0"/>
              <a:t> </a:t>
            </a:r>
            <a:r>
              <a:rPr b="1" dirty="0" err="1"/>
              <a:t>Детства</a:t>
            </a:r>
            <a:r>
              <a:rPr b="1" dirty="0"/>
              <a:t> и </a:t>
            </a:r>
            <a:r>
              <a:rPr b="1" dirty="0" err="1"/>
              <a:t>Юношества</a:t>
            </a:r>
            <a:r>
              <a:rPr b="1" dirty="0"/>
              <a:t> </a:t>
            </a:r>
            <a:r>
              <a:rPr dirty="0"/>
              <a:t>п.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Советская</a:t>
            </a:r>
            <a:r>
              <a:rPr dirty="0"/>
              <a:t>, 17; </a:t>
            </a:r>
            <a:r>
              <a:rPr dirty="0" err="1"/>
              <a:t>директор</a:t>
            </a:r>
            <a:r>
              <a:rPr dirty="0"/>
              <a:t> </a:t>
            </a:r>
            <a:r>
              <a:rPr lang="ru-RU" dirty="0"/>
              <a:t>Комарова Ксения Николаевна </a:t>
            </a:r>
            <a:r>
              <a:rPr dirty="0"/>
              <a:t>, </a:t>
            </a:r>
            <a:r>
              <a:rPr dirty="0" err="1"/>
              <a:t>тел</a:t>
            </a:r>
            <a:r>
              <a:rPr dirty="0"/>
              <a:t>.: 2-25-72.</a:t>
            </a:r>
          </a:p>
          <a:p>
            <a:pPr indent="190500" algn="just">
              <a:spcBef>
                <a:spcPts val="2000"/>
              </a:spcBef>
              <a:defRPr sz="18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3. </a:t>
            </a:r>
            <a:r>
              <a:rPr b="1" dirty="0" err="1"/>
              <a:t>Физкультурно-спортивный</a:t>
            </a:r>
            <a:r>
              <a:rPr b="1" dirty="0"/>
              <a:t> </a:t>
            </a:r>
            <a:r>
              <a:rPr b="1" dirty="0" err="1"/>
              <a:t>клуб</a:t>
            </a:r>
            <a:r>
              <a:rPr b="1" dirty="0"/>
              <a:t> «</a:t>
            </a:r>
            <a:r>
              <a:rPr b="1" dirty="0" err="1"/>
              <a:t>Молога</a:t>
            </a:r>
            <a:r>
              <a:rPr b="1" dirty="0"/>
              <a:t>»,</a:t>
            </a:r>
            <a:r>
              <a:rPr dirty="0"/>
              <a:t> п.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Восточная</a:t>
            </a:r>
            <a:r>
              <a:rPr dirty="0"/>
              <a:t>, 18; </a:t>
            </a:r>
            <a:r>
              <a:rPr dirty="0" err="1"/>
              <a:t>директор</a:t>
            </a:r>
            <a:r>
              <a:rPr dirty="0"/>
              <a:t> </a:t>
            </a:r>
            <a:r>
              <a:rPr dirty="0" err="1"/>
              <a:t>Навалов</a:t>
            </a:r>
            <a:r>
              <a:rPr dirty="0"/>
              <a:t> </a:t>
            </a:r>
            <a:r>
              <a:rPr dirty="0" err="1"/>
              <a:t>Сергей</a:t>
            </a:r>
            <a:r>
              <a:rPr dirty="0"/>
              <a:t> </a:t>
            </a:r>
            <a:r>
              <a:rPr dirty="0" err="1"/>
              <a:t>Николаевич</a:t>
            </a:r>
            <a:r>
              <a:rPr dirty="0"/>
              <a:t>, </a:t>
            </a:r>
            <a:r>
              <a:rPr dirty="0" err="1"/>
              <a:t>тел</a:t>
            </a:r>
            <a:r>
              <a:rPr dirty="0"/>
              <a:t>.: 5-15-46.</a:t>
            </a:r>
          </a:p>
          <a:p>
            <a:pPr indent="190500" algn="just">
              <a:spcBef>
                <a:spcPts val="2000"/>
              </a:spcBef>
              <a:defRPr sz="18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4</a:t>
            </a:r>
            <a:r>
              <a:rPr b="1" dirty="0"/>
              <a:t>. </a:t>
            </a:r>
            <a:r>
              <a:rPr b="1" dirty="0" err="1"/>
              <a:t>Туристический</a:t>
            </a:r>
            <a:r>
              <a:rPr b="1" dirty="0"/>
              <a:t> </a:t>
            </a:r>
            <a:r>
              <a:rPr b="1" dirty="0" err="1"/>
              <a:t>клуб</a:t>
            </a:r>
            <a:r>
              <a:rPr b="1" dirty="0"/>
              <a:t> «</a:t>
            </a:r>
            <a:r>
              <a:rPr b="1" dirty="0" err="1"/>
              <a:t>Паганель</a:t>
            </a:r>
            <a:r>
              <a:rPr b="1" dirty="0"/>
              <a:t>»</a:t>
            </a:r>
            <a:r>
              <a:rPr dirty="0"/>
              <a:t>, п.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Красноармейская</a:t>
            </a:r>
            <a:r>
              <a:rPr dirty="0"/>
              <a:t>, 56; </a:t>
            </a:r>
            <a:r>
              <a:rPr dirty="0" err="1"/>
              <a:t>Борисов</a:t>
            </a:r>
            <a:r>
              <a:rPr dirty="0"/>
              <a:t> </a:t>
            </a:r>
            <a:r>
              <a:rPr dirty="0" err="1"/>
              <a:t>Владимир</a:t>
            </a:r>
            <a:r>
              <a:rPr dirty="0"/>
              <a:t> </a:t>
            </a:r>
            <a:r>
              <a:rPr dirty="0" err="1"/>
              <a:t>Иванович</a:t>
            </a:r>
            <a:r>
              <a:rPr dirty="0"/>
              <a:t>, </a:t>
            </a:r>
            <a:r>
              <a:rPr dirty="0" err="1"/>
              <a:t>тел</a:t>
            </a:r>
            <a:r>
              <a:rPr dirty="0"/>
              <a:t>.: 2-17-83.</a:t>
            </a:r>
          </a:p>
          <a:p>
            <a:pPr indent="190500" algn="just">
              <a:spcBef>
                <a:spcPts val="2000"/>
              </a:spcBef>
              <a:defRPr sz="18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5. </a:t>
            </a:r>
            <a:r>
              <a:rPr b="1" dirty="0" err="1"/>
              <a:t>Муниципальное</a:t>
            </a:r>
            <a:r>
              <a:rPr b="1" dirty="0"/>
              <a:t> </a:t>
            </a:r>
            <a:r>
              <a:rPr b="1" dirty="0" err="1"/>
              <a:t>бюджетное</a:t>
            </a:r>
            <a:r>
              <a:rPr b="1" dirty="0"/>
              <a:t> </a:t>
            </a:r>
            <a:r>
              <a:rPr b="1" dirty="0" err="1"/>
              <a:t>учреждение</a:t>
            </a:r>
            <a:r>
              <a:rPr b="1" dirty="0"/>
              <a:t> «</a:t>
            </a:r>
            <a:r>
              <a:rPr b="1" dirty="0" err="1"/>
              <a:t>Физкультурно-оздоровительный</a:t>
            </a:r>
            <a:r>
              <a:rPr b="1" dirty="0"/>
              <a:t> </a:t>
            </a:r>
            <a:r>
              <a:rPr b="1" dirty="0" err="1"/>
              <a:t>комплекс</a:t>
            </a:r>
            <a:r>
              <a:rPr b="1" dirty="0"/>
              <a:t> п. </a:t>
            </a:r>
            <a:r>
              <a:rPr b="1" dirty="0" err="1"/>
              <a:t>Максатиха</a:t>
            </a:r>
            <a:r>
              <a:rPr b="1" dirty="0"/>
              <a:t> </a:t>
            </a:r>
            <a:r>
              <a:rPr b="1" dirty="0" err="1"/>
              <a:t>Тверской</a:t>
            </a:r>
            <a:r>
              <a:rPr b="1" dirty="0"/>
              <a:t> </a:t>
            </a:r>
            <a:r>
              <a:rPr b="1" dirty="0" err="1"/>
              <a:t>области</a:t>
            </a:r>
            <a:r>
              <a:rPr b="1" dirty="0"/>
              <a:t>» </a:t>
            </a:r>
            <a:r>
              <a:rPr dirty="0"/>
              <a:t>п.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ул</a:t>
            </a:r>
            <a:r>
              <a:rPr dirty="0"/>
              <a:t>. </a:t>
            </a:r>
            <a:r>
              <a:rPr dirty="0" err="1"/>
              <a:t>Красноармейская</a:t>
            </a:r>
            <a:r>
              <a:rPr dirty="0"/>
              <a:t>, </a:t>
            </a:r>
            <a:r>
              <a:rPr dirty="0" err="1"/>
              <a:t>стр</a:t>
            </a:r>
            <a:r>
              <a:rPr dirty="0"/>
              <a:t>. 58а; </a:t>
            </a:r>
            <a:r>
              <a:rPr dirty="0" err="1"/>
              <a:t>Шилов</a:t>
            </a:r>
            <a:r>
              <a:rPr dirty="0"/>
              <a:t> </a:t>
            </a:r>
            <a:r>
              <a:rPr dirty="0" err="1"/>
              <a:t>Андрей</a:t>
            </a:r>
            <a:r>
              <a:rPr dirty="0"/>
              <a:t> </a:t>
            </a:r>
            <a:r>
              <a:rPr dirty="0" err="1"/>
              <a:t>Николаевич</a:t>
            </a:r>
            <a:r>
              <a:rPr dirty="0"/>
              <a:t>, </a:t>
            </a:r>
            <a:r>
              <a:rPr dirty="0" err="1"/>
              <a:t>тел</a:t>
            </a:r>
            <a:r>
              <a:rPr dirty="0"/>
              <a:t>.: 2-23-84.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37" name="Туризм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Туризм</a:t>
            </a:r>
          </a:p>
        </p:txBody>
      </p:sp>
      <p:sp>
        <p:nvSpPr>
          <p:cNvPr id="338" name="19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19</a:t>
            </a:r>
          </a:p>
        </p:txBody>
      </p:sp>
      <p:grpSp>
        <p:nvGrpSpPr>
          <p:cNvPr id="341" name="NA-czAusRYU.jpg"/>
          <p:cNvGrpSpPr/>
          <p:nvPr/>
        </p:nvGrpSpPr>
        <p:grpSpPr>
          <a:xfrm>
            <a:off x="608297" y="1479409"/>
            <a:ext cx="5195603" cy="3594381"/>
            <a:chOff x="0" y="0"/>
            <a:chExt cx="5195601" cy="3594380"/>
          </a:xfrm>
        </p:grpSpPr>
        <p:pic>
          <p:nvPicPr>
            <p:cNvPr id="340" name="NA-czAusRYU.jpg" descr="NA-czAusRYU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8" r="58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9" name="NA-czAusRYU.jpg" descr="NA-czAusRYU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44" name="WiYq6YMg8jM.jpg"/>
          <p:cNvGrpSpPr/>
          <p:nvPr/>
        </p:nvGrpSpPr>
        <p:grpSpPr>
          <a:xfrm>
            <a:off x="608297" y="5314486"/>
            <a:ext cx="5195603" cy="3594381"/>
            <a:chOff x="0" y="0"/>
            <a:chExt cx="5195601" cy="3594380"/>
          </a:xfrm>
        </p:grpSpPr>
        <p:pic>
          <p:nvPicPr>
            <p:cNvPr id="343" name="WiYq6YMg8jM.jpg" descr="WiYq6YMg8jM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2511" b="2511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WiYq6YMg8jM.jpg" descr="WiYq6YMg8jM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195603" cy="3594381"/>
            </a:xfrm>
            <a:prstGeom prst="rect">
              <a:avLst/>
            </a:prstGeom>
            <a:effectLst/>
          </p:spPr>
        </p:pic>
      </p:grpSp>
      <p:grpSp>
        <p:nvGrpSpPr>
          <p:cNvPr id="347" name="KmbkwB5YUP8.jpg"/>
          <p:cNvGrpSpPr/>
          <p:nvPr/>
        </p:nvGrpSpPr>
        <p:grpSpPr>
          <a:xfrm>
            <a:off x="607324" y="9149563"/>
            <a:ext cx="5197549" cy="3594381"/>
            <a:chOff x="0" y="0"/>
            <a:chExt cx="5197548" cy="3594380"/>
          </a:xfrm>
        </p:grpSpPr>
        <p:pic>
          <p:nvPicPr>
            <p:cNvPr id="346" name="KmbkwB5YUP8.jpg" descr="KmbkwB5YUP8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19" b="19"/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KmbkwB5YUP8.jpg" descr="KmbkwB5YUP8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grpSp>
        <p:nvGrpSpPr>
          <p:cNvPr id="350" name="osennyaya-Maksatiha-1.jpg"/>
          <p:cNvGrpSpPr/>
          <p:nvPr/>
        </p:nvGrpSpPr>
        <p:grpSpPr>
          <a:xfrm>
            <a:off x="587520" y="12984639"/>
            <a:ext cx="5237156" cy="3622008"/>
            <a:chOff x="0" y="0"/>
            <a:chExt cx="5237155" cy="3622006"/>
          </a:xfrm>
        </p:grpSpPr>
        <p:pic>
          <p:nvPicPr>
            <p:cNvPr id="349" name="osennyaya-Maksatiha-1.jpg" descr="osennyaya-Maksatiha-1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5008556" cy="3329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osennyaya-Maksatiha-1.jpg" descr="osennyaya-Maksatiha-1.jp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5237156" cy="3622008"/>
            </a:xfrm>
            <a:prstGeom prst="rect">
              <a:avLst/>
            </a:prstGeom>
            <a:effectLst/>
          </p:spPr>
        </p:pic>
      </p:grpSp>
      <p:sp>
        <p:nvSpPr>
          <p:cNvPr id="351" name="Максатихинский район входит в группу районов, объединённых общими транспортными, территориальными и экологическими особенностями, на территории которых сохранилось компактное расселение тверских карел. Комитетом по туризму Тверской области эта группа районов с точки зрения туристической привлекательности была выделена в качестве туристской зоны под названием «Карельская тропа». В эту группу помимо Максатихинского района также входят Лихославльский, Рамешковский и Спировский районы. Потенциалом этой зоны является автономная культурная область жизнедеятельности тверских карел, зона сохранившихся традиционных промыслов, развитие зимних и летних видов спорта российского и международного уровня, отдых выходного дня и агротуризм. Уникальность территории состоит из того, что это редчайшая зона финно-угорской культуры. Кроме того, расположенные на территории зоны Петровские озера (Рамешковский район), являются крупнейшим озерно-болотным комплексом близ Твери и Москвы. На территории рассматриваемой группы районов расположены многочисленные историко-культурные и археологические объекты.…"/>
          <p:cNvSpPr txBox="1"/>
          <p:nvPr/>
        </p:nvSpPr>
        <p:spPr>
          <a:xfrm>
            <a:off x="6280058" y="1686942"/>
            <a:ext cx="5653187" cy="147395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>
              <a:spcBef>
                <a:spcPts val="1700"/>
              </a:spcBef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1D1B11"/>
                </a:solidFill>
              </a:rPr>
              <a:t>Максатихинский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муниципальный округ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входит</a:t>
            </a:r>
            <a:r>
              <a:rPr dirty="0">
                <a:solidFill>
                  <a:srgbClr val="1D1B11"/>
                </a:solidFill>
              </a:rPr>
              <a:t> в </a:t>
            </a:r>
            <a:r>
              <a:rPr dirty="0" err="1">
                <a:solidFill>
                  <a:srgbClr val="1D1B11"/>
                </a:solidFill>
              </a:rPr>
              <a:t>группу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округов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объединённых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общими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транспортными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территориальными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экологическими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особенностями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территории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которых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сохранилось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компактное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расселение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тверских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карел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Комитетом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туризму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Тверской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области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эта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группа</a:t>
            </a:r>
            <a:r>
              <a:rPr dirty="0">
                <a:solidFill>
                  <a:srgbClr val="1D1B11"/>
                </a:solidFill>
              </a:rPr>
              <a:t> с </a:t>
            </a:r>
            <a:r>
              <a:rPr dirty="0" err="1">
                <a:solidFill>
                  <a:srgbClr val="1D1B11"/>
                </a:solidFill>
              </a:rPr>
              <a:t>точки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зрения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туристической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привлекательности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была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выделена</a:t>
            </a:r>
            <a:r>
              <a:rPr dirty="0">
                <a:solidFill>
                  <a:srgbClr val="1D1B11"/>
                </a:solidFill>
              </a:rPr>
              <a:t> в </a:t>
            </a:r>
            <a:r>
              <a:rPr dirty="0" err="1">
                <a:solidFill>
                  <a:srgbClr val="1D1B11"/>
                </a:solidFill>
              </a:rPr>
              <a:t>качестве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туристской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зоны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под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названием</a:t>
            </a:r>
            <a:r>
              <a:rPr dirty="0">
                <a:solidFill>
                  <a:srgbClr val="1D1B11"/>
                </a:solidFill>
              </a:rPr>
              <a:t> «</a:t>
            </a:r>
            <a:r>
              <a:rPr dirty="0" err="1">
                <a:solidFill>
                  <a:srgbClr val="1D1B11"/>
                </a:solidFill>
              </a:rPr>
              <a:t>Карельская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тропа</a:t>
            </a:r>
            <a:r>
              <a:rPr dirty="0">
                <a:solidFill>
                  <a:srgbClr val="1D1B11"/>
                </a:solidFill>
              </a:rPr>
              <a:t>». В </a:t>
            </a:r>
            <a:r>
              <a:rPr dirty="0" err="1">
                <a:solidFill>
                  <a:srgbClr val="1D1B11"/>
                </a:solidFill>
              </a:rPr>
              <a:t>эту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группу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помимо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Максатихинского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муниципального округа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также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входят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Лихославльский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Рамешковский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Спировский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Потенциалом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этой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зоны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является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автономная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культурная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область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жизнедеятельности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тверских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карел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зона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сохранившихся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традиционных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промыслов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развитие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зимних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летних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видов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спорта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российского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международного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уровня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отдых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выходного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дня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агротуризм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Уникальность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территории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состоит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из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того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что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это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редчайшая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зона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финно-угорской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культуры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Кроме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того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расположенные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территории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зоны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Петровские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озера</a:t>
            </a:r>
            <a:r>
              <a:rPr dirty="0">
                <a:solidFill>
                  <a:srgbClr val="1D1B11"/>
                </a:solidFill>
              </a:rPr>
              <a:t> (</a:t>
            </a:r>
            <a:r>
              <a:rPr dirty="0" err="1">
                <a:solidFill>
                  <a:srgbClr val="1D1B11"/>
                </a:solidFill>
              </a:rPr>
              <a:t>Рамешковский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муниципальный округ</a:t>
            </a:r>
            <a:r>
              <a:rPr dirty="0">
                <a:solidFill>
                  <a:srgbClr val="1D1B11"/>
                </a:solidFill>
              </a:rPr>
              <a:t>), </a:t>
            </a:r>
            <a:r>
              <a:rPr dirty="0" err="1">
                <a:solidFill>
                  <a:srgbClr val="1D1B11"/>
                </a:solidFill>
              </a:rPr>
              <a:t>являются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крупнейшим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озерно-болотным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комплексом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близ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Твери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Москвы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территории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рассматриваемой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группы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расположены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многочисленные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историко-культурные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археологические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объекты</a:t>
            </a:r>
            <a:r>
              <a:rPr dirty="0">
                <a:solidFill>
                  <a:srgbClr val="1D1B11"/>
                </a:solidFill>
              </a:rPr>
              <a:t>.</a:t>
            </a:r>
          </a:p>
          <a:p>
            <a:pPr indent="190500" algn="just">
              <a:spcBef>
                <a:spcPts val="1700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1D1B11"/>
                </a:solidFill>
              </a:rPr>
              <a:t>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территории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Максатихинского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муниципального округа </a:t>
            </a:r>
            <a:r>
              <a:rPr dirty="0" err="1">
                <a:solidFill>
                  <a:srgbClr val="1D1B11"/>
                </a:solidFill>
              </a:rPr>
              <a:t>насчитывается</a:t>
            </a:r>
            <a:r>
              <a:rPr dirty="0">
                <a:solidFill>
                  <a:srgbClr val="1D1B11"/>
                </a:solidFill>
              </a:rPr>
              <a:t>: 64 </a:t>
            </a:r>
            <a:r>
              <a:rPr dirty="0" err="1">
                <a:solidFill>
                  <a:srgbClr val="1D1B11"/>
                </a:solidFill>
              </a:rPr>
              <a:t>памятника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археологии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из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которых</a:t>
            </a:r>
            <a:r>
              <a:rPr dirty="0">
                <a:solidFill>
                  <a:srgbClr val="1D1B11"/>
                </a:solidFill>
              </a:rPr>
              <a:t> 58 </a:t>
            </a:r>
            <a:r>
              <a:rPr dirty="0" err="1">
                <a:solidFill>
                  <a:srgbClr val="1D1B11"/>
                </a:solidFill>
              </a:rPr>
              <a:t>относятся</a:t>
            </a:r>
            <a:r>
              <a:rPr dirty="0">
                <a:solidFill>
                  <a:srgbClr val="1D1B11"/>
                </a:solidFill>
              </a:rPr>
              <a:t> к </a:t>
            </a:r>
            <a:r>
              <a:rPr dirty="0" err="1">
                <a:solidFill>
                  <a:srgbClr val="1D1B11"/>
                </a:solidFill>
              </a:rPr>
              <a:t>каменной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эпохе</a:t>
            </a:r>
            <a:r>
              <a:rPr dirty="0">
                <a:solidFill>
                  <a:srgbClr val="1D1B11"/>
                </a:solidFill>
              </a:rPr>
              <a:t> (</a:t>
            </a:r>
            <a:r>
              <a:rPr dirty="0" err="1">
                <a:solidFill>
                  <a:srgbClr val="1D1B11"/>
                </a:solidFill>
              </a:rPr>
              <a:t>стоянки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эпохи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мезолита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неолита</a:t>
            </a:r>
            <a:r>
              <a:rPr dirty="0">
                <a:solidFill>
                  <a:srgbClr val="1D1B11"/>
                </a:solidFill>
              </a:rPr>
              <a:t>), 3 — </a:t>
            </a:r>
            <a:r>
              <a:rPr dirty="0" err="1">
                <a:solidFill>
                  <a:srgbClr val="1D1B11"/>
                </a:solidFill>
              </a:rPr>
              <a:t>поселения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эпохи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бронзы</a:t>
            </a:r>
            <a:r>
              <a:rPr dirty="0">
                <a:solidFill>
                  <a:srgbClr val="1D1B11"/>
                </a:solidFill>
              </a:rPr>
              <a:t>, 7 </a:t>
            </a:r>
            <a:r>
              <a:rPr dirty="0" err="1">
                <a:solidFill>
                  <a:srgbClr val="1D1B11"/>
                </a:solidFill>
              </a:rPr>
              <a:t>городищ</a:t>
            </a:r>
            <a:r>
              <a:rPr dirty="0">
                <a:solidFill>
                  <a:srgbClr val="1D1B11"/>
                </a:solidFill>
              </a:rPr>
              <a:t> и 6 </a:t>
            </a:r>
            <a:r>
              <a:rPr dirty="0" err="1">
                <a:solidFill>
                  <a:srgbClr val="1D1B11"/>
                </a:solidFill>
              </a:rPr>
              <a:t>селищ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раннего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железного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века</a:t>
            </a:r>
            <a:r>
              <a:rPr dirty="0">
                <a:solidFill>
                  <a:srgbClr val="1D1B11"/>
                </a:solidFill>
              </a:rPr>
              <a:t>, 19 </a:t>
            </a:r>
            <a:r>
              <a:rPr dirty="0" err="1">
                <a:solidFill>
                  <a:srgbClr val="1D1B11"/>
                </a:solidFill>
              </a:rPr>
              <a:t>курганных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могильников</a:t>
            </a:r>
            <a:r>
              <a:rPr dirty="0">
                <a:solidFill>
                  <a:srgbClr val="1D1B11"/>
                </a:solidFill>
              </a:rPr>
              <a:t>, 2 </a:t>
            </a:r>
            <a:r>
              <a:rPr dirty="0" err="1">
                <a:solidFill>
                  <a:srgbClr val="1D1B11"/>
                </a:solidFill>
              </a:rPr>
              <a:t>одиночных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кургана</a:t>
            </a:r>
            <a:r>
              <a:rPr dirty="0">
                <a:solidFill>
                  <a:srgbClr val="1D1B11"/>
                </a:solidFill>
              </a:rPr>
              <a:t>, 3 </a:t>
            </a:r>
            <a:r>
              <a:rPr dirty="0" err="1">
                <a:solidFill>
                  <a:srgbClr val="1D1B11"/>
                </a:solidFill>
              </a:rPr>
              <a:t>курганно-жальничных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могильника</a:t>
            </a:r>
            <a:r>
              <a:rPr dirty="0">
                <a:solidFill>
                  <a:srgbClr val="1D1B11"/>
                </a:solidFill>
              </a:rPr>
              <a:t>, 2 </a:t>
            </a:r>
            <a:r>
              <a:rPr dirty="0" err="1">
                <a:solidFill>
                  <a:srgbClr val="1D1B11"/>
                </a:solidFill>
              </a:rPr>
              <a:t>жальничных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могильника</a:t>
            </a:r>
            <a:r>
              <a:rPr dirty="0">
                <a:solidFill>
                  <a:srgbClr val="1D1B11"/>
                </a:solidFill>
              </a:rPr>
              <a:t>, 56 </a:t>
            </a:r>
            <a:r>
              <a:rPr dirty="0" err="1">
                <a:solidFill>
                  <a:srgbClr val="1D1B11"/>
                </a:solidFill>
              </a:rPr>
              <a:t>селищ</a:t>
            </a:r>
            <a:r>
              <a:rPr dirty="0">
                <a:solidFill>
                  <a:srgbClr val="1D1B11"/>
                </a:solidFill>
              </a:rPr>
              <a:t> и 1 </a:t>
            </a:r>
            <a:r>
              <a:rPr dirty="0" err="1">
                <a:solidFill>
                  <a:srgbClr val="1D1B11"/>
                </a:solidFill>
              </a:rPr>
              <a:t>городище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периода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раннего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развитого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средневековья</a:t>
            </a:r>
            <a:r>
              <a:rPr dirty="0">
                <a:solidFill>
                  <a:srgbClr val="1D1B11"/>
                </a:solidFill>
              </a:rPr>
              <a:t> (XI-XVII </a:t>
            </a:r>
            <a:r>
              <a:rPr dirty="0" err="1">
                <a:solidFill>
                  <a:srgbClr val="1D1B11"/>
                </a:solidFill>
              </a:rPr>
              <a:t>вв</a:t>
            </a:r>
            <a:r>
              <a:rPr dirty="0">
                <a:solidFill>
                  <a:srgbClr val="1D1B11"/>
                </a:solidFill>
              </a:rPr>
              <a:t>.). 17 </a:t>
            </a:r>
            <a:r>
              <a:rPr dirty="0" err="1">
                <a:solidFill>
                  <a:srgbClr val="1D1B11"/>
                </a:solidFill>
              </a:rPr>
              <a:t>памятников</a:t>
            </a:r>
            <a:r>
              <a:rPr dirty="0">
                <a:solidFill>
                  <a:srgbClr val="1D1B11"/>
                </a:solidFill>
              </a:rPr>
              <a:t> — </a:t>
            </a:r>
            <a:r>
              <a:rPr dirty="0" err="1">
                <a:solidFill>
                  <a:srgbClr val="1D1B11"/>
                </a:solidFill>
              </a:rPr>
              <a:t>многослойные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т.е</a:t>
            </a:r>
            <a:r>
              <a:rPr dirty="0">
                <a:solidFill>
                  <a:srgbClr val="1D1B11"/>
                </a:solidFill>
              </a:rPr>
              <a:t>., </a:t>
            </a:r>
            <a:r>
              <a:rPr dirty="0" err="1">
                <a:solidFill>
                  <a:srgbClr val="1D1B11"/>
                </a:solidFill>
              </a:rPr>
              <a:t>включающие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напластования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разных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эпох</a:t>
            </a:r>
            <a:r>
              <a:rPr dirty="0">
                <a:solidFill>
                  <a:srgbClr val="1D1B11"/>
                </a:solidFill>
              </a:rPr>
              <a:t>: 1 — </a:t>
            </a:r>
            <a:r>
              <a:rPr dirty="0" err="1">
                <a:solidFill>
                  <a:srgbClr val="1D1B11"/>
                </a:solidFill>
              </a:rPr>
              <a:t>бронзы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раннего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железа</a:t>
            </a:r>
            <a:r>
              <a:rPr dirty="0">
                <a:solidFill>
                  <a:srgbClr val="1D1B11"/>
                </a:solidFill>
              </a:rPr>
              <a:t>, 8 — </a:t>
            </a:r>
            <a:r>
              <a:rPr dirty="0" err="1">
                <a:solidFill>
                  <a:srgbClr val="1D1B11"/>
                </a:solidFill>
              </a:rPr>
              <a:t>камня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раннего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железного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века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средневековья</a:t>
            </a:r>
            <a:r>
              <a:rPr dirty="0">
                <a:solidFill>
                  <a:srgbClr val="1D1B11"/>
                </a:solidFill>
              </a:rPr>
              <a:t>, 8 — </a:t>
            </a:r>
            <a:r>
              <a:rPr dirty="0" err="1">
                <a:solidFill>
                  <a:srgbClr val="1D1B11"/>
                </a:solidFill>
              </a:rPr>
              <a:t>раннего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железа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средневековья</a:t>
            </a:r>
            <a:r>
              <a:rPr dirty="0">
                <a:solidFill>
                  <a:srgbClr val="1D1B11"/>
                </a:solidFill>
              </a:rPr>
              <a:t> (в </a:t>
            </a:r>
            <a:r>
              <a:rPr dirty="0" err="1">
                <a:solidFill>
                  <a:srgbClr val="1D1B11"/>
                </a:solidFill>
              </a:rPr>
              <a:t>т.ч</a:t>
            </a:r>
            <a:r>
              <a:rPr dirty="0">
                <a:solidFill>
                  <a:srgbClr val="1D1B11"/>
                </a:solidFill>
              </a:rPr>
              <a:t>. 1 </a:t>
            </a:r>
            <a:r>
              <a:rPr dirty="0" err="1">
                <a:solidFill>
                  <a:srgbClr val="1D1B11"/>
                </a:solidFill>
              </a:rPr>
              <a:t>городище</a:t>
            </a:r>
            <a:r>
              <a:rPr dirty="0">
                <a:solidFill>
                  <a:srgbClr val="1D1B11"/>
                </a:solidFill>
              </a:rPr>
              <a:t>).</a:t>
            </a:r>
          </a:p>
          <a:p>
            <a:pPr indent="190500" algn="just">
              <a:spcBef>
                <a:spcPts val="1700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solidFill>
                  <a:srgbClr val="1D1B11"/>
                </a:solidFill>
              </a:rPr>
              <a:t>Памятники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археологии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расположены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преимущественно</a:t>
            </a:r>
            <a:r>
              <a:rPr dirty="0">
                <a:solidFill>
                  <a:srgbClr val="1D1B11"/>
                </a:solidFill>
              </a:rPr>
              <a:t> в </a:t>
            </a:r>
            <a:r>
              <a:rPr dirty="0" err="1">
                <a:solidFill>
                  <a:srgbClr val="1D1B11"/>
                </a:solidFill>
              </a:rPr>
              <a:t>центральной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части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округа</a:t>
            </a:r>
            <a:r>
              <a:rPr dirty="0">
                <a:solidFill>
                  <a:srgbClr val="1D1B11"/>
                </a:solidFill>
              </a:rPr>
              <a:t>, с </a:t>
            </a:r>
            <a:r>
              <a:rPr dirty="0" err="1">
                <a:solidFill>
                  <a:srgbClr val="1D1B11"/>
                </a:solidFill>
              </a:rPr>
              <a:t>обеих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сторон</a:t>
            </a:r>
            <a:r>
              <a:rPr dirty="0">
                <a:solidFill>
                  <a:srgbClr val="1D1B11"/>
                </a:solidFill>
              </a:rPr>
              <a:t> р. </a:t>
            </a:r>
            <a:r>
              <a:rPr dirty="0" err="1">
                <a:solidFill>
                  <a:srgbClr val="1D1B11"/>
                </a:solidFill>
              </a:rPr>
              <a:t>Мологи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Выделяется</a:t>
            </a:r>
            <a:r>
              <a:rPr dirty="0">
                <a:solidFill>
                  <a:srgbClr val="1D1B11"/>
                </a:solidFill>
              </a:rPr>
              <a:t> 5 </a:t>
            </a:r>
            <a:r>
              <a:rPr dirty="0" err="1">
                <a:solidFill>
                  <a:srgbClr val="1D1B11"/>
                </a:solidFill>
              </a:rPr>
              <a:t>массивов</a:t>
            </a:r>
            <a:r>
              <a:rPr dirty="0">
                <a:solidFill>
                  <a:srgbClr val="1D1B11"/>
                </a:solidFill>
              </a:rPr>
              <a:t> — </a:t>
            </a:r>
            <a:r>
              <a:rPr dirty="0" err="1">
                <a:solidFill>
                  <a:srgbClr val="1D1B11"/>
                </a:solidFill>
              </a:rPr>
              <a:t>земель</a:t>
            </a:r>
            <a:r>
              <a:rPr dirty="0">
                <a:solidFill>
                  <a:srgbClr val="1D1B11"/>
                </a:solidFill>
              </a:rPr>
              <a:t>, в </a:t>
            </a:r>
            <a:r>
              <a:rPr dirty="0" err="1">
                <a:solidFill>
                  <a:srgbClr val="1D1B11"/>
                </a:solidFill>
              </a:rPr>
              <a:t>которых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памятники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археологии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имеют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особое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научное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культурное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значение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для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сохранения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исторического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наследия</a:t>
            </a:r>
            <a:r>
              <a:rPr dirty="0">
                <a:solidFill>
                  <a:srgbClr val="1D1B11"/>
                </a:solidFill>
              </a:rPr>
              <a:t> и </a:t>
            </a:r>
            <a:r>
              <a:rPr dirty="0" err="1">
                <a:solidFill>
                  <a:srgbClr val="1D1B11"/>
                </a:solidFill>
              </a:rPr>
              <a:t>использования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туристического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потенциала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края</a:t>
            </a:r>
            <a:r>
              <a:rPr dirty="0">
                <a:solidFill>
                  <a:srgbClr val="1D1B11"/>
                </a:solidFill>
              </a:rPr>
              <a:t>: </a:t>
            </a:r>
            <a:r>
              <a:rPr dirty="0" err="1">
                <a:solidFill>
                  <a:srgbClr val="1D1B11"/>
                </a:solidFill>
              </a:rPr>
              <a:t>Моложский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Пховский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Дымцевский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Маковищенский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Астафьевский</a:t>
            </a:r>
            <a:r>
              <a:rPr dirty="0">
                <a:solidFill>
                  <a:srgbClr val="1D1B11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835" y="-888364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26" name="Содержание"/>
          <p:cNvSpPr txBox="1"/>
          <p:nvPr/>
        </p:nvSpPr>
        <p:spPr>
          <a:xfrm>
            <a:off x="456555" y="583056"/>
            <a:ext cx="6935998" cy="1502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algn="l">
              <a:spcBef>
                <a:spcPts val="3200"/>
              </a:spcBef>
              <a:defRPr sz="4900">
                <a:solidFill>
                  <a:schemeClr val="accent5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pPr>
            <a:r>
              <a:t>Содержание</a:t>
            </a:r>
          </a:p>
          <a:p>
            <a:pPr algn="l">
              <a:spcBef>
                <a:spcPts val="3200"/>
              </a:spcBef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r>
              <a:t>  </a:t>
            </a:r>
          </a:p>
        </p:txBody>
      </p:sp>
      <p:sp>
        <p:nvSpPr>
          <p:cNvPr id="127" name="Приветственное слово главы Максатихинского района…"/>
          <p:cNvSpPr txBox="1"/>
          <p:nvPr/>
        </p:nvSpPr>
        <p:spPr>
          <a:xfrm>
            <a:off x="479472" y="1963514"/>
            <a:ext cx="8610271" cy="65568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>
            <a:spAutoFit/>
          </a:bodyPr>
          <a:lstStyle/>
          <a:p>
            <a:pPr algn="l">
              <a:defRPr sz="2100"/>
            </a:pPr>
            <a:r>
              <a:rPr dirty="0" err="1"/>
              <a:t>Приветственное</a:t>
            </a:r>
            <a:r>
              <a:rPr dirty="0"/>
              <a:t> </a:t>
            </a:r>
            <a:r>
              <a:rPr dirty="0" err="1"/>
              <a:t>слово</a:t>
            </a:r>
            <a:r>
              <a:rPr dirty="0"/>
              <a:t> </a:t>
            </a:r>
            <a:r>
              <a:rPr dirty="0" err="1"/>
              <a:t>главы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endParaRPr dirty="0"/>
          </a:p>
          <a:p>
            <a:pPr algn="l">
              <a:defRPr sz="2100"/>
            </a:pPr>
            <a:r>
              <a:rPr dirty="0" err="1"/>
              <a:t>Географическое</a:t>
            </a:r>
            <a:r>
              <a:rPr dirty="0"/>
              <a:t> </a:t>
            </a:r>
            <a:r>
              <a:rPr dirty="0" err="1"/>
              <a:t>положение</a:t>
            </a:r>
            <a:endParaRPr dirty="0"/>
          </a:p>
          <a:p>
            <a:pPr algn="l">
              <a:defRPr sz="2100"/>
            </a:pPr>
            <a:r>
              <a:rPr dirty="0" err="1"/>
              <a:t>Историческая</a:t>
            </a:r>
            <a:r>
              <a:rPr dirty="0"/>
              <a:t> </a:t>
            </a:r>
            <a:r>
              <a:rPr dirty="0" err="1"/>
              <a:t>справка</a:t>
            </a:r>
            <a:endParaRPr dirty="0"/>
          </a:p>
          <a:p>
            <a:pPr algn="l">
              <a:defRPr sz="2100"/>
            </a:pPr>
            <a:r>
              <a:rPr dirty="0" err="1"/>
              <a:t>Климат</a:t>
            </a:r>
            <a:r>
              <a:rPr dirty="0"/>
              <a:t> и </a:t>
            </a:r>
            <a:r>
              <a:rPr dirty="0" err="1"/>
              <a:t>рельеф</a:t>
            </a:r>
            <a:endParaRPr dirty="0"/>
          </a:p>
          <a:p>
            <a:pPr algn="l">
              <a:defRPr sz="2100"/>
            </a:pPr>
            <a:r>
              <a:rPr dirty="0" err="1"/>
              <a:t>Гидрография</a:t>
            </a:r>
            <a:r>
              <a:rPr dirty="0"/>
              <a:t> и </a:t>
            </a:r>
            <a:r>
              <a:rPr dirty="0" err="1"/>
              <a:t>почвы</a:t>
            </a:r>
            <a:endParaRPr dirty="0"/>
          </a:p>
          <a:p>
            <a:pPr algn="l">
              <a:defRPr sz="2100"/>
            </a:pPr>
            <a:r>
              <a:rPr dirty="0" err="1"/>
              <a:t>Демография</a:t>
            </a:r>
            <a:endParaRPr dirty="0"/>
          </a:p>
          <a:p>
            <a:pPr algn="l">
              <a:defRPr sz="2100"/>
            </a:pPr>
            <a:r>
              <a:rPr dirty="0" err="1"/>
              <a:t>Рынок</a:t>
            </a:r>
            <a:r>
              <a:rPr dirty="0"/>
              <a:t> </a:t>
            </a:r>
            <a:r>
              <a:rPr dirty="0" err="1"/>
              <a:t>труда</a:t>
            </a:r>
            <a:r>
              <a:rPr dirty="0"/>
              <a:t> и </a:t>
            </a:r>
            <a:r>
              <a:rPr dirty="0" err="1"/>
              <a:t>занятости</a:t>
            </a:r>
            <a:endParaRPr dirty="0"/>
          </a:p>
          <a:p>
            <a:pPr algn="l">
              <a:defRPr sz="2100"/>
            </a:pPr>
            <a:r>
              <a:rPr dirty="0" err="1"/>
              <a:t>Транспортная</a:t>
            </a:r>
            <a:r>
              <a:rPr dirty="0"/>
              <a:t> </a:t>
            </a:r>
            <a:r>
              <a:rPr dirty="0" err="1"/>
              <a:t>инфраструктура</a:t>
            </a:r>
            <a:r>
              <a:rPr dirty="0"/>
              <a:t> </a:t>
            </a:r>
          </a:p>
          <a:p>
            <a:pPr algn="l">
              <a:defRPr sz="2100"/>
            </a:pPr>
            <a:r>
              <a:rPr dirty="0" err="1"/>
              <a:t>Инженерные</a:t>
            </a:r>
            <a:r>
              <a:rPr dirty="0"/>
              <a:t> </a:t>
            </a:r>
            <a:r>
              <a:rPr dirty="0" err="1"/>
              <a:t>коммуникации</a:t>
            </a:r>
            <a:endParaRPr dirty="0"/>
          </a:p>
          <a:p>
            <a:pPr algn="l">
              <a:defRPr sz="2100"/>
            </a:pPr>
            <a:r>
              <a:rPr dirty="0" err="1"/>
              <a:t>Промышленность</a:t>
            </a:r>
            <a:endParaRPr dirty="0"/>
          </a:p>
          <a:p>
            <a:pPr algn="l">
              <a:defRPr sz="2100"/>
            </a:pPr>
            <a:r>
              <a:rPr dirty="0" err="1"/>
              <a:t>Сельское</a:t>
            </a:r>
            <a:r>
              <a:rPr dirty="0"/>
              <a:t> </a:t>
            </a:r>
            <a:r>
              <a:rPr dirty="0" err="1"/>
              <a:t>хозяйство</a:t>
            </a:r>
            <a:endParaRPr dirty="0"/>
          </a:p>
          <a:p>
            <a:pPr algn="l">
              <a:defRPr sz="2100"/>
            </a:pPr>
            <a:r>
              <a:rPr dirty="0" err="1"/>
              <a:t>Малый</a:t>
            </a:r>
            <a:r>
              <a:rPr dirty="0"/>
              <a:t> </a:t>
            </a:r>
            <a:r>
              <a:rPr dirty="0" err="1"/>
              <a:t>бизнес</a:t>
            </a:r>
            <a:endParaRPr dirty="0"/>
          </a:p>
          <a:p>
            <a:pPr algn="l">
              <a:defRPr sz="2100"/>
            </a:pPr>
            <a:r>
              <a:rPr dirty="0" err="1"/>
              <a:t>Здравоохранение</a:t>
            </a:r>
            <a:endParaRPr dirty="0"/>
          </a:p>
          <a:p>
            <a:pPr algn="l">
              <a:defRPr sz="2100"/>
            </a:pPr>
            <a:r>
              <a:rPr dirty="0" err="1"/>
              <a:t>Образование</a:t>
            </a:r>
            <a:endParaRPr dirty="0"/>
          </a:p>
          <a:p>
            <a:pPr algn="l">
              <a:defRPr sz="2100"/>
            </a:pPr>
            <a:r>
              <a:rPr dirty="0" err="1"/>
              <a:t>Культура</a:t>
            </a:r>
            <a:endParaRPr dirty="0"/>
          </a:p>
          <a:p>
            <a:pPr algn="l">
              <a:defRPr sz="2100"/>
            </a:pPr>
            <a:r>
              <a:rPr dirty="0" err="1"/>
              <a:t>Спорт</a:t>
            </a:r>
            <a:endParaRPr dirty="0"/>
          </a:p>
          <a:p>
            <a:pPr algn="l">
              <a:defRPr sz="2100"/>
            </a:pPr>
            <a:r>
              <a:rPr dirty="0" err="1"/>
              <a:t>Туризм</a:t>
            </a:r>
            <a:endParaRPr dirty="0"/>
          </a:p>
          <a:p>
            <a:pPr algn="l">
              <a:defRPr sz="2100"/>
            </a:pPr>
            <a:r>
              <a:rPr dirty="0" err="1"/>
              <a:t>Инвестиционная</a:t>
            </a:r>
            <a:r>
              <a:rPr dirty="0"/>
              <a:t> </a:t>
            </a:r>
            <a:r>
              <a:rPr dirty="0" err="1"/>
              <a:t>деятельность</a:t>
            </a:r>
            <a:endParaRPr dirty="0"/>
          </a:p>
          <a:p>
            <a:pPr algn="l">
              <a:defRPr sz="2100"/>
            </a:pPr>
            <a:r>
              <a:rPr dirty="0" err="1"/>
              <a:t>Участки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промышленных</a:t>
            </a:r>
            <a:r>
              <a:rPr dirty="0"/>
              <a:t> </a:t>
            </a:r>
            <a:r>
              <a:rPr dirty="0" err="1"/>
              <a:t>целей</a:t>
            </a:r>
            <a:endParaRPr dirty="0"/>
          </a:p>
          <a:p>
            <a:pPr algn="l">
              <a:defRPr sz="2100"/>
            </a:pPr>
            <a:r>
              <a:rPr dirty="0" err="1"/>
              <a:t>Земли</a:t>
            </a:r>
            <a:r>
              <a:rPr dirty="0"/>
              <a:t> с\х. </a:t>
            </a:r>
            <a:r>
              <a:rPr dirty="0" err="1"/>
              <a:t>назначения</a:t>
            </a:r>
            <a:r>
              <a:rPr dirty="0"/>
              <a:t> </a:t>
            </a:r>
          </a:p>
        </p:txBody>
      </p:sp>
      <p:sp>
        <p:nvSpPr>
          <p:cNvPr id="128" name="2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</a:t>
            </a:r>
          </a:p>
        </p:txBody>
      </p:sp>
      <p:sp>
        <p:nvSpPr>
          <p:cNvPr id="129" name="03…"/>
          <p:cNvSpPr txBox="1"/>
          <p:nvPr/>
        </p:nvSpPr>
        <p:spPr>
          <a:xfrm>
            <a:off x="11002099" y="1928588"/>
            <a:ext cx="779602" cy="655682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/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03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04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05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06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07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08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09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10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11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12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13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14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15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16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17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18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19-21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22-23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24</a:t>
            </a:r>
          </a:p>
          <a:p>
            <a:pPr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25-3</a:t>
            </a:r>
            <a:r>
              <a:rPr lang="ru-RU" dirty="0"/>
              <a:t>6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725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54" name="20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20</a:t>
            </a:r>
          </a:p>
        </p:txBody>
      </p:sp>
      <p:sp>
        <p:nvSpPr>
          <p:cNvPr id="355" name="Туризм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Туризм</a:t>
            </a:r>
          </a:p>
        </p:txBody>
      </p:sp>
      <p:grpSp>
        <p:nvGrpSpPr>
          <p:cNvPr id="358" name="usadba-makshisy-640x480.jpg"/>
          <p:cNvGrpSpPr/>
          <p:nvPr/>
        </p:nvGrpSpPr>
        <p:grpSpPr>
          <a:xfrm>
            <a:off x="6856697" y="1492109"/>
            <a:ext cx="5195603" cy="3594382"/>
            <a:chOff x="0" y="0"/>
            <a:chExt cx="5195601" cy="3594380"/>
          </a:xfrm>
        </p:grpSpPr>
        <p:pic>
          <p:nvPicPr>
            <p:cNvPr id="357" name="usadba-makshisy-640x480.jpg" descr="usadba-makshisy-640x48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677" b="5677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6" name="usadba-makshisy-640x480.jpg" descr="usadba-makshisy-640x480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61" name="usadba-Mokshicy-6.jpg"/>
          <p:cNvGrpSpPr/>
          <p:nvPr/>
        </p:nvGrpSpPr>
        <p:grpSpPr>
          <a:xfrm>
            <a:off x="6856697" y="5327186"/>
            <a:ext cx="5195603" cy="3594381"/>
            <a:chOff x="0" y="0"/>
            <a:chExt cx="5195601" cy="3594380"/>
          </a:xfrm>
        </p:grpSpPr>
        <p:pic>
          <p:nvPicPr>
            <p:cNvPr id="360" name="usadba-Mokshicy-6.jpg" descr="usadba-Mokshicy-6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5712" b="5712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9" name="usadba-Mokshicy-6.jpg" descr="usadba-Mokshicy-6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64" name="usadba-Mokshicy-12.jpg"/>
          <p:cNvGrpSpPr/>
          <p:nvPr/>
        </p:nvGrpSpPr>
        <p:grpSpPr>
          <a:xfrm>
            <a:off x="6856697" y="9162264"/>
            <a:ext cx="5195603" cy="3594381"/>
            <a:chOff x="0" y="0"/>
            <a:chExt cx="5195601" cy="3594380"/>
          </a:xfrm>
        </p:grpSpPr>
        <p:pic>
          <p:nvPicPr>
            <p:cNvPr id="363" name="usadba-Mokshicy-12.jpg" descr="usadba-Mokshicy-12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5990" b="5990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" name="usadba-Mokshicy-12.jpg" descr="usadba-Mokshicy-12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67" name="usadba-Mokshicy-9.jpg"/>
          <p:cNvGrpSpPr/>
          <p:nvPr/>
        </p:nvGrpSpPr>
        <p:grpSpPr>
          <a:xfrm>
            <a:off x="6855724" y="12997340"/>
            <a:ext cx="5197549" cy="3594381"/>
            <a:chOff x="0" y="0"/>
            <a:chExt cx="5197547" cy="3594380"/>
          </a:xfrm>
        </p:grpSpPr>
        <p:pic>
          <p:nvPicPr>
            <p:cNvPr id="366" name="usadba-Mokshicy-9.jpg" descr="usadba-Mokshicy-9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6419" b="6419"/>
            <a:stretch>
              <a:fillRect/>
            </a:stretch>
          </p:blipFill>
          <p:spPr>
            <a:xfrm>
              <a:off x="114300" y="76200"/>
              <a:ext cx="4968948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5" name="usadba-Mokshicy-9.jpg" descr="usadba-Mokshicy-9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197548" cy="3594381"/>
            </a:xfrm>
            <a:prstGeom prst="rect">
              <a:avLst/>
            </a:prstGeom>
            <a:effectLst/>
          </p:spPr>
        </p:pic>
      </p:grpSp>
      <p:sp>
        <p:nvSpPr>
          <p:cNvPr id="368" name="Усадьба Мокшицы — закрытое заповедное место в центральной части России. Здесь с любовью и заботой о гостях возрождают лучшие традиции сезонного усадебного отдыха — охота, ночная рыбалка, пикники на берегу реки, ягодные и грибные прогулки, зимние снежные забавы, православные праздничные гулянья.…"/>
          <p:cNvSpPr txBox="1"/>
          <p:nvPr/>
        </p:nvSpPr>
        <p:spPr>
          <a:xfrm>
            <a:off x="568622" y="1534520"/>
            <a:ext cx="5942758" cy="14380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9144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rPr sz="2020" b="1"/>
              <a:t>Усадьба Мокшицы</a:t>
            </a:r>
            <a:r>
              <a:t> — закрытое заповедное место в центральной части России. Здесь с любовью и заботой о гостях возрождают лучшие традиции сезонного усадебного отдыха — охота, ночная рыбалка, пикники на берегу реки, ягодные и грибные прогулки, зимние снежные забавы, православные праздничные гулянья.</a:t>
            </a:r>
          </a:p>
          <a:p>
            <a:pPr indent="190500" algn="just" defTabSz="9144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t>Усадьба Мокшицы разместилась на опушке корабельного соснового бора, выходящего на берег знаменитой реки Мологи. Хвойный лес состоит из природных сосен и елей. Такой воздух пропитан фитонцидами как в санатории для оздоровления дыхания и укрепления иммунитета. К тому же полезный состав хвойных пород действует как натуральный антиоксидант, оздоровляя и омолаживая кожу.</a:t>
            </a:r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t>Для встречи с друзьями можно собраться в охотничьем зале с камином и библиотекой книг об охоте и природе, накрыть праздничный стол в обеденном зале, обустроенном в традициях русского застолья, или на открытой веранде с видом на сосновый лес, отдохнуть в просторном банном комплексе, декорированном в старинном стиле, и в отдельно стоящей гостиной в духе царского пира, но с барбекю.</a:t>
            </a:r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t>В окрестностях Усадьбы находятся известные в этом краю исторические реликвии — «целительный» камень-следовик и Николо-Теребенский православный монастырь. На территории самой Усадьбы имеется археологический памятник древности — старорусское городище.</a:t>
            </a:r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t>Усадьба срублена из добротного круглого дерева и долго сохраняет тепло зимой и естественную прохладу летом. Собственное техническое оснащение продумано для жизни маленького города в глубоком лесу. Вода из природных скважин, даже, обычное утреннее умывание делает оздоровительным. Наслаждайтесь ароматным чистым воздухом и тишиной, об остальном позаботились мы.</a:t>
            </a:r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820">
                <a:latin typeface="Helvetica"/>
                <a:ea typeface="Helvetica"/>
                <a:cs typeface="Helvetica"/>
                <a:sym typeface="Helvetica"/>
              </a:defRPr>
            </a:pPr>
            <a:r>
              <a:t>Усадьба расположилась в 200 метрах от берега </a:t>
            </a:r>
            <a:r>
              <a:rPr>
                <a:uFill>
                  <a:solidFill>
                    <a:srgbClr val="4D7198"/>
                  </a:solidFill>
                </a:uFill>
              </a:rPr>
              <a:t>реки Мологи</a:t>
            </a:r>
            <a:r>
              <a:t>. Лучшего соседства трудно придумать. С одной стороны сосновый лес, с другой — берег с пойменной растительностью. Поэтому рыбалка в наших местах хорошая.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71" name="Туризм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Туризм</a:t>
            </a:r>
          </a:p>
        </p:txBody>
      </p:sp>
      <p:sp>
        <p:nvSpPr>
          <p:cNvPr id="372" name="21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21</a:t>
            </a:r>
          </a:p>
        </p:txBody>
      </p:sp>
      <p:grpSp>
        <p:nvGrpSpPr>
          <p:cNvPr id="375" name="Nikolo_terebenskaya_pustin.jpg"/>
          <p:cNvGrpSpPr/>
          <p:nvPr/>
        </p:nvGrpSpPr>
        <p:grpSpPr>
          <a:xfrm>
            <a:off x="608297" y="1479409"/>
            <a:ext cx="5195603" cy="3594381"/>
            <a:chOff x="0" y="0"/>
            <a:chExt cx="5195601" cy="3594380"/>
          </a:xfrm>
        </p:grpSpPr>
        <p:pic>
          <p:nvPicPr>
            <p:cNvPr id="374" name="Nikolo_terebenskaya_pustin.jpg" descr="Nikolo_terebenskaya_pustin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418" r="19418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3" name="Nikolo_terebenskaya_pustin.jpg" descr="Nikolo_terebenskaya_pustin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378" name="0_50e95_b993f12d_L.jpg"/>
          <p:cNvGrpSpPr/>
          <p:nvPr/>
        </p:nvGrpSpPr>
        <p:grpSpPr>
          <a:xfrm>
            <a:off x="608297" y="5314486"/>
            <a:ext cx="5195603" cy="3594381"/>
            <a:chOff x="0" y="0"/>
            <a:chExt cx="5195601" cy="3594380"/>
          </a:xfrm>
        </p:grpSpPr>
        <p:pic>
          <p:nvPicPr>
            <p:cNvPr id="377" name="0_50e95_b993f12d_L.jpg" descr="0_50e95_b993f12d_L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5677" b="5677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6" name="0_50e95_b993f12d_L.jpg" descr="0_50e95_b993f12d_L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195603" cy="3594381"/>
            </a:xfrm>
            <a:prstGeom prst="rect">
              <a:avLst/>
            </a:prstGeom>
            <a:effectLst/>
          </p:spPr>
        </p:pic>
      </p:grpSp>
      <p:grpSp>
        <p:nvGrpSpPr>
          <p:cNvPr id="381" name="Unknown.jpg"/>
          <p:cNvGrpSpPr/>
          <p:nvPr/>
        </p:nvGrpSpPr>
        <p:grpSpPr>
          <a:xfrm>
            <a:off x="607324" y="9149562"/>
            <a:ext cx="5197549" cy="3594382"/>
            <a:chOff x="0" y="0"/>
            <a:chExt cx="5197548" cy="3594380"/>
          </a:xfrm>
        </p:grpSpPr>
        <p:pic>
          <p:nvPicPr>
            <p:cNvPr id="380" name="Unknown.jpg" descr="Unknown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65" b="65"/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9" name="Unknown.jpg" descr="Unknown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grpSp>
        <p:nvGrpSpPr>
          <p:cNvPr id="384" name="blog-tur-po-maksatihe-8.jpg"/>
          <p:cNvGrpSpPr/>
          <p:nvPr/>
        </p:nvGrpSpPr>
        <p:grpSpPr>
          <a:xfrm>
            <a:off x="587520" y="12984639"/>
            <a:ext cx="5237156" cy="3622008"/>
            <a:chOff x="0" y="0"/>
            <a:chExt cx="5237155" cy="3622006"/>
          </a:xfrm>
        </p:grpSpPr>
        <p:pic>
          <p:nvPicPr>
            <p:cNvPr id="383" name="blog-tur-po-maksatihe-8.jpg" descr="blog-tur-po-maksatihe-8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5008556" cy="3329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2" name="blog-tur-po-maksatihe-8.jpg" descr="blog-tur-po-maksatihe-8.jpg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5237156" cy="3622008"/>
            </a:xfrm>
            <a:prstGeom prst="rect">
              <a:avLst/>
            </a:prstGeom>
            <a:effectLst/>
          </p:spPr>
        </p:pic>
      </p:grpSp>
      <p:sp>
        <p:nvSpPr>
          <p:cNvPr id="385" name="Николо-Теребенская пустынь — монастырь Русской Православной Церкви, находится в посёлке Труженик (прежнее название Теребени) Максатихинского района, на левом берегу р. Мологи. Нынешняя обитель основана во имя святителя Николая Чудотворца во второй половине XVIII в. как мужской монастырь, в 1930-х гг. закрыта, а с середины 1990-х гг. возрождается как женская.…"/>
          <p:cNvSpPr txBox="1"/>
          <p:nvPr/>
        </p:nvSpPr>
        <p:spPr>
          <a:xfrm>
            <a:off x="6281390" y="1658066"/>
            <a:ext cx="5653187" cy="144384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>
              <a:spcBef>
                <a:spcPts val="1700"/>
              </a:spcBef>
              <a:defRPr sz="17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>
                <a:solidFill>
                  <a:srgbClr val="1D1B11"/>
                </a:solidFill>
              </a:rPr>
              <a:t>Николо-Теребенская</a:t>
            </a:r>
            <a:r>
              <a:rPr b="1" dirty="0">
                <a:solidFill>
                  <a:srgbClr val="1D1B11"/>
                </a:solidFill>
              </a:rPr>
              <a:t> </a:t>
            </a:r>
            <a:r>
              <a:rPr b="1" dirty="0" err="1">
                <a:solidFill>
                  <a:srgbClr val="1D1B11"/>
                </a:solidFill>
              </a:rPr>
              <a:t>пустынь</a:t>
            </a:r>
            <a:r>
              <a:rPr dirty="0">
                <a:solidFill>
                  <a:srgbClr val="1D1B11"/>
                </a:solidFill>
              </a:rPr>
              <a:t> — </a:t>
            </a:r>
            <a:r>
              <a:rPr dirty="0" err="1">
                <a:solidFill>
                  <a:srgbClr val="1D1B11"/>
                </a:solidFill>
              </a:rPr>
              <a:t>монастырь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Русской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Православной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Церкви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находится</a:t>
            </a:r>
            <a:r>
              <a:rPr dirty="0">
                <a:solidFill>
                  <a:srgbClr val="1D1B11"/>
                </a:solidFill>
              </a:rPr>
              <a:t> в </a:t>
            </a:r>
            <a:r>
              <a:rPr dirty="0" err="1">
                <a:solidFill>
                  <a:srgbClr val="1D1B11"/>
                </a:solidFill>
              </a:rPr>
              <a:t>посёлке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Труженик</a:t>
            </a:r>
            <a:r>
              <a:rPr dirty="0">
                <a:solidFill>
                  <a:srgbClr val="1D1B11"/>
                </a:solidFill>
              </a:rPr>
              <a:t> (</a:t>
            </a:r>
            <a:r>
              <a:rPr dirty="0" err="1">
                <a:solidFill>
                  <a:srgbClr val="1D1B11"/>
                </a:solidFill>
              </a:rPr>
              <a:t>прежнее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название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Теребени</a:t>
            </a:r>
            <a:r>
              <a:rPr dirty="0">
                <a:solidFill>
                  <a:srgbClr val="1D1B11"/>
                </a:solidFill>
              </a:rPr>
              <a:t>) </a:t>
            </a:r>
            <a:r>
              <a:rPr dirty="0" err="1">
                <a:solidFill>
                  <a:srgbClr val="1D1B11"/>
                </a:solidFill>
              </a:rPr>
              <a:t>Максатихинского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lang="ru-RU" dirty="0">
                <a:solidFill>
                  <a:srgbClr val="1D1B11"/>
                </a:solidFill>
              </a:rPr>
              <a:t>муниципального округа</a:t>
            </a:r>
            <a:r>
              <a:rPr dirty="0">
                <a:solidFill>
                  <a:srgbClr val="1D1B11"/>
                </a:solidFill>
              </a:rPr>
              <a:t>, </a:t>
            </a:r>
            <a:r>
              <a:rPr dirty="0" err="1">
                <a:solidFill>
                  <a:srgbClr val="1D1B11"/>
                </a:solidFill>
              </a:rPr>
              <a:t>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левом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берегу</a:t>
            </a:r>
            <a:r>
              <a:rPr dirty="0">
                <a:solidFill>
                  <a:srgbClr val="1D1B11"/>
                </a:solidFill>
              </a:rPr>
              <a:t> р. </a:t>
            </a:r>
            <a:r>
              <a:rPr dirty="0" err="1">
                <a:solidFill>
                  <a:srgbClr val="1D1B11"/>
                </a:solidFill>
              </a:rPr>
              <a:t>Мологи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Нынешняя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обитель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основана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имя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святителя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Николая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Чудотворца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во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второй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половине</a:t>
            </a:r>
            <a:r>
              <a:rPr dirty="0">
                <a:solidFill>
                  <a:srgbClr val="1D1B11"/>
                </a:solidFill>
              </a:rPr>
              <a:t> XVIII в. </a:t>
            </a:r>
            <a:r>
              <a:rPr dirty="0" err="1">
                <a:solidFill>
                  <a:srgbClr val="1D1B11"/>
                </a:solidFill>
              </a:rPr>
              <a:t>как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мужской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монастырь</a:t>
            </a:r>
            <a:r>
              <a:rPr dirty="0">
                <a:solidFill>
                  <a:srgbClr val="1D1B11"/>
                </a:solidFill>
              </a:rPr>
              <a:t>, в 1930-х </a:t>
            </a:r>
            <a:r>
              <a:rPr dirty="0" err="1">
                <a:solidFill>
                  <a:srgbClr val="1D1B11"/>
                </a:solidFill>
              </a:rPr>
              <a:t>гг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закрыта</a:t>
            </a:r>
            <a:r>
              <a:rPr dirty="0">
                <a:solidFill>
                  <a:srgbClr val="1D1B11"/>
                </a:solidFill>
              </a:rPr>
              <a:t>, а с </a:t>
            </a:r>
            <a:r>
              <a:rPr dirty="0" err="1">
                <a:solidFill>
                  <a:srgbClr val="1D1B11"/>
                </a:solidFill>
              </a:rPr>
              <a:t>середины</a:t>
            </a:r>
            <a:r>
              <a:rPr dirty="0">
                <a:solidFill>
                  <a:srgbClr val="1D1B11"/>
                </a:solidFill>
              </a:rPr>
              <a:t> 1990-х </a:t>
            </a:r>
            <a:r>
              <a:rPr dirty="0" err="1">
                <a:solidFill>
                  <a:srgbClr val="1D1B11"/>
                </a:solidFill>
              </a:rPr>
              <a:t>гг</a:t>
            </a:r>
            <a:r>
              <a:rPr dirty="0">
                <a:solidFill>
                  <a:srgbClr val="1D1B11"/>
                </a:solidFill>
              </a:rPr>
              <a:t>. </a:t>
            </a:r>
            <a:r>
              <a:rPr dirty="0" err="1">
                <a:solidFill>
                  <a:srgbClr val="1D1B11"/>
                </a:solidFill>
              </a:rPr>
              <a:t>возрождается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как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>
                <a:solidFill>
                  <a:srgbClr val="1D1B11"/>
                </a:solidFill>
              </a:rPr>
              <a:t>женская</a:t>
            </a:r>
            <a:r>
              <a:rPr dirty="0">
                <a:solidFill>
                  <a:srgbClr val="1D1B11"/>
                </a:solidFill>
              </a:rPr>
              <a:t>.</a:t>
            </a:r>
          </a:p>
          <a:p>
            <a:pPr indent="190500" algn="just">
              <a:spcBef>
                <a:spcPts val="1700"/>
              </a:spcBef>
              <a:defRPr sz="1700"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solidFill>
                <a:srgbClr val="1D1B11"/>
              </a:solidFill>
            </a:endParaRPr>
          </a:p>
          <a:p>
            <a:pPr indent="190500" algn="just" defTabSz="457200">
              <a:defRPr sz="17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>
                <a:solidFill>
                  <a:srgbClr val="1D1B11"/>
                </a:solidFill>
              </a:rPr>
              <a:t>Историческая</a:t>
            </a:r>
            <a:r>
              <a:rPr b="1" dirty="0">
                <a:solidFill>
                  <a:srgbClr val="1D1B11"/>
                </a:solidFill>
              </a:rPr>
              <a:t> </a:t>
            </a:r>
            <a:r>
              <a:rPr b="1" dirty="0" err="1">
                <a:solidFill>
                  <a:srgbClr val="1D1B11"/>
                </a:solidFill>
              </a:rPr>
              <a:t>справка</a:t>
            </a:r>
            <a:r>
              <a:rPr b="1" dirty="0">
                <a:solidFill>
                  <a:srgbClr val="1D1B11"/>
                </a:solidFill>
              </a:rPr>
              <a:t>.</a:t>
            </a:r>
            <a:r>
              <a:rPr dirty="0">
                <a:solidFill>
                  <a:srgbClr val="1D1B11"/>
                </a:solidFill>
              </a:rPr>
              <a:t> </a:t>
            </a:r>
            <a:r>
              <a:rPr dirty="0" err="1"/>
              <a:t>История</a:t>
            </a:r>
            <a:r>
              <a:rPr dirty="0"/>
              <a:t> </a:t>
            </a:r>
            <a:r>
              <a:rPr dirty="0" err="1"/>
              <a:t>монастыря</a:t>
            </a:r>
            <a:r>
              <a:rPr dirty="0"/>
              <a:t> </a:t>
            </a:r>
            <a:r>
              <a:rPr dirty="0" err="1"/>
              <a:t>берёт</a:t>
            </a:r>
            <a:r>
              <a:rPr dirty="0"/>
              <a:t> </a:t>
            </a:r>
            <a:r>
              <a:rPr dirty="0" err="1"/>
              <a:t>начало</a:t>
            </a:r>
            <a:r>
              <a:rPr dirty="0"/>
              <a:t> в </a:t>
            </a:r>
            <a:r>
              <a:rPr dirty="0" err="1"/>
              <a:t>конце</a:t>
            </a:r>
            <a:r>
              <a:rPr dirty="0"/>
              <a:t> XV в., </a:t>
            </a:r>
            <a:r>
              <a:rPr dirty="0" err="1"/>
              <a:t>когда</a:t>
            </a:r>
            <a:r>
              <a:rPr dirty="0"/>
              <a:t> в 1492 г. </a:t>
            </a:r>
            <a:r>
              <a:rPr dirty="0" err="1"/>
              <a:t>помещик</a:t>
            </a:r>
            <a:r>
              <a:rPr dirty="0"/>
              <a:t> </a:t>
            </a:r>
            <a:r>
              <a:rPr dirty="0" err="1"/>
              <a:t>Михаил</a:t>
            </a:r>
            <a:r>
              <a:rPr dirty="0"/>
              <a:t> </a:t>
            </a:r>
            <a:r>
              <a:rPr dirty="0" err="1"/>
              <a:t>Обудков</a:t>
            </a:r>
            <a:r>
              <a:rPr dirty="0"/>
              <a:t> </a:t>
            </a:r>
            <a:r>
              <a:rPr dirty="0" err="1"/>
              <a:t>построил</a:t>
            </a:r>
            <a:r>
              <a:rPr dirty="0"/>
              <a:t> в </a:t>
            </a:r>
            <a:r>
              <a:rPr dirty="0" err="1"/>
              <a:t>принадлежащем</a:t>
            </a:r>
            <a:r>
              <a:rPr dirty="0"/>
              <a:t> </a:t>
            </a:r>
            <a:r>
              <a:rPr dirty="0" err="1"/>
              <a:t>ему</a:t>
            </a:r>
            <a:r>
              <a:rPr dirty="0"/>
              <a:t> </a:t>
            </a:r>
            <a:r>
              <a:rPr dirty="0" err="1"/>
              <a:t>селе</a:t>
            </a:r>
            <a:r>
              <a:rPr dirty="0"/>
              <a:t> </a:t>
            </a:r>
            <a:r>
              <a:rPr dirty="0" err="1"/>
              <a:t>Теребени</a:t>
            </a:r>
            <a:r>
              <a:rPr dirty="0"/>
              <a:t> </a:t>
            </a:r>
            <a:r>
              <a:rPr dirty="0" err="1"/>
              <a:t>церковь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имя</a:t>
            </a:r>
            <a:r>
              <a:rPr dirty="0"/>
              <a:t> </a:t>
            </a:r>
            <a:r>
              <a:rPr dirty="0" err="1"/>
              <a:t>Николая</a:t>
            </a:r>
            <a:r>
              <a:rPr dirty="0"/>
              <a:t> </a:t>
            </a:r>
            <a:r>
              <a:rPr dirty="0" err="1"/>
              <a:t>Чудотворца</a:t>
            </a:r>
            <a:r>
              <a:rPr dirty="0"/>
              <a:t>. К </a:t>
            </a:r>
            <a:r>
              <a:rPr dirty="0" err="1"/>
              <a:t>ней</a:t>
            </a:r>
            <a:r>
              <a:rPr dirty="0"/>
              <a:t> </a:t>
            </a:r>
            <a:r>
              <a:rPr dirty="0" err="1"/>
              <a:t>потянулись</a:t>
            </a:r>
            <a:r>
              <a:rPr dirty="0"/>
              <a:t> </a:t>
            </a:r>
            <a:r>
              <a:rPr dirty="0" err="1"/>
              <a:t>монашествующие</a:t>
            </a:r>
            <a:r>
              <a:rPr dirty="0"/>
              <a:t>, </a:t>
            </a:r>
            <a:r>
              <a:rPr dirty="0" err="1"/>
              <a:t>возник</a:t>
            </a:r>
            <a:r>
              <a:rPr dirty="0"/>
              <a:t> </a:t>
            </a:r>
            <a:r>
              <a:rPr dirty="0" err="1"/>
              <a:t>монастырь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разрушен</a:t>
            </a:r>
            <a:r>
              <a:rPr dirty="0"/>
              <a:t>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времена</a:t>
            </a:r>
            <a:r>
              <a:rPr dirty="0"/>
              <a:t> </a:t>
            </a:r>
            <a:r>
              <a:rPr dirty="0" err="1"/>
              <a:t>Смуты</a:t>
            </a:r>
            <a:r>
              <a:rPr dirty="0"/>
              <a:t> в </a:t>
            </a:r>
            <a:r>
              <a:rPr dirty="0" err="1"/>
              <a:t>начале</a:t>
            </a:r>
            <a:r>
              <a:rPr dirty="0"/>
              <a:t> XVII </a:t>
            </a:r>
            <a:r>
              <a:rPr dirty="0" err="1"/>
              <a:t>столетия</a:t>
            </a:r>
            <a:r>
              <a:rPr dirty="0"/>
              <a:t>. В 1641 г. </a:t>
            </a:r>
            <a:r>
              <a:rPr dirty="0" err="1"/>
              <a:t>обитель</a:t>
            </a:r>
            <a:r>
              <a:rPr dirty="0"/>
              <a:t> </a:t>
            </a:r>
            <a:r>
              <a:rPr dirty="0" err="1"/>
              <a:t>начала</a:t>
            </a:r>
            <a:r>
              <a:rPr dirty="0"/>
              <a:t> </a:t>
            </a:r>
            <a:r>
              <a:rPr dirty="0" err="1"/>
              <a:t>возрождаться</a:t>
            </a:r>
            <a:r>
              <a:rPr dirty="0"/>
              <a:t> </a:t>
            </a:r>
            <a:r>
              <a:rPr dirty="0" err="1"/>
              <a:t>стараниями</a:t>
            </a:r>
            <a:r>
              <a:rPr dirty="0"/>
              <a:t> </a:t>
            </a:r>
            <a:r>
              <a:rPr dirty="0" err="1"/>
              <a:t>монахов</a:t>
            </a:r>
            <a:r>
              <a:rPr dirty="0"/>
              <a:t> </a:t>
            </a:r>
            <a:r>
              <a:rPr dirty="0" err="1"/>
              <a:t>Авраамия</a:t>
            </a:r>
            <a:r>
              <a:rPr dirty="0"/>
              <a:t> и </a:t>
            </a:r>
            <a:r>
              <a:rPr dirty="0" err="1"/>
              <a:t>Артемия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, </a:t>
            </a:r>
            <a:r>
              <a:rPr dirty="0" err="1"/>
              <a:t>разгребая</a:t>
            </a:r>
            <a:r>
              <a:rPr dirty="0"/>
              <a:t> </a:t>
            </a:r>
            <a:r>
              <a:rPr dirty="0" err="1"/>
              <a:t>завалы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пожара</a:t>
            </a:r>
            <a:r>
              <a:rPr dirty="0"/>
              <a:t>, </a:t>
            </a:r>
            <a:r>
              <a:rPr dirty="0" err="1"/>
              <a:t>обнаружили</a:t>
            </a:r>
            <a:r>
              <a:rPr dirty="0"/>
              <a:t> </a:t>
            </a:r>
            <a:r>
              <a:rPr dirty="0" err="1"/>
              <a:t>сохранившийся</a:t>
            </a:r>
            <a:r>
              <a:rPr dirty="0"/>
              <a:t>, </a:t>
            </a:r>
            <a:r>
              <a:rPr dirty="0" err="1"/>
              <a:t>хотя</a:t>
            </a:r>
            <a:r>
              <a:rPr dirty="0"/>
              <a:t> </a:t>
            </a:r>
            <a:r>
              <a:rPr dirty="0" err="1"/>
              <a:t>немного</a:t>
            </a:r>
            <a:r>
              <a:rPr dirty="0"/>
              <a:t> </a:t>
            </a:r>
            <a:r>
              <a:rPr dirty="0" err="1"/>
              <a:t>тронутый</a:t>
            </a:r>
            <a:r>
              <a:rPr dirty="0"/>
              <a:t> </a:t>
            </a:r>
            <a:r>
              <a:rPr dirty="0" err="1"/>
              <a:t>огнём</a:t>
            </a:r>
            <a:r>
              <a:rPr dirty="0"/>
              <a:t> </a:t>
            </a:r>
            <a:r>
              <a:rPr dirty="0" err="1"/>
              <a:t>образ</a:t>
            </a:r>
            <a:r>
              <a:rPr dirty="0"/>
              <a:t> </a:t>
            </a:r>
            <a:r>
              <a:rPr dirty="0" err="1"/>
              <a:t>Николы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сочли</a:t>
            </a:r>
            <a:r>
              <a:rPr dirty="0"/>
              <a:t> </a:t>
            </a:r>
            <a:r>
              <a:rPr dirty="0" err="1"/>
              <a:t>чудесным</a:t>
            </a:r>
            <a:r>
              <a:rPr dirty="0"/>
              <a:t> </a:t>
            </a:r>
            <a:r>
              <a:rPr dirty="0" err="1"/>
              <a:t>явлением</a:t>
            </a:r>
            <a:r>
              <a:rPr dirty="0"/>
              <a:t>, </a:t>
            </a:r>
            <a:r>
              <a:rPr dirty="0" err="1"/>
              <a:t>монастырь</a:t>
            </a:r>
            <a:r>
              <a:rPr dirty="0"/>
              <a:t> </a:t>
            </a:r>
            <a:r>
              <a:rPr dirty="0" err="1"/>
              <a:t>стал</a:t>
            </a:r>
            <a:r>
              <a:rPr dirty="0"/>
              <a:t> </a:t>
            </a:r>
            <a:r>
              <a:rPr dirty="0" err="1"/>
              <a:t>расти</a:t>
            </a:r>
            <a:r>
              <a:rPr dirty="0"/>
              <a:t>. </a:t>
            </a:r>
            <a:r>
              <a:rPr dirty="0" err="1"/>
              <a:t>Вскоре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иконы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явлено</a:t>
            </a:r>
            <a:r>
              <a:rPr dirty="0"/>
              <a:t> </a:t>
            </a:r>
            <a:r>
              <a:rPr dirty="0" err="1"/>
              <a:t>чудо</a:t>
            </a:r>
            <a:r>
              <a:rPr dirty="0"/>
              <a:t>, </a:t>
            </a:r>
            <a:r>
              <a:rPr dirty="0" err="1"/>
              <a:t>которое</a:t>
            </a:r>
            <a:r>
              <a:rPr dirty="0"/>
              <a:t> </a:t>
            </a:r>
            <a:r>
              <a:rPr dirty="0" err="1"/>
              <a:t>широко</a:t>
            </a:r>
            <a:r>
              <a:rPr dirty="0"/>
              <a:t> </a:t>
            </a:r>
            <a:r>
              <a:rPr dirty="0" err="1"/>
              <a:t>прославило</a:t>
            </a:r>
            <a:r>
              <a:rPr dirty="0"/>
              <a:t> </a:t>
            </a:r>
            <a:r>
              <a:rPr dirty="0" err="1"/>
              <a:t>Николу</a:t>
            </a:r>
            <a:r>
              <a:rPr dirty="0"/>
              <a:t> </a:t>
            </a:r>
            <a:r>
              <a:rPr dirty="0" err="1"/>
              <a:t>Теребеньского</a:t>
            </a:r>
            <a:r>
              <a:rPr dirty="0"/>
              <a:t>. В 1654 г. </a:t>
            </a:r>
            <a:r>
              <a:rPr dirty="0" err="1"/>
              <a:t>разразилась</a:t>
            </a:r>
            <a:r>
              <a:rPr dirty="0"/>
              <a:t> </a:t>
            </a:r>
            <a:r>
              <a:rPr dirty="0" err="1"/>
              <a:t>эпидемия</a:t>
            </a:r>
            <a:r>
              <a:rPr dirty="0"/>
              <a:t> </a:t>
            </a:r>
            <a:r>
              <a:rPr dirty="0" err="1"/>
              <a:t>чумы</a:t>
            </a:r>
            <a:r>
              <a:rPr dirty="0"/>
              <a:t>, и </a:t>
            </a:r>
            <a:r>
              <a:rPr dirty="0" err="1"/>
              <a:t>жители</a:t>
            </a:r>
            <a:r>
              <a:rPr dirty="0"/>
              <a:t> </a:t>
            </a:r>
            <a:r>
              <a:rPr dirty="0" err="1"/>
              <a:t>Бежецка</a:t>
            </a:r>
            <a:r>
              <a:rPr dirty="0"/>
              <a:t> </a:t>
            </a:r>
            <a:r>
              <a:rPr dirty="0" err="1"/>
              <a:t>выпросили</a:t>
            </a:r>
            <a:r>
              <a:rPr dirty="0"/>
              <a:t> к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монастыря</a:t>
            </a:r>
            <a:r>
              <a:rPr dirty="0"/>
              <a:t> </a:t>
            </a:r>
            <a:r>
              <a:rPr dirty="0" err="1"/>
              <a:t>образ</a:t>
            </a:r>
            <a:r>
              <a:rPr dirty="0"/>
              <a:t> </a:t>
            </a:r>
            <a:r>
              <a:rPr dirty="0" err="1"/>
              <a:t>Николы</a:t>
            </a:r>
            <a:r>
              <a:rPr dirty="0"/>
              <a:t>.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доставлен</a:t>
            </a:r>
            <a:r>
              <a:rPr dirty="0"/>
              <a:t> в </a:t>
            </a:r>
            <a:r>
              <a:rPr dirty="0" err="1"/>
              <a:t>город</a:t>
            </a:r>
            <a:r>
              <a:rPr dirty="0"/>
              <a:t>, </a:t>
            </a:r>
            <a:r>
              <a:rPr dirty="0" err="1"/>
              <a:t>моровое</a:t>
            </a:r>
            <a:r>
              <a:rPr dirty="0"/>
              <a:t> </a:t>
            </a:r>
            <a:r>
              <a:rPr dirty="0" err="1"/>
              <a:t>поветрие</a:t>
            </a:r>
            <a:r>
              <a:rPr dirty="0"/>
              <a:t> </a:t>
            </a:r>
            <a:r>
              <a:rPr dirty="0" err="1"/>
              <a:t>быстро</a:t>
            </a:r>
            <a:r>
              <a:rPr dirty="0"/>
              <a:t> </a:t>
            </a:r>
            <a:r>
              <a:rPr dirty="0" err="1"/>
              <a:t>пошло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спад</a:t>
            </a:r>
            <a:r>
              <a:rPr dirty="0"/>
              <a:t>. С </a:t>
            </a:r>
            <a:r>
              <a:rPr dirty="0" err="1"/>
              <a:t>тех</a:t>
            </a:r>
            <a:r>
              <a:rPr dirty="0"/>
              <a:t> </a:t>
            </a:r>
            <a:r>
              <a:rPr dirty="0" err="1"/>
              <a:t>пор</a:t>
            </a:r>
            <a:r>
              <a:rPr dirty="0"/>
              <a:t> </a:t>
            </a:r>
            <a:r>
              <a:rPr dirty="0" err="1"/>
              <a:t>начались</a:t>
            </a:r>
            <a:r>
              <a:rPr dirty="0"/>
              <a:t> </a:t>
            </a:r>
            <a:r>
              <a:rPr dirty="0" err="1"/>
              <a:t>крестные</a:t>
            </a:r>
            <a:r>
              <a:rPr dirty="0"/>
              <a:t> </a:t>
            </a:r>
            <a:r>
              <a:rPr dirty="0" err="1"/>
              <a:t>ходы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Теребеней</a:t>
            </a:r>
            <a:r>
              <a:rPr dirty="0"/>
              <a:t> в </a:t>
            </a:r>
            <a:r>
              <a:rPr dirty="0" err="1"/>
              <a:t>Бежецк</a:t>
            </a:r>
            <a:r>
              <a:rPr dirty="0"/>
              <a:t>.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год</a:t>
            </a:r>
            <a:r>
              <a:rPr dirty="0"/>
              <a:t> </a:t>
            </a:r>
            <a:r>
              <a:rPr dirty="0" err="1"/>
              <a:t>икону</a:t>
            </a:r>
            <a:r>
              <a:rPr dirty="0"/>
              <a:t> </a:t>
            </a:r>
            <a:r>
              <a:rPr dirty="0" err="1"/>
              <a:t>помещали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специальную</a:t>
            </a:r>
            <a:r>
              <a:rPr dirty="0"/>
              <a:t> </a:t>
            </a:r>
            <a:r>
              <a:rPr dirty="0" err="1"/>
              <a:t>лодку</a:t>
            </a:r>
            <a:r>
              <a:rPr dirty="0"/>
              <a:t> с </a:t>
            </a:r>
            <a:r>
              <a:rPr dirty="0" err="1"/>
              <a:t>часовней</a:t>
            </a:r>
            <a:r>
              <a:rPr dirty="0"/>
              <a:t> и </a:t>
            </a:r>
            <a:r>
              <a:rPr dirty="0" err="1"/>
              <a:t>везли</a:t>
            </a:r>
            <a:r>
              <a:rPr dirty="0"/>
              <a:t> </a:t>
            </a:r>
            <a:r>
              <a:rPr dirty="0" err="1"/>
              <a:t>вверх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Мологе</a:t>
            </a:r>
            <a:r>
              <a:rPr dirty="0"/>
              <a:t>. </a:t>
            </a:r>
            <a:r>
              <a:rPr dirty="0" err="1"/>
              <a:t>Лодка</a:t>
            </a:r>
            <a:r>
              <a:rPr dirty="0"/>
              <a:t> </a:t>
            </a:r>
            <a:r>
              <a:rPr dirty="0" err="1"/>
              <a:t>периодически</a:t>
            </a:r>
            <a:r>
              <a:rPr dirty="0"/>
              <a:t> </a:t>
            </a:r>
            <a:r>
              <a:rPr dirty="0" err="1"/>
              <a:t>приставала</a:t>
            </a:r>
            <a:r>
              <a:rPr dirty="0"/>
              <a:t> к </a:t>
            </a:r>
            <a:r>
              <a:rPr dirty="0" err="1"/>
              <a:t>берегу</a:t>
            </a:r>
            <a:r>
              <a:rPr dirty="0"/>
              <a:t>, </a:t>
            </a:r>
            <a:r>
              <a:rPr dirty="0" err="1"/>
              <a:t>икону</a:t>
            </a:r>
            <a:r>
              <a:rPr dirty="0"/>
              <a:t> </a:t>
            </a:r>
            <a:r>
              <a:rPr dirty="0" err="1"/>
              <a:t>носили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окрестным</a:t>
            </a:r>
            <a:r>
              <a:rPr dirty="0"/>
              <a:t> </a:t>
            </a:r>
            <a:r>
              <a:rPr dirty="0" err="1"/>
              <a:t>селениям</a:t>
            </a:r>
            <a:r>
              <a:rPr dirty="0"/>
              <a:t>. В </a:t>
            </a:r>
            <a:r>
              <a:rPr dirty="0" err="1"/>
              <a:t>Бежецке</a:t>
            </a:r>
            <a:r>
              <a:rPr dirty="0"/>
              <a:t> </a:t>
            </a:r>
            <a:r>
              <a:rPr dirty="0" err="1"/>
              <a:t>её</a:t>
            </a:r>
            <a:r>
              <a:rPr dirty="0"/>
              <a:t> </a:t>
            </a:r>
            <a:r>
              <a:rPr dirty="0" err="1"/>
              <a:t>встречали</a:t>
            </a:r>
            <a:r>
              <a:rPr dirty="0"/>
              <a:t> </a:t>
            </a:r>
            <a:r>
              <a:rPr dirty="0" err="1"/>
              <a:t>толпы</a:t>
            </a:r>
            <a:r>
              <a:rPr dirty="0"/>
              <a:t> </a:t>
            </a:r>
            <a:r>
              <a:rPr dirty="0" err="1"/>
              <a:t>народу</a:t>
            </a:r>
            <a:r>
              <a:rPr dirty="0"/>
              <a:t>, и </a:t>
            </a:r>
            <a:r>
              <a:rPr dirty="0" err="1"/>
              <a:t>восемь</a:t>
            </a:r>
            <a:r>
              <a:rPr dirty="0"/>
              <a:t> </a:t>
            </a:r>
            <a:r>
              <a:rPr dirty="0" err="1"/>
              <a:t>дней</a:t>
            </a:r>
            <a:r>
              <a:rPr dirty="0"/>
              <a:t> </a:t>
            </a: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пребывала</a:t>
            </a:r>
            <a:r>
              <a:rPr dirty="0"/>
              <a:t> в </a:t>
            </a:r>
            <a:r>
              <a:rPr dirty="0" err="1"/>
              <a:t>городе</a:t>
            </a:r>
            <a:r>
              <a:rPr dirty="0"/>
              <a:t>, а </a:t>
            </a:r>
            <a:r>
              <a:rPr dirty="0" err="1"/>
              <a:t>потом</a:t>
            </a:r>
            <a:r>
              <a:rPr dirty="0"/>
              <a:t> </a:t>
            </a:r>
            <a:r>
              <a:rPr dirty="0" err="1"/>
              <a:t>таким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 </a:t>
            </a:r>
            <a:r>
              <a:rPr dirty="0" err="1"/>
              <a:t>возвращалась</a:t>
            </a:r>
            <a:r>
              <a:rPr dirty="0"/>
              <a:t> </a:t>
            </a:r>
            <a:r>
              <a:rPr dirty="0" err="1"/>
              <a:t>назад</a:t>
            </a:r>
            <a:r>
              <a:rPr dirty="0"/>
              <a:t>. </a:t>
            </a:r>
            <a:r>
              <a:rPr dirty="0" err="1"/>
              <a:t>Ныне</a:t>
            </a:r>
            <a:r>
              <a:rPr dirty="0"/>
              <a:t> </a:t>
            </a:r>
            <a:r>
              <a:rPr dirty="0" err="1"/>
              <a:t>крестный</a:t>
            </a:r>
            <a:r>
              <a:rPr dirty="0"/>
              <a:t> </a:t>
            </a:r>
            <a:r>
              <a:rPr dirty="0" err="1"/>
              <a:t>ход</a:t>
            </a:r>
            <a:r>
              <a:rPr dirty="0"/>
              <a:t> </a:t>
            </a:r>
            <a:r>
              <a:rPr dirty="0" err="1"/>
              <a:t>возобновлён</a:t>
            </a:r>
            <a:r>
              <a:rPr dirty="0"/>
              <a:t>.</a:t>
            </a:r>
          </a:p>
          <a:p>
            <a:pPr indent="190500" algn="just" defTabSz="457200">
              <a:defRPr sz="17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комплекс</a:t>
            </a:r>
            <a:r>
              <a:rPr dirty="0"/>
              <a:t> </a:t>
            </a:r>
            <a:r>
              <a:rPr dirty="0" err="1"/>
              <a:t>монастыря</a:t>
            </a:r>
            <a:r>
              <a:rPr dirty="0"/>
              <a:t> </a:t>
            </a:r>
            <a:r>
              <a:rPr dirty="0" err="1"/>
              <a:t>входят</a:t>
            </a:r>
            <a:r>
              <a:rPr dirty="0"/>
              <a:t>: </a:t>
            </a:r>
            <a:r>
              <a:rPr dirty="0" err="1"/>
              <a:t>соборный</a:t>
            </a:r>
            <a:r>
              <a:rPr dirty="0"/>
              <a:t> </a:t>
            </a:r>
            <a:r>
              <a:rPr dirty="0" err="1"/>
              <a:t>храм</a:t>
            </a:r>
            <a:r>
              <a:rPr dirty="0"/>
              <a:t> </a:t>
            </a:r>
            <a:r>
              <a:rPr dirty="0" err="1"/>
              <a:t>святителя</a:t>
            </a:r>
            <a:r>
              <a:rPr dirty="0"/>
              <a:t> </a:t>
            </a:r>
            <a:r>
              <a:rPr dirty="0" err="1"/>
              <a:t>Николая</a:t>
            </a:r>
            <a:r>
              <a:rPr dirty="0"/>
              <a:t> </a:t>
            </a:r>
            <a:r>
              <a:rPr dirty="0" err="1"/>
              <a:t>Чудотворца</a:t>
            </a:r>
            <a:r>
              <a:rPr dirty="0"/>
              <a:t> с </a:t>
            </a:r>
            <a:r>
              <a:rPr dirty="0" err="1"/>
              <a:t>престолами</a:t>
            </a:r>
            <a:r>
              <a:rPr dirty="0"/>
              <a:t> </a:t>
            </a:r>
            <a:r>
              <a:rPr dirty="0" err="1"/>
              <a:t>Николая</a:t>
            </a:r>
            <a:r>
              <a:rPr dirty="0"/>
              <a:t> </a:t>
            </a:r>
            <a:r>
              <a:rPr dirty="0" err="1"/>
              <a:t>Чудотворца</a:t>
            </a:r>
            <a:r>
              <a:rPr dirty="0"/>
              <a:t>, </a:t>
            </a:r>
            <a:r>
              <a:rPr dirty="0" err="1"/>
              <a:t>Владимирской</a:t>
            </a:r>
            <a:r>
              <a:rPr dirty="0"/>
              <a:t> </a:t>
            </a:r>
            <a:r>
              <a:rPr dirty="0" err="1"/>
              <a:t>иконы</a:t>
            </a:r>
            <a:r>
              <a:rPr dirty="0"/>
              <a:t> </a:t>
            </a:r>
            <a:r>
              <a:rPr dirty="0" err="1"/>
              <a:t>Божией</a:t>
            </a:r>
            <a:r>
              <a:rPr dirty="0"/>
              <a:t> </a:t>
            </a:r>
            <a:r>
              <a:rPr dirty="0" err="1"/>
              <a:t>Матери</a:t>
            </a:r>
            <a:r>
              <a:rPr dirty="0"/>
              <a:t>, </a:t>
            </a:r>
            <a:r>
              <a:rPr dirty="0" err="1"/>
              <a:t>Иакова</a:t>
            </a:r>
            <a:r>
              <a:rPr dirty="0"/>
              <a:t> </a:t>
            </a:r>
            <a:r>
              <a:rPr dirty="0" err="1"/>
              <a:t>Боровичского</a:t>
            </a:r>
            <a:r>
              <a:rPr dirty="0"/>
              <a:t>, </a:t>
            </a:r>
            <a:r>
              <a:rPr dirty="0" err="1"/>
              <a:t>освящён</a:t>
            </a:r>
            <a:r>
              <a:rPr dirty="0"/>
              <a:t> в 1833 г., </a:t>
            </a:r>
            <a:r>
              <a:rPr dirty="0" err="1"/>
              <a:t>построен</a:t>
            </a:r>
            <a:r>
              <a:rPr dirty="0"/>
              <a:t> в </a:t>
            </a:r>
            <a:r>
              <a:rPr dirty="0" err="1"/>
              <a:t>стиле</a:t>
            </a:r>
            <a:r>
              <a:rPr dirty="0"/>
              <a:t> </a:t>
            </a:r>
            <a:r>
              <a:rPr dirty="0" err="1"/>
              <a:t>классицизма</a:t>
            </a:r>
            <a:r>
              <a:rPr dirty="0"/>
              <a:t>, </a:t>
            </a:r>
            <a:r>
              <a:rPr dirty="0" err="1"/>
              <a:t>действующий</a:t>
            </a:r>
            <a:r>
              <a:rPr dirty="0"/>
              <a:t>; </a:t>
            </a:r>
            <a:r>
              <a:rPr dirty="0" err="1"/>
              <a:t>церковь</a:t>
            </a:r>
            <a:r>
              <a:rPr dirty="0"/>
              <a:t> </a:t>
            </a:r>
            <a:r>
              <a:rPr dirty="0" err="1"/>
              <a:t>Благовещения</a:t>
            </a:r>
            <a:r>
              <a:rPr dirty="0"/>
              <a:t> </a:t>
            </a:r>
            <a:r>
              <a:rPr dirty="0" err="1"/>
              <a:t>Пресвятой</a:t>
            </a:r>
            <a:r>
              <a:rPr dirty="0"/>
              <a:t> </a:t>
            </a:r>
            <a:r>
              <a:rPr dirty="0" err="1"/>
              <a:t>Богородицы</a:t>
            </a:r>
            <a:r>
              <a:rPr dirty="0"/>
              <a:t> с </a:t>
            </a:r>
            <a:r>
              <a:rPr dirty="0" err="1"/>
              <a:t>престолами</a:t>
            </a:r>
            <a:r>
              <a:rPr dirty="0"/>
              <a:t> </a:t>
            </a:r>
            <a:r>
              <a:rPr dirty="0" err="1"/>
              <a:t>Благовещения</a:t>
            </a:r>
            <a:r>
              <a:rPr dirty="0"/>
              <a:t> </a:t>
            </a:r>
            <a:r>
              <a:rPr dirty="0" err="1"/>
              <a:t>Пресвятой</a:t>
            </a:r>
            <a:r>
              <a:rPr dirty="0"/>
              <a:t> </a:t>
            </a:r>
            <a:r>
              <a:rPr dirty="0" err="1"/>
              <a:t>Богородицы</a:t>
            </a:r>
            <a:r>
              <a:rPr dirty="0"/>
              <a:t> и </a:t>
            </a:r>
            <a:r>
              <a:rPr dirty="0" err="1"/>
              <a:t>святителя</a:t>
            </a:r>
            <a:r>
              <a:rPr dirty="0"/>
              <a:t> </a:t>
            </a:r>
            <a:r>
              <a:rPr dirty="0" err="1"/>
              <a:t>Арсения</a:t>
            </a:r>
            <a:r>
              <a:rPr dirty="0"/>
              <a:t> </a:t>
            </a:r>
            <a:r>
              <a:rPr dirty="0" err="1"/>
              <a:t>Тверского</a:t>
            </a:r>
            <a:r>
              <a:rPr dirty="0"/>
              <a:t>, </a:t>
            </a:r>
            <a:r>
              <a:rPr dirty="0" err="1"/>
              <a:t>освящена</a:t>
            </a:r>
            <a:r>
              <a:rPr dirty="0"/>
              <a:t> в 1883 г., </a:t>
            </a:r>
            <a:r>
              <a:rPr dirty="0" err="1"/>
              <a:t>построена</a:t>
            </a:r>
            <a:r>
              <a:rPr dirty="0"/>
              <a:t> в </a:t>
            </a:r>
            <a:r>
              <a:rPr dirty="0" err="1"/>
              <a:t>стиле</a:t>
            </a:r>
            <a:r>
              <a:rPr dirty="0"/>
              <a:t> </a:t>
            </a:r>
            <a:r>
              <a:rPr dirty="0" err="1"/>
              <a:t>эклектики</a:t>
            </a:r>
            <a:r>
              <a:rPr dirty="0"/>
              <a:t>; </a:t>
            </a:r>
            <a:r>
              <a:rPr dirty="0" err="1"/>
              <a:t>подземная</a:t>
            </a:r>
            <a:r>
              <a:rPr dirty="0"/>
              <a:t> </a:t>
            </a:r>
            <a:r>
              <a:rPr dirty="0" err="1"/>
              <a:t>церковь</a:t>
            </a:r>
            <a:r>
              <a:rPr dirty="0"/>
              <a:t> </a:t>
            </a:r>
            <a:r>
              <a:rPr dirty="0" err="1"/>
              <a:t>преподобного</a:t>
            </a:r>
            <a:r>
              <a:rPr dirty="0"/>
              <a:t> </a:t>
            </a:r>
            <a:r>
              <a:rPr dirty="0" err="1"/>
              <a:t>Александра</a:t>
            </a:r>
            <a:r>
              <a:rPr dirty="0"/>
              <a:t> </a:t>
            </a:r>
            <a:r>
              <a:rPr dirty="0" err="1"/>
              <a:t>Свирского</a:t>
            </a:r>
            <a:r>
              <a:rPr dirty="0"/>
              <a:t>, </a:t>
            </a:r>
            <a:r>
              <a:rPr dirty="0" err="1"/>
              <a:t>освящена</a:t>
            </a:r>
            <a:r>
              <a:rPr dirty="0"/>
              <a:t> в 1857 г.</a:t>
            </a:r>
          </a:p>
          <a:p>
            <a:pPr indent="190500" algn="just" defTabSz="457200">
              <a:defRPr sz="17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57200">
              <a:defRPr sz="17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добраться</a:t>
            </a:r>
            <a:r>
              <a:rPr dirty="0"/>
              <a:t>.</a:t>
            </a:r>
            <a:r>
              <a:rPr b="0" dirty="0"/>
              <a:t> </a:t>
            </a:r>
            <a:r>
              <a:rPr b="0" dirty="0" err="1"/>
              <a:t>От</a:t>
            </a:r>
            <a:r>
              <a:rPr b="0" dirty="0"/>
              <a:t> </a:t>
            </a:r>
            <a:r>
              <a:rPr b="0" dirty="0" err="1"/>
              <a:t>пос</a:t>
            </a:r>
            <a:r>
              <a:rPr b="0" dirty="0"/>
              <a:t>. </a:t>
            </a:r>
            <a:r>
              <a:rPr b="0" dirty="0" err="1"/>
              <a:t>Максатихи</a:t>
            </a:r>
            <a:r>
              <a:rPr b="0" dirty="0"/>
              <a:t> 42 </a:t>
            </a:r>
            <a:r>
              <a:rPr b="0" dirty="0" err="1"/>
              <a:t>км</a:t>
            </a:r>
            <a:r>
              <a:rPr b="0" dirty="0"/>
              <a:t>. </a:t>
            </a:r>
            <a:r>
              <a:rPr b="0" dirty="0" err="1"/>
              <a:t>по</a:t>
            </a:r>
            <a:r>
              <a:rPr b="0" dirty="0"/>
              <a:t> </a:t>
            </a:r>
            <a:r>
              <a:rPr b="0" dirty="0" err="1"/>
              <a:t>асфальтированной</a:t>
            </a:r>
            <a:r>
              <a:rPr b="0" dirty="0"/>
              <a:t> </a:t>
            </a:r>
            <a:r>
              <a:rPr b="0" dirty="0" err="1"/>
              <a:t>дороге</a:t>
            </a:r>
            <a:r>
              <a:rPr b="0" dirty="0"/>
              <a:t>.</a:t>
            </a:r>
            <a:endParaRPr lang="ru-RU" b="0" dirty="0"/>
          </a:p>
          <a:p>
            <a:pPr indent="190500" algn="just" defTabSz="457200">
              <a:defRPr sz="17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 В 2-3 </a:t>
            </a:r>
            <a:r>
              <a:rPr b="0" dirty="0" err="1"/>
              <a:t>км</a:t>
            </a:r>
            <a:r>
              <a:rPr b="0" dirty="0"/>
              <a:t>. к </a:t>
            </a:r>
            <a:r>
              <a:rPr b="0" dirty="0" err="1"/>
              <a:t>северу</a:t>
            </a:r>
            <a:r>
              <a:rPr b="0" dirty="0"/>
              <a:t>, в </a:t>
            </a:r>
            <a:r>
              <a:rPr b="0" dirty="0" err="1"/>
              <a:t>устье</a:t>
            </a:r>
            <a:r>
              <a:rPr b="0" dirty="0"/>
              <a:t> р. </a:t>
            </a:r>
            <a:r>
              <a:rPr b="0" dirty="0" err="1"/>
              <a:t>Кезы</a:t>
            </a:r>
            <a:r>
              <a:rPr b="0" dirty="0"/>
              <a:t>,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её</a:t>
            </a:r>
            <a:r>
              <a:rPr b="0" dirty="0"/>
              <a:t> </a:t>
            </a:r>
            <a:r>
              <a:rPr b="0" dirty="0" err="1"/>
              <a:t>впадении</a:t>
            </a:r>
            <a:r>
              <a:rPr b="0" dirty="0"/>
              <a:t> в р. </a:t>
            </a:r>
            <a:r>
              <a:rPr b="0" dirty="0" err="1"/>
              <a:t>Мологу</a:t>
            </a:r>
            <a:r>
              <a:rPr b="0" dirty="0"/>
              <a:t>, </a:t>
            </a:r>
            <a:r>
              <a:rPr b="0" dirty="0" err="1"/>
              <a:t>археологами</a:t>
            </a:r>
            <a:r>
              <a:rPr b="0" dirty="0"/>
              <a:t> </a:t>
            </a:r>
            <a:r>
              <a:rPr b="0" dirty="0" err="1"/>
              <a:t>открыт</a:t>
            </a:r>
            <a:r>
              <a:rPr b="0" dirty="0"/>
              <a:t> и </a:t>
            </a:r>
            <a:r>
              <a:rPr b="0" dirty="0" err="1"/>
              <a:t>частично</a:t>
            </a:r>
            <a:r>
              <a:rPr b="0" dirty="0"/>
              <a:t> </a:t>
            </a:r>
            <a:r>
              <a:rPr b="0" dirty="0" err="1"/>
              <a:t>раскопан</a:t>
            </a:r>
            <a:r>
              <a:rPr b="0" dirty="0"/>
              <a:t> </a:t>
            </a:r>
            <a:r>
              <a:rPr b="0" dirty="0" err="1"/>
              <a:t>древнерусский</a:t>
            </a:r>
            <a:r>
              <a:rPr b="0" dirty="0"/>
              <a:t> </a:t>
            </a:r>
            <a:r>
              <a:rPr b="0" dirty="0" err="1"/>
              <a:t>комплекс</a:t>
            </a:r>
            <a:r>
              <a:rPr b="0" dirty="0"/>
              <a:t> (</a:t>
            </a:r>
            <a:r>
              <a:rPr b="0" dirty="0" err="1"/>
              <a:t>конец</a:t>
            </a:r>
            <a:r>
              <a:rPr b="0" dirty="0"/>
              <a:t> 1 – </a:t>
            </a:r>
            <a:r>
              <a:rPr b="0" dirty="0" err="1"/>
              <a:t>начало</a:t>
            </a:r>
            <a:r>
              <a:rPr b="0" dirty="0"/>
              <a:t> 2 </a:t>
            </a:r>
            <a:r>
              <a:rPr b="0" dirty="0" err="1"/>
              <a:t>тыс</a:t>
            </a:r>
            <a:r>
              <a:rPr b="0" dirty="0"/>
              <a:t>. </a:t>
            </a:r>
            <a:r>
              <a:rPr b="0" dirty="0" err="1"/>
              <a:t>н.э</a:t>
            </a:r>
            <a:r>
              <a:rPr b="0" dirty="0"/>
              <a:t>.), </a:t>
            </a:r>
            <a:r>
              <a:rPr b="0" dirty="0" err="1"/>
              <a:t>состоящий</a:t>
            </a:r>
            <a:r>
              <a:rPr b="0" dirty="0"/>
              <a:t> </a:t>
            </a:r>
            <a:r>
              <a:rPr b="0" dirty="0" err="1"/>
              <a:t>из</a:t>
            </a:r>
            <a:r>
              <a:rPr b="0" dirty="0"/>
              <a:t> </a:t>
            </a:r>
            <a:r>
              <a:rPr b="0" dirty="0" err="1"/>
              <a:t>большого</a:t>
            </a:r>
            <a:r>
              <a:rPr b="0" dirty="0"/>
              <a:t> </a:t>
            </a:r>
            <a:r>
              <a:rPr b="0" dirty="0" err="1"/>
              <a:t>селища</a:t>
            </a:r>
            <a:r>
              <a:rPr b="0" dirty="0"/>
              <a:t> и </a:t>
            </a:r>
            <a:r>
              <a:rPr b="0" dirty="0" err="1"/>
              <a:t>курганного</a:t>
            </a:r>
            <a:r>
              <a:rPr b="0" dirty="0"/>
              <a:t> </a:t>
            </a:r>
            <a:r>
              <a:rPr b="0" dirty="0" err="1"/>
              <a:t>могильника</a:t>
            </a:r>
            <a:r>
              <a:rPr b="0" dirty="0"/>
              <a:t>. В 8 </a:t>
            </a:r>
            <a:r>
              <a:rPr b="0" dirty="0" err="1"/>
              <a:t>км</a:t>
            </a:r>
            <a:r>
              <a:rPr b="0" dirty="0"/>
              <a:t>. к </a:t>
            </a:r>
            <a:r>
              <a:rPr b="0" dirty="0" err="1"/>
              <a:t>югу</a:t>
            </a:r>
            <a:r>
              <a:rPr b="0" dirty="0"/>
              <a:t> </a:t>
            </a:r>
            <a:r>
              <a:rPr b="0" dirty="0" err="1"/>
              <a:t>находится</a:t>
            </a:r>
            <a:r>
              <a:rPr b="0" dirty="0"/>
              <a:t> с. </a:t>
            </a:r>
            <a:r>
              <a:rPr b="0" dirty="0" err="1"/>
              <a:t>Лощемля</a:t>
            </a:r>
            <a:r>
              <a:rPr b="0" dirty="0"/>
              <a:t> с </a:t>
            </a:r>
            <a:r>
              <a:rPr b="0" dirty="0" err="1"/>
              <a:t>каменной</a:t>
            </a:r>
            <a:r>
              <a:rPr b="0" dirty="0"/>
              <a:t> </a:t>
            </a:r>
            <a:r>
              <a:rPr b="0" dirty="0" err="1"/>
              <a:t>церковью</a:t>
            </a:r>
            <a:r>
              <a:rPr b="0" dirty="0"/>
              <a:t> </a:t>
            </a:r>
            <a:r>
              <a:rPr b="0" dirty="0" err="1"/>
              <a:t>Михаила</a:t>
            </a:r>
            <a:r>
              <a:rPr b="0" dirty="0"/>
              <a:t> </a:t>
            </a:r>
            <a:r>
              <a:rPr b="0" dirty="0" err="1"/>
              <a:t>Архангела</a:t>
            </a:r>
            <a:r>
              <a:rPr b="0" dirty="0"/>
              <a:t> (1829), </a:t>
            </a:r>
            <a:r>
              <a:rPr b="0" dirty="0" err="1"/>
              <a:t>восстанавливается</a:t>
            </a:r>
            <a:r>
              <a:rPr b="0" dirty="0"/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canstockphoto8188044-1024x768.jpg" descr="canstockphoto8188044-1024x768.jpg"/>
          <p:cNvPicPr>
            <a:picLocks noChangeAspect="1"/>
          </p:cNvPicPr>
          <p:nvPr/>
        </p:nvPicPr>
        <p:blipFill>
          <a:blip r:embed="rId3">
            <a:alphaModFix amt="19551"/>
            <a:extLst/>
          </a:blip>
          <a:stretch>
            <a:fillRect/>
          </a:stretch>
        </p:blipFill>
        <p:spPr>
          <a:xfrm>
            <a:off x="-5566768" y="-925972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88" name="Инвестиционная деятельность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Инвестиционная деятельность</a:t>
            </a:r>
          </a:p>
        </p:txBody>
      </p:sp>
      <p:sp>
        <p:nvSpPr>
          <p:cNvPr id="389" name="Инвестиционная политика администрации Максатихинского района направлена на содействие продвижению социально-значимых для территории эффективных инвестиционных проектов, оказание помощи в поиске партнёров и финансовых средств, предложение инвесторам земельных участков, свободных индустриальных площадей. Администрацией Максатихинского района в соответствии с планами развития определено целевое назначение каждой площадки.…"/>
          <p:cNvSpPr txBox="1"/>
          <p:nvPr/>
        </p:nvSpPr>
        <p:spPr>
          <a:xfrm>
            <a:off x="664467" y="4003485"/>
            <a:ext cx="11244065" cy="99107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Инвестиционная</a:t>
            </a:r>
            <a:r>
              <a:rPr dirty="0"/>
              <a:t> </a:t>
            </a:r>
            <a:r>
              <a:rPr dirty="0" err="1"/>
              <a:t>политика</a:t>
            </a:r>
            <a:r>
              <a:rPr dirty="0"/>
              <a:t> </a:t>
            </a:r>
            <a:r>
              <a:rPr dirty="0" err="1"/>
              <a:t>администрации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направлена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содействие</a:t>
            </a:r>
            <a:r>
              <a:rPr dirty="0"/>
              <a:t> </a:t>
            </a:r>
            <a:r>
              <a:rPr dirty="0" err="1"/>
              <a:t>продвижению</a:t>
            </a:r>
            <a:r>
              <a:rPr dirty="0"/>
              <a:t> </a:t>
            </a:r>
            <a:r>
              <a:rPr dirty="0" err="1"/>
              <a:t>социально-значимых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эффективных</a:t>
            </a:r>
            <a:r>
              <a:rPr dirty="0"/>
              <a:t> </a:t>
            </a:r>
            <a:r>
              <a:rPr dirty="0" err="1"/>
              <a:t>инвестиционных</a:t>
            </a:r>
            <a:r>
              <a:rPr dirty="0"/>
              <a:t> </a:t>
            </a:r>
            <a:r>
              <a:rPr dirty="0" err="1"/>
              <a:t>проектов</a:t>
            </a:r>
            <a:r>
              <a:rPr dirty="0"/>
              <a:t>, </a:t>
            </a:r>
            <a:r>
              <a:rPr dirty="0" err="1"/>
              <a:t>оказание</a:t>
            </a:r>
            <a:r>
              <a:rPr dirty="0"/>
              <a:t> </a:t>
            </a:r>
            <a:r>
              <a:rPr dirty="0" err="1"/>
              <a:t>помощи</a:t>
            </a:r>
            <a:r>
              <a:rPr dirty="0"/>
              <a:t> в </a:t>
            </a:r>
            <a:r>
              <a:rPr dirty="0" err="1"/>
              <a:t>поиске</a:t>
            </a:r>
            <a:r>
              <a:rPr dirty="0"/>
              <a:t> </a:t>
            </a:r>
            <a:r>
              <a:rPr dirty="0" err="1"/>
              <a:t>партнёров</a:t>
            </a:r>
            <a:r>
              <a:rPr dirty="0"/>
              <a:t> и </a:t>
            </a:r>
            <a:r>
              <a:rPr dirty="0" err="1"/>
              <a:t>финансовых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, </a:t>
            </a:r>
            <a:r>
              <a:rPr dirty="0" err="1"/>
              <a:t>предложение</a:t>
            </a:r>
            <a:r>
              <a:rPr dirty="0"/>
              <a:t> </a:t>
            </a:r>
            <a:r>
              <a:rPr dirty="0" err="1"/>
              <a:t>инвесторам</a:t>
            </a:r>
            <a:r>
              <a:rPr dirty="0"/>
              <a:t> </a:t>
            </a:r>
            <a:r>
              <a:rPr dirty="0" err="1"/>
              <a:t>земельных</a:t>
            </a:r>
            <a:r>
              <a:rPr dirty="0"/>
              <a:t> </a:t>
            </a:r>
            <a:r>
              <a:rPr dirty="0" err="1"/>
              <a:t>участков</a:t>
            </a:r>
            <a:r>
              <a:rPr dirty="0"/>
              <a:t>, </a:t>
            </a:r>
            <a:r>
              <a:rPr dirty="0" err="1"/>
              <a:t>свободных</a:t>
            </a:r>
            <a:r>
              <a:rPr dirty="0"/>
              <a:t> </a:t>
            </a:r>
            <a:r>
              <a:rPr dirty="0" err="1"/>
              <a:t>индустриальных</a:t>
            </a:r>
            <a:r>
              <a:rPr dirty="0"/>
              <a:t> </a:t>
            </a:r>
            <a:r>
              <a:rPr dirty="0" err="1"/>
              <a:t>площадей</a:t>
            </a:r>
            <a:r>
              <a:rPr dirty="0"/>
              <a:t>. </a:t>
            </a:r>
            <a:r>
              <a:rPr dirty="0" err="1"/>
              <a:t>Администрацией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в </a:t>
            </a:r>
            <a:r>
              <a:rPr dirty="0" err="1"/>
              <a:t>соответствии</a:t>
            </a:r>
            <a:r>
              <a:rPr dirty="0"/>
              <a:t> с </a:t>
            </a:r>
            <a:r>
              <a:rPr dirty="0" err="1"/>
              <a:t>планами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определено</a:t>
            </a:r>
            <a:r>
              <a:rPr dirty="0"/>
              <a:t> </a:t>
            </a:r>
            <a:r>
              <a:rPr dirty="0" err="1"/>
              <a:t>целевое</a:t>
            </a:r>
            <a:r>
              <a:rPr dirty="0"/>
              <a:t> </a:t>
            </a:r>
            <a:r>
              <a:rPr dirty="0" err="1"/>
              <a:t>назначение</a:t>
            </a:r>
            <a:r>
              <a:rPr dirty="0"/>
              <a:t> </a:t>
            </a:r>
            <a:r>
              <a:rPr dirty="0" err="1"/>
              <a:t>каждой</a:t>
            </a:r>
            <a:r>
              <a:rPr dirty="0"/>
              <a:t> </a:t>
            </a:r>
            <a:r>
              <a:rPr dirty="0" err="1"/>
              <a:t>площадки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Общий</a:t>
            </a:r>
            <a:r>
              <a:rPr dirty="0"/>
              <a:t> </a:t>
            </a:r>
            <a:r>
              <a:rPr dirty="0" err="1"/>
              <a:t>объём</a:t>
            </a:r>
            <a:r>
              <a:rPr dirty="0"/>
              <a:t> </a:t>
            </a:r>
            <a:r>
              <a:rPr dirty="0" err="1"/>
              <a:t>инвестиций</a:t>
            </a:r>
            <a:r>
              <a:rPr dirty="0"/>
              <a:t>, </a:t>
            </a:r>
            <a:r>
              <a:rPr dirty="0" err="1"/>
              <a:t>направленных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развитие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в 20</a:t>
            </a:r>
            <a:r>
              <a:rPr lang="ru-RU" dirty="0"/>
              <a:t>21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составил</a:t>
            </a:r>
            <a:r>
              <a:rPr dirty="0"/>
              <a:t> </a:t>
            </a:r>
            <a:r>
              <a:rPr lang="ru-RU" dirty="0"/>
              <a:t>48439</a:t>
            </a:r>
            <a:r>
              <a:rPr dirty="0"/>
              <a:t>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рублей</a:t>
            </a:r>
            <a:r>
              <a:rPr dirty="0"/>
              <a:t>.</a:t>
            </a:r>
            <a:endParaRPr lang="ru-RU" dirty="0"/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Бюджетные инвестиции направляются в основном на приобретение основных средств и оборудования учреждений социальной сферы. В 2023-2024 годах планируются инвестиции на газификацию округа и строительство здания школы в </a:t>
            </a:r>
            <a:r>
              <a:rPr lang="ru-RU" dirty="0" err="1"/>
              <a:t>п.Максатиха</a:t>
            </a:r>
            <a:r>
              <a:rPr lang="ru-RU" dirty="0"/>
              <a:t>.</a:t>
            </a:r>
            <a:endParaRPr dirty="0"/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Доля</a:t>
            </a:r>
            <a:r>
              <a:rPr dirty="0"/>
              <a:t> </a:t>
            </a:r>
            <a:r>
              <a:rPr dirty="0" err="1"/>
              <a:t>собственных</a:t>
            </a:r>
            <a:r>
              <a:rPr dirty="0"/>
              <a:t> </a:t>
            </a:r>
            <a:r>
              <a:rPr dirty="0" err="1"/>
              <a:t>средств</a:t>
            </a:r>
            <a:r>
              <a:rPr dirty="0"/>
              <a:t> </a:t>
            </a:r>
            <a:r>
              <a:rPr dirty="0" err="1"/>
              <a:t>предприятий</a:t>
            </a:r>
            <a:r>
              <a:rPr dirty="0"/>
              <a:t>, </a:t>
            </a:r>
            <a:r>
              <a:rPr dirty="0" err="1"/>
              <a:t>вложенных</a:t>
            </a:r>
            <a:r>
              <a:rPr dirty="0"/>
              <a:t> в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капитал</a:t>
            </a:r>
            <a:r>
              <a:rPr dirty="0"/>
              <a:t>, </a:t>
            </a:r>
            <a:r>
              <a:rPr dirty="0" err="1"/>
              <a:t>составляет</a:t>
            </a:r>
            <a:r>
              <a:rPr dirty="0"/>
              <a:t> </a:t>
            </a:r>
            <a:r>
              <a:rPr lang="ru-RU" dirty="0"/>
              <a:t>38,3</a:t>
            </a:r>
            <a:r>
              <a:rPr dirty="0"/>
              <a:t> %, </a:t>
            </a:r>
            <a:r>
              <a:rPr dirty="0" err="1"/>
              <a:t>или</a:t>
            </a:r>
            <a:r>
              <a:rPr dirty="0"/>
              <a:t> </a:t>
            </a:r>
            <a:r>
              <a:rPr lang="ru-RU" dirty="0"/>
              <a:t>18543</a:t>
            </a:r>
            <a:r>
              <a:rPr dirty="0"/>
              <a:t> </a:t>
            </a:r>
            <a:r>
              <a:rPr dirty="0" err="1"/>
              <a:t>тыс</a:t>
            </a:r>
            <a:r>
              <a:rPr dirty="0"/>
              <a:t>. </a:t>
            </a:r>
            <a:r>
              <a:rPr dirty="0" err="1"/>
              <a:t>рублей</a:t>
            </a:r>
            <a:r>
              <a:rPr dirty="0"/>
              <a:t>. </a:t>
            </a:r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средства</a:t>
            </a:r>
            <a:r>
              <a:rPr dirty="0"/>
              <a:t> </a:t>
            </a:r>
            <a:r>
              <a:rPr dirty="0" err="1"/>
              <a:t>направлены</a:t>
            </a:r>
            <a:r>
              <a:rPr dirty="0"/>
              <a:t> в </a:t>
            </a:r>
            <a:r>
              <a:rPr dirty="0" err="1"/>
              <a:t>основном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модернизацию</a:t>
            </a:r>
            <a:r>
              <a:rPr dirty="0"/>
              <a:t> и </a:t>
            </a:r>
            <a:r>
              <a:rPr dirty="0" err="1"/>
              <a:t>техническое</a:t>
            </a:r>
            <a:r>
              <a:rPr dirty="0"/>
              <a:t> </a:t>
            </a:r>
            <a:r>
              <a:rPr dirty="0" err="1"/>
              <a:t>перевооружение</a:t>
            </a:r>
            <a:r>
              <a:rPr dirty="0"/>
              <a:t> </a:t>
            </a:r>
            <a:r>
              <a:rPr dirty="0" err="1"/>
              <a:t>действующих</a:t>
            </a:r>
            <a:r>
              <a:rPr dirty="0"/>
              <a:t> </a:t>
            </a:r>
            <a:r>
              <a:rPr dirty="0" err="1"/>
              <a:t>предприятий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/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19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Увеличение</a:t>
            </a:r>
            <a:r>
              <a:rPr dirty="0"/>
              <a:t> </a:t>
            </a:r>
            <a:r>
              <a:rPr dirty="0" err="1"/>
              <a:t>объёма</a:t>
            </a:r>
            <a:r>
              <a:rPr dirty="0"/>
              <a:t> </a:t>
            </a:r>
            <a:r>
              <a:rPr dirty="0" err="1"/>
              <a:t>инвестиционных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 </a:t>
            </a:r>
            <a:r>
              <a:rPr dirty="0" err="1"/>
              <a:t>рассматриваются</a:t>
            </a:r>
            <a:r>
              <a:rPr dirty="0"/>
              <a:t> </a:t>
            </a:r>
            <a:r>
              <a:rPr dirty="0" err="1"/>
              <a:t>администрацией</a:t>
            </a:r>
            <a:r>
              <a:rPr dirty="0"/>
              <a:t> </a:t>
            </a:r>
            <a:r>
              <a:rPr lang="ru-RU" dirty="0" err="1"/>
              <a:t>Максатихинского</a:t>
            </a:r>
            <a:r>
              <a:rPr lang="ru-RU" dirty="0"/>
              <a:t> муниципального округа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один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</a:t>
            </a:r>
            <a:r>
              <a:rPr dirty="0" err="1"/>
              <a:t>факторов</a:t>
            </a:r>
            <a:r>
              <a:rPr dirty="0"/>
              <a:t> </a:t>
            </a:r>
            <a:r>
              <a:rPr dirty="0" err="1"/>
              <a:t>обеспечения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 </a:t>
            </a:r>
            <a:r>
              <a:rPr dirty="0" err="1"/>
              <a:t>экономического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и </a:t>
            </a:r>
            <a:r>
              <a:rPr dirty="0" err="1"/>
              <a:t>повышения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dirty="0" err="1"/>
              <a:t>качества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 </a:t>
            </a:r>
            <a:r>
              <a:rPr dirty="0" err="1"/>
              <a:t>Формирование</a:t>
            </a:r>
            <a:r>
              <a:rPr dirty="0"/>
              <a:t> </a:t>
            </a:r>
            <a:r>
              <a:rPr dirty="0" err="1"/>
              <a:t>благоприятного</a:t>
            </a:r>
            <a:r>
              <a:rPr dirty="0"/>
              <a:t> </a:t>
            </a:r>
            <a:r>
              <a:rPr dirty="0" err="1"/>
              <a:t>инвестиционного</a:t>
            </a:r>
            <a:r>
              <a:rPr dirty="0"/>
              <a:t> </a:t>
            </a:r>
            <a:r>
              <a:rPr dirty="0" err="1"/>
              <a:t>климата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в </a:t>
            </a:r>
            <a:r>
              <a:rPr dirty="0" err="1"/>
              <a:t>зоне</a:t>
            </a:r>
            <a:r>
              <a:rPr dirty="0"/>
              <a:t> </a:t>
            </a:r>
            <a:r>
              <a:rPr dirty="0" err="1"/>
              <a:t>особого</a:t>
            </a:r>
            <a:r>
              <a:rPr dirty="0"/>
              <a:t> </a:t>
            </a:r>
            <a:r>
              <a:rPr dirty="0" err="1"/>
              <a:t>внимания</a:t>
            </a:r>
            <a:r>
              <a:rPr dirty="0"/>
              <a:t> </a:t>
            </a:r>
            <a:r>
              <a:rPr dirty="0" err="1"/>
              <a:t>администрации</a:t>
            </a:r>
            <a:r>
              <a:rPr dirty="0"/>
              <a:t> </a:t>
            </a:r>
            <a:r>
              <a:rPr lang="ru-RU" dirty="0"/>
              <a:t>округ</a:t>
            </a:r>
            <a:r>
              <a:rPr dirty="0"/>
              <a:t>а.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05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направлениями</a:t>
            </a:r>
            <a:r>
              <a:rPr dirty="0"/>
              <a:t> </a:t>
            </a:r>
            <a:r>
              <a:rPr dirty="0" err="1"/>
              <a:t>инвестиционной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Тверской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: </a:t>
            </a:r>
            <a:r>
              <a:rPr dirty="0" err="1"/>
              <a:t>сельскохозяйственное</a:t>
            </a:r>
            <a:r>
              <a:rPr dirty="0"/>
              <a:t> </a:t>
            </a:r>
            <a:r>
              <a:rPr dirty="0" err="1"/>
              <a:t>производство</a:t>
            </a:r>
            <a:r>
              <a:rPr dirty="0"/>
              <a:t>, </a:t>
            </a:r>
            <a:r>
              <a:rPr dirty="0" err="1"/>
              <a:t>жилищно-коммунальное</a:t>
            </a:r>
            <a:r>
              <a:rPr dirty="0"/>
              <a:t> </a:t>
            </a:r>
            <a:r>
              <a:rPr dirty="0" err="1"/>
              <a:t>хозяйство</a:t>
            </a:r>
            <a:r>
              <a:rPr dirty="0"/>
              <a:t>, </a:t>
            </a:r>
            <a:r>
              <a:rPr dirty="0" err="1"/>
              <a:t>переход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энергоэффективные</a:t>
            </a:r>
            <a:r>
              <a:rPr dirty="0"/>
              <a:t> </a:t>
            </a:r>
            <a:r>
              <a:rPr dirty="0" err="1"/>
              <a:t>технологии</a:t>
            </a:r>
            <a:r>
              <a:rPr dirty="0"/>
              <a:t>, </a:t>
            </a:r>
            <a:r>
              <a:rPr dirty="0" err="1"/>
              <a:t>создание</a:t>
            </a:r>
            <a:r>
              <a:rPr dirty="0"/>
              <a:t> </a:t>
            </a:r>
            <a:r>
              <a:rPr dirty="0" err="1"/>
              <a:t>туристско-реакрационных</a:t>
            </a:r>
            <a:r>
              <a:rPr dirty="0"/>
              <a:t> </a:t>
            </a:r>
            <a:r>
              <a:rPr dirty="0" err="1"/>
              <a:t>зон</a:t>
            </a:r>
            <a:r>
              <a:rPr dirty="0"/>
              <a:t>; </a:t>
            </a:r>
            <a:r>
              <a:rPr dirty="0" err="1"/>
              <a:t>создание</a:t>
            </a:r>
            <a:r>
              <a:rPr dirty="0"/>
              <a:t> п</a:t>
            </a:r>
            <a:r>
              <a:rPr lang="ru-RU" dirty="0" err="1"/>
              <a:t>ромышленных</a:t>
            </a:r>
            <a:r>
              <a:rPr lang="ru-RU" dirty="0"/>
              <a:t> п</a:t>
            </a:r>
            <a:r>
              <a:rPr dirty="0" err="1"/>
              <a:t>редприятий</a:t>
            </a:r>
            <a:r>
              <a:rPr dirty="0"/>
              <a:t>.</a:t>
            </a:r>
          </a:p>
        </p:txBody>
      </p:sp>
      <p:sp>
        <p:nvSpPr>
          <p:cNvPr id="390" name="22"/>
          <p:cNvSpPr/>
          <p:nvPr/>
        </p:nvSpPr>
        <p:spPr>
          <a:xfrm>
            <a:off x="-74822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22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393" name="Основные направления инвестиционной деятельности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26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Основные направления инвестиционной деятельности</a:t>
            </a:r>
          </a:p>
        </p:txBody>
      </p:sp>
      <p:sp>
        <p:nvSpPr>
          <p:cNvPr id="394" name="23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23</a:t>
            </a:r>
          </a:p>
        </p:txBody>
      </p:sp>
      <p:grpSp>
        <p:nvGrpSpPr>
          <p:cNvPr id="397" name="len.jpg"/>
          <p:cNvGrpSpPr/>
          <p:nvPr/>
        </p:nvGrpSpPr>
        <p:grpSpPr>
          <a:xfrm>
            <a:off x="379699" y="3065700"/>
            <a:ext cx="5195603" cy="3594381"/>
            <a:chOff x="0" y="0"/>
            <a:chExt cx="5195601" cy="3594380"/>
          </a:xfrm>
        </p:grpSpPr>
        <p:pic>
          <p:nvPicPr>
            <p:cNvPr id="396" name="len.jpg" descr="len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5677" b="5677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5" name="len.jpg" descr="len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400" name="DSC07146.jpg"/>
          <p:cNvGrpSpPr/>
          <p:nvPr/>
        </p:nvGrpSpPr>
        <p:grpSpPr>
          <a:xfrm>
            <a:off x="493998" y="6660081"/>
            <a:ext cx="5195603" cy="3594381"/>
            <a:chOff x="0" y="0"/>
            <a:chExt cx="5195601" cy="3594380"/>
          </a:xfrm>
        </p:grpSpPr>
        <p:pic>
          <p:nvPicPr>
            <p:cNvPr id="399" name="DSC07146.jpg" descr="DSC07146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9" r="19"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8" name="DSC07146.jpg" descr="DSC07146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195603" cy="3594381"/>
            </a:xfrm>
            <a:prstGeom prst="rect">
              <a:avLst/>
            </a:prstGeom>
            <a:effectLst/>
          </p:spPr>
        </p:pic>
      </p:grpSp>
      <p:grpSp>
        <p:nvGrpSpPr>
          <p:cNvPr id="403" name="IMG_5133.jpg"/>
          <p:cNvGrpSpPr/>
          <p:nvPr/>
        </p:nvGrpSpPr>
        <p:grpSpPr>
          <a:xfrm>
            <a:off x="492052" y="10292562"/>
            <a:ext cx="5197549" cy="3594382"/>
            <a:chOff x="0" y="0"/>
            <a:chExt cx="5197548" cy="3594380"/>
          </a:xfrm>
        </p:grpSpPr>
        <p:pic>
          <p:nvPicPr>
            <p:cNvPr id="402" name="IMG_5133.jpg" descr="IMG_5133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3768" b="3768"/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IMG_5133.jpg" descr="IMG_5133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sp>
        <p:nvSpPr>
          <p:cNvPr id="407" name="В сельскохозяйственном производстве основными направлениями являются молочное и мясное скотоводство, растениеводство (овощеводство), для развития сектора сельского хозяйства необходимы инвестиции в отрасли: льноводство, выращивание зерновых культур.…"/>
          <p:cNvSpPr txBox="1"/>
          <p:nvPr/>
        </p:nvSpPr>
        <p:spPr>
          <a:xfrm>
            <a:off x="6298323" y="4201991"/>
            <a:ext cx="5653188" cy="94945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>
              <a:spcBef>
                <a:spcPts val="1700"/>
              </a:spcBef>
              <a:defRPr sz="196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сельскохозяйственном</a:t>
            </a:r>
            <a:r>
              <a:rPr dirty="0"/>
              <a:t> </a:t>
            </a:r>
            <a:r>
              <a:rPr dirty="0" err="1"/>
              <a:t>производстве</a:t>
            </a:r>
            <a:r>
              <a:rPr dirty="0"/>
              <a:t> </a:t>
            </a: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направлениями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молочное</a:t>
            </a:r>
            <a:r>
              <a:rPr dirty="0"/>
              <a:t> и </a:t>
            </a:r>
            <a:r>
              <a:rPr dirty="0" err="1"/>
              <a:t>мясное</a:t>
            </a:r>
            <a:r>
              <a:rPr dirty="0"/>
              <a:t> </a:t>
            </a:r>
            <a:r>
              <a:rPr dirty="0" err="1"/>
              <a:t>скотоводство</a:t>
            </a:r>
            <a:r>
              <a:rPr dirty="0"/>
              <a:t>, </a:t>
            </a:r>
            <a:r>
              <a:rPr dirty="0" err="1"/>
              <a:t>растениеводство</a:t>
            </a:r>
            <a:r>
              <a:rPr dirty="0"/>
              <a:t> (</a:t>
            </a:r>
            <a:r>
              <a:rPr dirty="0" err="1"/>
              <a:t>овощеводство</a:t>
            </a:r>
            <a:r>
              <a:rPr dirty="0"/>
              <a:t>),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развития</a:t>
            </a:r>
            <a:r>
              <a:rPr dirty="0"/>
              <a:t> </a:t>
            </a:r>
            <a:r>
              <a:rPr dirty="0" err="1"/>
              <a:t>сектора</a:t>
            </a:r>
            <a:r>
              <a:rPr dirty="0"/>
              <a:t> </a:t>
            </a:r>
            <a:r>
              <a:rPr dirty="0" err="1"/>
              <a:t>сельского</a:t>
            </a:r>
            <a:r>
              <a:rPr dirty="0"/>
              <a:t> </a:t>
            </a:r>
            <a:r>
              <a:rPr dirty="0" err="1"/>
              <a:t>хозяйства</a:t>
            </a:r>
            <a:r>
              <a:rPr dirty="0"/>
              <a:t> </a:t>
            </a:r>
            <a:r>
              <a:rPr dirty="0" err="1"/>
              <a:t>необходимы</a:t>
            </a:r>
            <a:r>
              <a:rPr dirty="0"/>
              <a:t> </a:t>
            </a:r>
            <a:r>
              <a:rPr dirty="0" err="1"/>
              <a:t>инвестиции</a:t>
            </a:r>
            <a:r>
              <a:rPr dirty="0"/>
              <a:t> в </a:t>
            </a:r>
            <a:r>
              <a:rPr dirty="0" err="1"/>
              <a:t>отрасли</a:t>
            </a:r>
            <a:r>
              <a:rPr dirty="0"/>
              <a:t>: </a:t>
            </a:r>
            <a:r>
              <a:rPr dirty="0" err="1"/>
              <a:t>льноводство</a:t>
            </a:r>
            <a:r>
              <a:rPr dirty="0"/>
              <a:t>, </a:t>
            </a:r>
            <a:r>
              <a:rPr dirty="0" err="1"/>
              <a:t>выращивание</a:t>
            </a:r>
            <a:r>
              <a:rPr dirty="0"/>
              <a:t> </a:t>
            </a:r>
            <a:r>
              <a:rPr dirty="0" err="1"/>
              <a:t>зерновых</a:t>
            </a:r>
            <a:r>
              <a:rPr dirty="0"/>
              <a:t> </a:t>
            </a:r>
            <a:r>
              <a:rPr dirty="0" err="1"/>
              <a:t>культур</a:t>
            </a:r>
            <a:r>
              <a:rPr dirty="0"/>
              <a:t>.</a:t>
            </a:r>
          </a:p>
          <a:p>
            <a:pPr indent="190500" algn="just">
              <a:spcBef>
                <a:spcPts val="1700"/>
              </a:spcBef>
              <a:defRPr sz="196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жилищно-коммунальном</a:t>
            </a:r>
            <a:r>
              <a:rPr dirty="0"/>
              <a:t> </a:t>
            </a:r>
            <a:r>
              <a:rPr dirty="0" err="1"/>
              <a:t>хозяйстве</a:t>
            </a:r>
            <a:r>
              <a:rPr dirty="0"/>
              <a:t> </a:t>
            </a:r>
            <a:r>
              <a:rPr dirty="0" err="1"/>
              <a:t>основным</a:t>
            </a:r>
            <a:r>
              <a:rPr dirty="0"/>
              <a:t> </a:t>
            </a:r>
            <a:r>
              <a:rPr dirty="0" err="1"/>
              <a:t>направлением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тепло</a:t>
            </a:r>
            <a:r>
              <a:rPr lang="ru-RU" dirty="0"/>
              <a:t>-, </a:t>
            </a:r>
            <a:r>
              <a:rPr dirty="0" err="1"/>
              <a:t>водо</a:t>
            </a:r>
            <a:r>
              <a:rPr lang="ru-RU" dirty="0"/>
              <a:t>-, </a:t>
            </a:r>
            <a:r>
              <a:rPr dirty="0" err="1"/>
              <a:t>электроснабжение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этого</a:t>
            </a:r>
            <a:r>
              <a:rPr dirty="0"/>
              <a:t> </a:t>
            </a:r>
            <a:r>
              <a:rPr dirty="0" err="1"/>
              <a:t>необходимо</a:t>
            </a:r>
            <a:r>
              <a:rPr dirty="0"/>
              <a:t>: </a:t>
            </a:r>
            <a:r>
              <a:rPr dirty="0" err="1"/>
              <a:t>заключение</a:t>
            </a:r>
            <a:r>
              <a:rPr dirty="0"/>
              <a:t> </a:t>
            </a:r>
            <a:r>
              <a:rPr dirty="0" err="1"/>
              <a:t>энергосервисных</a:t>
            </a:r>
            <a:r>
              <a:rPr dirty="0"/>
              <a:t> </a:t>
            </a:r>
            <a:r>
              <a:rPr dirty="0" err="1"/>
              <a:t>договоров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энергоснабжению</a:t>
            </a:r>
            <a:r>
              <a:rPr dirty="0"/>
              <a:t>, </a:t>
            </a:r>
            <a:r>
              <a:rPr dirty="0" err="1"/>
              <a:t>привлечение</a:t>
            </a:r>
            <a:r>
              <a:rPr dirty="0"/>
              <a:t> </a:t>
            </a:r>
            <a:r>
              <a:rPr dirty="0" err="1"/>
              <a:t>инвестиционных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 в </a:t>
            </a:r>
            <a:r>
              <a:rPr dirty="0" err="1"/>
              <a:t>сферу</a:t>
            </a:r>
            <a:r>
              <a:rPr dirty="0"/>
              <a:t> </a:t>
            </a:r>
            <a:r>
              <a:rPr dirty="0" err="1"/>
              <a:t>теплоснабжения</a:t>
            </a:r>
            <a:r>
              <a:rPr dirty="0"/>
              <a:t>, </a:t>
            </a:r>
            <a:r>
              <a:rPr dirty="0" err="1"/>
              <a:t>строительство</a:t>
            </a:r>
            <a:r>
              <a:rPr dirty="0"/>
              <a:t> </a:t>
            </a:r>
            <a:r>
              <a:rPr dirty="0" err="1"/>
              <a:t>объектов</a:t>
            </a:r>
            <a:r>
              <a:rPr dirty="0"/>
              <a:t> </a:t>
            </a:r>
            <a:r>
              <a:rPr dirty="0" err="1"/>
              <a:t>теплоснабжения</a:t>
            </a:r>
            <a:r>
              <a:rPr dirty="0"/>
              <a:t> </a:t>
            </a:r>
            <a:r>
              <a:rPr dirty="0" err="1"/>
              <a:t>посёлка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. </a:t>
            </a:r>
            <a:r>
              <a:rPr dirty="0" err="1"/>
              <a:t>Необходимо</a:t>
            </a:r>
            <a:r>
              <a:rPr dirty="0"/>
              <a:t> </a:t>
            </a:r>
            <a:r>
              <a:rPr dirty="0" err="1"/>
              <a:t>строительство</a:t>
            </a:r>
            <a:r>
              <a:rPr dirty="0"/>
              <a:t> </a:t>
            </a:r>
            <a:r>
              <a:rPr dirty="0" err="1"/>
              <a:t>станции</a:t>
            </a:r>
            <a:r>
              <a:rPr dirty="0"/>
              <a:t> </a:t>
            </a:r>
            <a:r>
              <a:rPr dirty="0" err="1"/>
              <a:t>водоочистки</a:t>
            </a:r>
            <a:r>
              <a:rPr dirty="0"/>
              <a:t>, </a:t>
            </a:r>
            <a:r>
              <a:rPr dirty="0" err="1"/>
              <a:t>замена</a:t>
            </a:r>
            <a:r>
              <a:rPr dirty="0"/>
              <a:t> </a:t>
            </a:r>
            <a:r>
              <a:rPr dirty="0" err="1"/>
              <a:t>магистральных</a:t>
            </a:r>
            <a:r>
              <a:rPr dirty="0"/>
              <a:t> </a:t>
            </a:r>
            <a:r>
              <a:rPr dirty="0" err="1"/>
              <a:t>сетей</a:t>
            </a:r>
            <a:r>
              <a:rPr dirty="0"/>
              <a:t> </a:t>
            </a:r>
            <a:r>
              <a:rPr dirty="0" err="1"/>
              <a:t>водопровода</a:t>
            </a:r>
            <a:r>
              <a:rPr dirty="0"/>
              <a:t> </a:t>
            </a:r>
            <a:r>
              <a:rPr dirty="0" err="1"/>
              <a:t>протяженностью</a:t>
            </a:r>
            <a:r>
              <a:rPr dirty="0"/>
              <a:t> 34,5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just">
              <a:spcBef>
                <a:spcPts val="1700"/>
              </a:spcBef>
              <a:defRPr sz="196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Вовлечение</a:t>
            </a:r>
            <a:r>
              <a:rPr dirty="0"/>
              <a:t> в </a:t>
            </a:r>
            <a:r>
              <a:rPr dirty="0" err="1"/>
              <a:t>производственную</a:t>
            </a:r>
            <a:r>
              <a:rPr dirty="0"/>
              <a:t> и </a:t>
            </a:r>
            <a:r>
              <a:rPr dirty="0" err="1"/>
              <a:t>промышленную</a:t>
            </a:r>
            <a:r>
              <a:rPr dirty="0"/>
              <a:t> </a:t>
            </a:r>
            <a:r>
              <a:rPr dirty="0" err="1"/>
              <a:t>сферы</a:t>
            </a:r>
            <a:r>
              <a:rPr dirty="0"/>
              <a:t> </a:t>
            </a:r>
            <a:r>
              <a:rPr dirty="0" err="1"/>
              <a:t>оборудования</a:t>
            </a:r>
            <a:r>
              <a:rPr dirty="0"/>
              <a:t> </a:t>
            </a:r>
            <a:r>
              <a:rPr dirty="0" err="1"/>
              <a:t>меньшей</a:t>
            </a:r>
            <a:r>
              <a:rPr dirty="0"/>
              <a:t> </a:t>
            </a:r>
            <a:r>
              <a:rPr dirty="0" err="1"/>
              <a:t>энергоёмкостью</a:t>
            </a:r>
            <a:r>
              <a:rPr dirty="0"/>
              <a:t>.</a:t>
            </a:r>
          </a:p>
          <a:p>
            <a:pPr indent="190500" algn="just">
              <a:spcBef>
                <a:spcPts val="1700"/>
              </a:spcBef>
              <a:defRPr sz="196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Возрождение</a:t>
            </a:r>
            <a:r>
              <a:rPr dirty="0"/>
              <a:t> и </a:t>
            </a:r>
            <a:r>
              <a:rPr dirty="0" err="1"/>
              <a:t>расширение</a:t>
            </a:r>
            <a:r>
              <a:rPr dirty="0"/>
              <a:t> </a:t>
            </a:r>
            <a:r>
              <a:rPr dirty="0" err="1"/>
              <a:t>усадебных</a:t>
            </a:r>
            <a:r>
              <a:rPr dirty="0"/>
              <a:t> </a:t>
            </a:r>
            <a:r>
              <a:rPr dirty="0" err="1"/>
              <a:t>комплексов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муниципального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. </a:t>
            </a:r>
            <a:r>
              <a:rPr dirty="0" err="1"/>
              <a:t>Проект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dirty="0" err="1"/>
              <a:t>туристического</a:t>
            </a:r>
            <a:r>
              <a:rPr dirty="0"/>
              <a:t> </a:t>
            </a:r>
            <a:r>
              <a:rPr dirty="0" err="1"/>
              <a:t>комплекса</a:t>
            </a:r>
            <a:r>
              <a:rPr dirty="0"/>
              <a:t> «</a:t>
            </a:r>
            <a:r>
              <a:rPr dirty="0" err="1"/>
              <a:t>Истоки</a:t>
            </a:r>
            <a:r>
              <a:rPr dirty="0"/>
              <a:t> </a:t>
            </a:r>
            <a:r>
              <a:rPr dirty="0" err="1"/>
              <a:t>рек</a:t>
            </a:r>
            <a:r>
              <a:rPr dirty="0"/>
              <a:t>» </a:t>
            </a:r>
            <a:r>
              <a:rPr dirty="0" err="1"/>
              <a:t>включает</a:t>
            </a:r>
            <a:r>
              <a:rPr dirty="0"/>
              <a:t> </a:t>
            </a:r>
            <a:r>
              <a:rPr dirty="0" err="1"/>
              <a:t>благоустройство</a:t>
            </a:r>
            <a:r>
              <a:rPr dirty="0"/>
              <a:t> </a:t>
            </a:r>
            <a:r>
              <a:rPr dirty="0" err="1"/>
              <a:t>истоков</a:t>
            </a:r>
            <a:r>
              <a:rPr dirty="0"/>
              <a:t>, </a:t>
            </a:r>
            <a:r>
              <a:rPr dirty="0" err="1"/>
              <a:t>разработку</a:t>
            </a:r>
            <a:r>
              <a:rPr dirty="0"/>
              <a:t> </a:t>
            </a:r>
            <a:r>
              <a:rPr dirty="0" err="1"/>
              <a:t>маршрутов</a:t>
            </a:r>
            <a:r>
              <a:rPr dirty="0"/>
              <a:t>, </a:t>
            </a:r>
            <a:r>
              <a:rPr dirty="0" err="1"/>
              <a:t>кемпинговые</a:t>
            </a:r>
            <a:r>
              <a:rPr dirty="0"/>
              <a:t> </a:t>
            </a:r>
            <a:r>
              <a:rPr dirty="0" err="1"/>
              <a:t>зоны</a:t>
            </a:r>
            <a:r>
              <a:rPr dirty="0"/>
              <a:t> </a:t>
            </a:r>
            <a:r>
              <a:rPr dirty="0" err="1"/>
              <a:t>отдыха</a:t>
            </a:r>
            <a:r>
              <a:rPr dirty="0"/>
              <a:t>, </a:t>
            </a:r>
            <a:r>
              <a:rPr dirty="0" err="1"/>
              <a:t>культурно-историческое</a:t>
            </a:r>
            <a:r>
              <a:rPr dirty="0"/>
              <a:t> </a:t>
            </a:r>
            <a:r>
              <a:rPr dirty="0" err="1"/>
              <a:t>наследие</a:t>
            </a:r>
            <a:r>
              <a:rPr dirty="0"/>
              <a:t> «</a:t>
            </a:r>
            <a:r>
              <a:rPr dirty="0" err="1"/>
              <a:t>Святые</a:t>
            </a:r>
            <a:r>
              <a:rPr dirty="0"/>
              <a:t> </a:t>
            </a:r>
            <a:r>
              <a:rPr dirty="0" err="1"/>
              <a:t>места</a:t>
            </a:r>
            <a:r>
              <a:rPr dirty="0"/>
              <a:t>».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17506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10" name="Участки для промышленных целей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Участки для промышленных целей</a:t>
            </a:r>
          </a:p>
        </p:txBody>
      </p:sp>
      <p:sp>
        <p:nvSpPr>
          <p:cNvPr id="412" name="Графическое приложение № 1"/>
          <p:cNvSpPr txBox="1"/>
          <p:nvPr/>
        </p:nvSpPr>
        <p:spPr>
          <a:xfrm>
            <a:off x="4903273" y="2944543"/>
            <a:ext cx="7262254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Графическое приложение № 1</a:t>
            </a:r>
          </a:p>
        </p:txBody>
      </p:sp>
      <p:sp>
        <p:nvSpPr>
          <p:cNvPr id="413" name="24"/>
          <p:cNvSpPr/>
          <p:nvPr/>
        </p:nvSpPr>
        <p:spPr>
          <a:xfrm>
            <a:off x="-832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24</a:t>
            </a:r>
          </a:p>
        </p:txBody>
      </p:sp>
      <p:sp>
        <p:nvSpPr>
          <p:cNvPr id="414" name="Подробная информация о перспективных участках для промышленных целей и участках с\х. назначения находится в приложении № 1."/>
          <p:cNvSpPr txBox="1"/>
          <p:nvPr/>
        </p:nvSpPr>
        <p:spPr>
          <a:xfrm>
            <a:off x="593478" y="1562672"/>
            <a:ext cx="11386044" cy="7530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Подробная информация о перспективных участках для промышленных целей и участках с\х. назначения находится в приложении № 1.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968F07-2029-4C49-8C8E-804CA738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45" y="4746046"/>
            <a:ext cx="10278909" cy="82879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23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24" name="Magical Snap - 2015.04.06 11.39 - 015.png" descr="Magical Snap - 2015.04.06 11.39 - 0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600" y="3714750"/>
            <a:ext cx="8559800" cy="10350500"/>
          </a:xfrm>
          <a:prstGeom prst="rect">
            <a:avLst/>
          </a:prstGeom>
          <a:ln w="3175">
            <a:miter lim="400000"/>
          </a:ln>
        </p:spPr>
      </p:pic>
      <p:sp>
        <p:nvSpPr>
          <p:cNvPr id="425" name="Графическое приложение № 3"/>
          <p:cNvSpPr txBox="1"/>
          <p:nvPr/>
        </p:nvSpPr>
        <p:spPr>
          <a:xfrm>
            <a:off x="4937140" y="1687243"/>
            <a:ext cx="7262254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426" name="26"/>
          <p:cNvSpPr/>
          <p:nvPr/>
        </p:nvSpPr>
        <p:spPr>
          <a:xfrm>
            <a:off x="-66356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dirty="0"/>
              <a:t>2</a:t>
            </a:r>
            <a:r>
              <a:rPr lang="ru-RU" dirty="0"/>
              <a:t>5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29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30" name="Magical Snap - 2015.04.06 11.47 - 017.png" descr="Magical Snap - 2015.04.06 11.47 - 0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6200" y="3494616"/>
            <a:ext cx="9880600" cy="12179301"/>
          </a:xfrm>
          <a:prstGeom prst="rect">
            <a:avLst/>
          </a:prstGeom>
          <a:ln w="3175">
            <a:miter lim="400000"/>
          </a:ln>
        </p:spPr>
      </p:pic>
      <p:sp>
        <p:nvSpPr>
          <p:cNvPr id="431" name="Графическое приложение № 4"/>
          <p:cNvSpPr txBox="1"/>
          <p:nvPr/>
        </p:nvSpPr>
        <p:spPr>
          <a:xfrm>
            <a:off x="4937140" y="1687243"/>
            <a:ext cx="7262254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432" name="27"/>
          <p:cNvSpPr/>
          <p:nvPr/>
        </p:nvSpPr>
        <p:spPr>
          <a:xfrm>
            <a:off x="10707478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26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00572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35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36" name="Magical Snap - 2015.04.06 11.55 - 018.png" descr="Magical Snap - 2015.04.06 11.55 - 0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8043" y="5003107"/>
            <a:ext cx="12689086" cy="7773786"/>
          </a:xfrm>
          <a:prstGeom prst="rect">
            <a:avLst/>
          </a:prstGeom>
          <a:ln w="3175">
            <a:miter lim="400000"/>
          </a:ln>
        </p:spPr>
      </p:pic>
      <p:sp>
        <p:nvSpPr>
          <p:cNvPr id="437" name="Графическое приложение № 5"/>
          <p:cNvSpPr txBox="1"/>
          <p:nvPr/>
        </p:nvSpPr>
        <p:spPr>
          <a:xfrm>
            <a:off x="4937140" y="1670309"/>
            <a:ext cx="7262254" cy="6895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4</a:t>
            </a:r>
            <a:endParaRPr dirty="0"/>
          </a:p>
        </p:txBody>
      </p:sp>
      <p:sp>
        <p:nvSpPr>
          <p:cNvPr id="438" name="28"/>
          <p:cNvSpPr/>
          <p:nvPr/>
        </p:nvSpPr>
        <p:spPr>
          <a:xfrm>
            <a:off x="-832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27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41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42" name="Magical Snap - 2015.04.06 13.47 - 019.png" descr="Magical Snap - 2015.04.06 13.47 - 0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5300" y="3831166"/>
            <a:ext cx="9042400" cy="11709401"/>
          </a:xfrm>
          <a:prstGeom prst="rect">
            <a:avLst/>
          </a:prstGeom>
          <a:ln w="3175">
            <a:miter lim="400000"/>
          </a:ln>
        </p:spPr>
      </p:pic>
      <p:sp>
        <p:nvSpPr>
          <p:cNvPr id="443" name="Графическое приложение № 6"/>
          <p:cNvSpPr txBox="1"/>
          <p:nvPr/>
        </p:nvSpPr>
        <p:spPr>
          <a:xfrm>
            <a:off x="4666207" y="1687243"/>
            <a:ext cx="7262254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5</a:t>
            </a:r>
            <a:endParaRPr dirty="0"/>
          </a:p>
        </p:txBody>
      </p:sp>
      <p:sp>
        <p:nvSpPr>
          <p:cNvPr id="444" name="29"/>
          <p:cNvSpPr/>
          <p:nvPr/>
        </p:nvSpPr>
        <p:spPr>
          <a:xfrm>
            <a:off x="10690544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28</a:t>
            </a:r>
            <a:endParaRPr dirty="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47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48" name="Magical Snap - 2015.04.06 13.50 - 020.png" descr="Magical Snap - 2015.04.06 13.50 - 0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3155950"/>
            <a:ext cx="10287000" cy="11468100"/>
          </a:xfrm>
          <a:prstGeom prst="rect">
            <a:avLst/>
          </a:prstGeom>
          <a:ln w="3175">
            <a:miter lim="400000"/>
          </a:ln>
        </p:spPr>
      </p:pic>
      <p:sp>
        <p:nvSpPr>
          <p:cNvPr id="449" name="Графическое приложение № 7"/>
          <p:cNvSpPr txBox="1"/>
          <p:nvPr/>
        </p:nvSpPr>
        <p:spPr>
          <a:xfrm>
            <a:off x="4581540" y="1700125"/>
            <a:ext cx="7262254" cy="6895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6</a:t>
            </a:r>
            <a:endParaRPr dirty="0"/>
          </a:p>
        </p:txBody>
      </p:sp>
      <p:sp>
        <p:nvSpPr>
          <p:cNvPr id="450" name="30"/>
          <p:cNvSpPr/>
          <p:nvPr/>
        </p:nvSpPr>
        <p:spPr>
          <a:xfrm>
            <a:off x="-83289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29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82111" y="-9090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32" name="Уважаемые инвесторы!…"/>
          <p:cNvSpPr txBox="1"/>
          <p:nvPr/>
        </p:nvSpPr>
        <p:spPr>
          <a:xfrm>
            <a:off x="604348" y="7155180"/>
            <a:ext cx="11333753" cy="9968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2" spcCol="566687"/>
          <a:lstStyle/>
          <a:p>
            <a:pPr algn="l">
              <a:spcBef>
                <a:spcPts val="3200"/>
              </a:spcBef>
              <a:defRPr sz="2900">
                <a:solidFill>
                  <a:schemeClr val="accent5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pPr>
            <a:r>
              <a:rPr lang="ru-RU" dirty="0"/>
              <a:t>Уважаемые инвесторы!</a:t>
            </a:r>
          </a:p>
          <a:p>
            <a:pPr algn="l">
              <a:defRPr sz="2000"/>
            </a:pPr>
            <a:endParaRPr lang="ru-RU" dirty="0"/>
          </a:p>
          <a:p>
            <a:pPr indent="190500" algn="l">
              <a:defRPr sz="2000"/>
            </a:pPr>
            <a:r>
              <a:rPr lang="ru-RU" dirty="0" err="1"/>
              <a:t>Максатихинский</a:t>
            </a:r>
            <a:r>
              <a:rPr lang="ru-RU" dirty="0"/>
              <a:t> муниципальный округ — один из перспективных муниципальных округов Тверской области. Красивейшая природа, реки, леса, уникальные объекты древней истории. Территория с достаточным экологическим и ресурсным потенциалом, обладающая возможностями для успешного экономического и социального развития. На территории района проживает 13,5 тысяч человек, производятся различные виды промышленной и пищевой продукции.</a:t>
            </a:r>
          </a:p>
          <a:p>
            <a:pPr indent="190500" algn="l">
              <a:defRPr sz="2000"/>
            </a:pPr>
            <a:r>
              <a:rPr lang="ru-RU" dirty="0"/>
              <a:t>Руководство муниципального округа, придавая огромное значение экономической стабильности, обеспечению комфортных условий проживания жителей, ставит перед собой задачу по проведению активной деятельности, направленной на привлечение инвесторов, способных реализовать перспективные с точки зрения социально-экономического развития округа проекты. Привлечение инвестиций – одно из основных направлений деятельности администрации муниципального округа. Муниципальный округ имеет выгодное  транспортно-географическое положение, земельные ресурсы, квалификационные кадры.</a:t>
            </a:r>
          </a:p>
          <a:p>
            <a:pPr indent="190500" algn="l">
              <a:defRPr sz="2000"/>
            </a:pPr>
            <a:r>
              <a:rPr lang="ru-RU" dirty="0"/>
              <a:t>Мы заинтересованы в том, чтобы бизнес был эффективным, стабильным и безопасным, налоги поступали в бюджет муниципального округа, развивалась экономика и улучшалось качество жизни жителей.</a:t>
            </a:r>
          </a:p>
          <a:p>
            <a:pPr indent="190500" algn="l">
              <a:defRPr sz="2000"/>
            </a:pPr>
            <a:r>
              <a:rPr lang="ru-RU" dirty="0"/>
              <a:t>Приоритетными направлениями развития экономики округа являются сельское хозяйство, лесоперерабатывающая, пищевая, топливная промышленность, развитие сферы услуг, туризм.</a:t>
            </a:r>
          </a:p>
          <a:p>
            <a:pPr indent="190500" algn="l">
              <a:defRPr sz="2000"/>
            </a:pPr>
            <a:r>
              <a:rPr lang="ru-RU" dirty="0" err="1"/>
              <a:t>Максатихинский</a:t>
            </a:r>
            <a:r>
              <a:rPr lang="ru-RU" dirty="0"/>
              <a:t> муниципальный округ  открыт для новых серьезных проектов в различных сферах бизнеса. Мы готовы достойно встретить как отечественных, так и зарубежных предпринимателей и предлагаем взаимовыгодные условия сотрудничества и всестороннюю поддержку в реализации привлекательных бизнес-идей, лучшие из которых, уверен, будут успешно реализованы на территории нашего муниципального округа. </a:t>
            </a:r>
          </a:p>
          <a:p>
            <a:pPr indent="190500" algn="l">
              <a:defRPr sz="2000"/>
            </a:pPr>
            <a:r>
              <a:rPr lang="ru-RU" dirty="0"/>
              <a:t>Будем рады принимать Вас и в качестве добрых гостей и в качестве деловых партнеров. Надеемся, что наше сотрудничество будет взаимовыгодным, плодотворным и многогранным.</a:t>
            </a:r>
          </a:p>
          <a:p>
            <a:pPr algn="l">
              <a:defRPr sz="2000"/>
            </a:pPr>
            <a:endParaRPr lang="ru-RU" dirty="0"/>
          </a:p>
          <a:p>
            <a:pPr algn="l">
              <a:defRPr sz="2000"/>
            </a:pPr>
            <a:endParaRPr lang="ru-RU" dirty="0"/>
          </a:p>
          <a:p>
            <a:pPr algn="r">
              <a:defRPr sz="2000"/>
            </a:pPr>
            <a:r>
              <a:rPr lang="ru-RU" b="1" dirty="0" err="1">
                <a:latin typeface="Helvetica"/>
                <a:ea typeface="Helvetica"/>
                <a:cs typeface="Helvetica"/>
                <a:sym typeface="Helvetica"/>
              </a:rPr>
              <a:t>М.В.Хованов</a:t>
            </a:r>
            <a:r>
              <a:rPr lang="ru-RU" b="1" dirty="0">
                <a:latin typeface="Helvetica"/>
                <a:ea typeface="Helvetica"/>
                <a:cs typeface="Helvetica"/>
                <a:sym typeface="Helvetica"/>
              </a:rPr>
              <a:t>,</a:t>
            </a:r>
          </a:p>
          <a:p>
            <a:pPr algn="r">
              <a:defRPr sz="2000"/>
            </a:pPr>
            <a:r>
              <a:rPr lang="ru-RU" dirty="0"/>
              <a:t>Глава </a:t>
            </a:r>
            <a:r>
              <a:rPr lang="ru-RU" dirty="0" err="1"/>
              <a:t>Максатихинского</a:t>
            </a:r>
            <a:r>
              <a:rPr lang="ru-RU" dirty="0"/>
              <a:t> </a:t>
            </a:r>
          </a:p>
          <a:p>
            <a:pPr algn="r">
              <a:defRPr sz="2000"/>
            </a:pPr>
            <a:r>
              <a:rPr lang="ru-RU" dirty="0"/>
              <a:t>муниципального округа</a:t>
            </a:r>
          </a:p>
        </p:txBody>
      </p:sp>
      <p:sp>
        <p:nvSpPr>
          <p:cNvPr id="133" name="3"/>
          <p:cNvSpPr/>
          <p:nvPr/>
        </p:nvSpPr>
        <p:spPr>
          <a:xfrm>
            <a:off x="107244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63B42A-F3B8-441E-9BB8-9E237F777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740" y="1352089"/>
            <a:ext cx="4874361" cy="5597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53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54" name="Magical Snap - 2015.04.06 13.54 - 021.png" descr="Magical Snap - 2015.04.06 13.54 - 0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0" y="3219450"/>
            <a:ext cx="10414000" cy="11341100"/>
          </a:xfrm>
          <a:prstGeom prst="rect">
            <a:avLst/>
          </a:prstGeom>
          <a:ln w="3175">
            <a:miter lim="400000"/>
          </a:ln>
        </p:spPr>
      </p:pic>
      <p:sp>
        <p:nvSpPr>
          <p:cNvPr id="455" name="Графическое приложение № 8"/>
          <p:cNvSpPr txBox="1"/>
          <p:nvPr/>
        </p:nvSpPr>
        <p:spPr>
          <a:xfrm>
            <a:off x="4700073" y="1731875"/>
            <a:ext cx="7262254" cy="6895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7</a:t>
            </a:r>
            <a:endParaRPr dirty="0"/>
          </a:p>
        </p:txBody>
      </p:sp>
      <p:sp>
        <p:nvSpPr>
          <p:cNvPr id="456" name="31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30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59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60" name="Magical Snap - 2015.04.06 15.03 - 022.png" descr="Magical Snap - 2015.04.06 15.03 - 0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350" y="3632200"/>
            <a:ext cx="10528300" cy="11938000"/>
          </a:xfrm>
          <a:prstGeom prst="rect">
            <a:avLst/>
          </a:prstGeom>
          <a:ln w="3175">
            <a:miter lim="400000"/>
          </a:ln>
        </p:spPr>
      </p:pic>
      <p:sp>
        <p:nvSpPr>
          <p:cNvPr id="461" name="Графическое приложение № 9"/>
          <p:cNvSpPr txBox="1"/>
          <p:nvPr/>
        </p:nvSpPr>
        <p:spPr>
          <a:xfrm>
            <a:off x="4683140" y="1636443"/>
            <a:ext cx="7262254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8</a:t>
            </a:r>
            <a:endParaRPr dirty="0"/>
          </a:p>
        </p:txBody>
      </p:sp>
      <p:sp>
        <p:nvSpPr>
          <p:cNvPr id="462" name="32"/>
          <p:cNvSpPr/>
          <p:nvPr/>
        </p:nvSpPr>
        <p:spPr>
          <a:xfrm>
            <a:off x="-74822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31</a:t>
            </a:r>
            <a:endParaRPr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77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78" name="Magical Snap - 2015.04.06 15.14 - 026.png" descr="Magical Snap - 2015.04.06 15.14 - 0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187950"/>
            <a:ext cx="12573001" cy="7404100"/>
          </a:xfrm>
          <a:prstGeom prst="rect">
            <a:avLst/>
          </a:prstGeom>
          <a:ln w="3175">
            <a:miter lim="400000"/>
          </a:ln>
        </p:spPr>
      </p:pic>
      <p:sp>
        <p:nvSpPr>
          <p:cNvPr id="479" name="Графическое приложение № 12"/>
          <p:cNvSpPr txBox="1"/>
          <p:nvPr/>
        </p:nvSpPr>
        <p:spPr>
          <a:xfrm>
            <a:off x="4494609" y="1687243"/>
            <a:ext cx="7537716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9</a:t>
            </a:r>
            <a:endParaRPr dirty="0"/>
          </a:p>
        </p:txBody>
      </p:sp>
      <p:sp>
        <p:nvSpPr>
          <p:cNvPr id="480" name="35"/>
          <p:cNvSpPr/>
          <p:nvPr/>
        </p:nvSpPr>
        <p:spPr>
          <a:xfrm>
            <a:off x="10690544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dirty="0"/>
              <a:t>3</a:t>
            </a:r>
            <a:r>
              <a:rPr lang="ru-RU" dirty="0"/>
              <a:t>2</a:t>
            </a:r>
            <a:endParaRPr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83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84" name="Magical Snap - 2015.04.06 15.31 - 029.png" descr="Magical Snap - 2015.04.06 15.31 - 02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059869"/>
            <a:ext cx="12573000" cy="7660262"/>
          </a:xfrm>
          <a:prstGeom prst="rect">
            <a:avLst/>
          </a:prstGeom>
          <a:ln w="3175">
            <a:miter lim="400000"/>
          </a:ln>
        </p:spPr>
      </p:pic>
      <p:sp>
        <p:nvSpPr>
          <p:cNvPr id="485" name="Графическое приложение № 13"/>
          <p:cNvSpPr txBox="1"/>
          <p:nvPr/>
        </p:nvSpPr>
        <p:spPr>
          <a:xfrm>
            <a:off x="4393009" y="1687243"/>
            <a:ext cx="7537716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10</a:t>
            </a:r>
            <a:endParaRPr dirty="0"/>
          </a:p>
        </p:txBody>
      </p:sp>
      <p:sp>
        <p:nvSpPr>
          <p:cNvPr id="486" name="36"/>
          <p:cNvSpPr/>
          <p:nvPr/>
        </p:nvSpPr>
        <p:spPr>
          <a:xfrm>
            <a:off x="-83289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33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89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90" name="Magical Snap - 2015.04.06 15.36 - 030.png" descr="Magical Snap - 2015.04.06 15.36 - 0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150" y="3581400"/>
            <a:ext cx="10426700" cy="11226800"/>
          </a:xfrm>
          <a:prstGeom prst="rect">
            <a:avLst/>
          </a:prstGeom>
          <a:ln w="3175">
            <a:miter lim="400000"/>
          </a:ln>
        </p:spPr>
      </p:pic>
      <p:sp>
        <p:nvSpPr>
          <p:cNvPr id="491" name="Графическое приложение № 14"/>
          <p:cNvSpPr txBox="1"/>
          <p:nvPr/>
        </p:nvSpPr>
        <p:spPr>
          <a:xfrm>
            <a:off x="4477675" y="1687243"/>
            <a:ext cx="7537717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11</a:t>
            </a:r>
            <a:endParaRPr dirty="0"/>
          </a:p>
        </p:txBody>
      </p:sp>
      <p:sp>
        <p:nvSpPr>
          <p:cNvPr id="492" name="37"/>
          <p:cNvSpPr/>
          <p:nvPr/>
        </p:nvSpPr>
        <p:spPr>
          <a:xfrm>
            <a:off x="10694778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34</a:t>
            </a:r>
            <a:endParaRPr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495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496" name="Magical Snap - 2015.04.06 15.40 - 031.png" descr="Magical Snap - 2015.04.06 15.40 - 0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150" y="4250266"/>
            <a:ext cx="10426700" cy="10769601"/>
          </a:xfrm>
          <a:prstGeom prst="rect">
            <a:avLst/>
          </a:prstGeom>
          <a:ln w="3175">
            <a:miter lim="400000"/>
          </a:ln>
        </p:spPr>
      </p:pic>
      <p:sp>
        <p:nvSpPr>
          <p:cNvPr id="497" name="Графическое приложение № 15"/>
          <p:cNvSpPr txBox="1"/>
          <p:nvPr/>
        </p:nvSpPr>
        <p:spPr>
          <a:xfrm>
            <a:off x="4511542" y="1687243"/>
            <a:ext cx="7537716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12</a:t>
            </a:r>
            <a:endParaRPr dirty="0"/>
          </a:p>
        </p:txBody>
      </p:sp>
      <p:sp>
        <p:nvSpPr>
          <p:cNvPr id="498" name="38"/>
          <p:cNvSpPr/>
          <p:nvPr/>
        </p:nvSpPr>
        <p:spPr>
          <a:xfrm>
            <a:off x="-66356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35</a:t>
            </a: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8836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501" name="Земли с\х назначен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Земли с\х назначения</a:t>
            </a:r>
          </a:p>
        </p:txBody>
      </p:sp>
      <p:pic>
        <p:nvPicPr>
          <p:cNvPr id="502" name="Magical Snap - 2015.04.06 15.48 - 032.png" descr="Magical Snap - 2015.04.06 15.48 - 0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173604"/>
            <a:ext cx="12573000" cy="7432792"/>
          </a:xfrm>
          <a:prstGeom prst="rect">
            <a:avLst/>
          </a:prstGeom>
          <a:ln w="3175">
            <a:miter lim="400000"/>
          </a:ln>
        </p:spPr>
      </p:pic>
      <p:sp>
        <p:nvSpPr>
          <p:cNvPr id="503" name="Графическое приложение № 16"/>
          <p:cNvSpPr txBox="1"/>
          <p:nvPr/>
        </p:nvSpPr>
        <p:spPr>
          <a:xfrm>
            <a:off x="4799409" y="1687243"/>
            <a:ext cx="7537716" cy="689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Графическое</a:t>
            </a:r>
            <a:r>
              <a:rPr dirty="0"/>
              <a:t> </a:t>
            </a:r>
            <a:r>
              <a:rPr dirty="0" err="1"/>
              <a:t>приложение</a:t>
            </a:r>
            <a:r>
              <a:rPr dirty="0"/>
              <a:t> № </a:t>
            </a:r>
            <a:r>
              <a:rPr lang="ru-RU" dirty="0"/>
              <a:t>13</a:t>
            </a:r>
            <a:endParaRPr dirty="0"/>
          </a:p>
        </p:txBody>
      </p:sp>
      <p:sp>
        <p:nvSpPr>
          <p:cNvPr id="504" name="39"/>
          <p:cNvSpPr/>
          <p:nvPr/>
        </p:nvSpPr>
        <p:spPr>
          <a:xfrm>
            <a:off x="10694778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rPr lang="ru-RU" dirty="0"/>
              <a:t>36</a:t>
            </a:r>
            <a:endParaRPr dirty="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77488"/>
            <a:extLst/>
          </a:blip>
          <a:stretch>
            <a:fillRect/>
          </a:stretch>
        </p:blipFill>
        <p:spPr>
          <a:xfrm>
            <a:off x="-5618154" y="-927814"/>
            <a:ext cx="23809308" cy="17856982"/>
          </a:xfrm>
          <a:prstGeom prst="rect">
            <a:avLst/>
          </a:prstGeom>
          <a:ln w="3175">
            <a:miter lim="400000"/>
          </a:ln>
        </p:spPr>
      </p:pic>
      <p:pic>
        <p:nvPicPr>
          <p:cNvPr id="507" name="флаг.gif" descr="флаг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3399" y="307106"/>
            <a:ext cx="1326202" cy="1658861"/>
          </a:xfrm>
          <a:prstGeom prst="rect">
            <a:avLst/>
          </a:prstGeom>
          <a:ln w="3175">
            <a:miter lim="400000"/>
          </a:ln>
        </p:spPr>
      </p:pic>
      <p:sp>
        <p:nvSpPr>
          <p:cNvPr id="508" name="2015 год"/>
          <p:cNvSpPr txBox="1"/>
          <p:nvPr/>
        </p:nvSpPr>
        <p:spPr>
          <a:xfrm>
            <a:off x="5272330" y="16528771"/>
            <a:ext cx="2028341" cy="7244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6306" tIns="46306" rIns="46306" bIns="46306" anchor="ctr">
            <a:spAutoFit/>
          </a:bodyPr>
          <a:lstStyle>
            <a:lvl1pPr>
              <a:defRPr sz="4100">
                <a:solidFill>
                  <a:schemeClr val="accent1"/>
                </a:solidFill>
                <a:latin typeface="Superclarendon Light"/>
                <a:ea typeface="Superclarendon Light"/>
                <a:cs typeface="Superclarendon Light"/>
                <a:sym typeface="Superclarendon Light"/>
              </a:defRPr>
            </a:lvl1pPr>
          </a:lstStyle>
          <a:p>
            <a:r>
              <a:rPr dirty="0"/>
              <a:t>20</a:t>
            </a:r>
            <a:r>
              <a:rPr lang="ru-RU" dirty="0"/>
              <a:t>23</a:t>
            </a:r>
            <a:r>
              <a:rPr dirty="0"/>
              <a:t> </a:t>
            </a:r>
            <a:r>
              <a:rPr dirty="0" err="1"/>
              <a:t>год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82111" y="-9090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Максатихинский район — административная единица и муниципальное образование на северо-востоке Тверской области России.…"/>
          <p:cNvSpPr txBox="1"/>
          <p:nvPr/>
        </p:nvSpPr>
        <p:spPr>
          <a:xfrm>
            <a:off x="604348" y="1427778"/>
            <a:ext cx="11333753" cy="9613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2" spcCol="566687"/>
          <a:lstStyle/>
          <a:p>
            <a:pPr indent="190500" algn="l" defTabSz="457200">
              <a:defRPr sz="2200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Максатихинский</a:t>
            </a:r>
            <a:r>
              <a:rPr dirty="0"/>
              <a:t> </a:t>
            </a:r>
            <a:r>
              <a:rPr lang="ru-RU" dirty="0"/>
              <a:t>муниципальный округ</a:t>
            </a:r>
            <a:r>
              <a:rPr dirty="0"/>
              <a:t> — </a:t>
            </a:r>
            <a:r>
              <a:rPr dirty="0" err="1"/>
              <a:t>административная</a:t>
            </a:r>
            <a:r>
              <a:rPr dirty="0"/>
              <a:t> </a:t>
            </a:r>
            <a:r>
              <a:rPr dirty="0" err="1"/>
              <a:t>единица</a:t>
            </a:r>
            <a:r>
              <a:rPr dirty="0"/>
              <a:t> и </a:t>
            </a:r>
            <a:r>
              <a:rPr dirty="0" err="1"/>
              <a:t>муниципальное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северо-востоке</a:t>
            </a:r>
            <a:r>
              <a:rPr dirty="0"/>
              <a:t> </a:t>
            </a:r>
            <a:r>
              <a:rPr dirty="0" err="1"/>
              <a:t>Тверской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.</a:t>
            </a:r>
          </a:p>
          <a:p>
            <a:pPr indent="190500" algn="l" defTabSz="457200">
              <a:defRPr sz="2200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Площадь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2 766 км² (276 616 </a:t>
            </a:r>
            <a:r>
              <a:rPr dirty="0" err="1"/>
              <a:t>гектаров</a:t>
            </a:r>
            <a:r>
              <a:rPr dirty="0"/>
              <a:t>).</a:t>
            </a:r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Максатихинский</a:t>
            </a:r>
            <a:r>
              <a:rPr dirty="0"/>
              <a:t> </a:t>
            </a:r>
            <a:r>
              <a:rPr lang="ru-RU" dirty="0"/>
              <a:t>муниципальный округ</a:t>
            </a:r>
            <a:r>
              <a:rPr dirty="0"/>
              <a:t> </a:t>
            </a:r>
            <a:r>
              <a:rPr dirty="0" err="1"/>
              <a:t>граничит</a:t>
            </a:r>
            <a:r>
              <a:rPr dirty="0"/>
              <a:t> с </a:t>
            </a:r>
            <a:r>
              <a:rPr dirty="0" err="1"/>
              <a:t>Лесным</a:t>
            </a:r>
            <a:r>
              <a:rPr dirty="0"/>
              <a:t>, </a:t>
            </a:r>
            <a:r>
              <a:rPr dirty="0" err="1"/>
              <a:t>Сандовским</a:t>
            </a:r>
            <a:r>
              <a:rPr dirty="0"/>
              <a:t>, </a:t>
            </a:r>
            <a:r>
              <a:rPr dirty="0" err="1"/>
              <a:t>Молоковским</a:t>
            </a:r>
            <a:r>
              <a:rPr dirty="0"/>
              <a:t>, </a:t>
            </a:r>
            <a:r>
              <a:rPr dirty="0" err="1"/>
              <a:t>Рамешковским</a:t>
            </a:r>
            <a:r>
              <a:rPr dirty="0"/>
              <a:t>, </a:t>
            </a:r>
            <a:r>
              <a:rPr dirty="0" err="1"/>
              <a:t>Лихославльским</a:t>
            </a:r>
            <a:r>
              <a:rPr dirty="0"/>
              <a:t>, </a:t>
            </a:r>
            <a:r>
              <a:rPr dirty="0" err="1"/>
              <a:t>Спировским</a:t>
            </a:r>
            <a:r>
              <a:rPr lang="ru-RU" dirty="0"/>
              <a:t> муниципальными округами</a:t>
            </a:r>
            <a:r>
              <a:rPr dirty="0"/>
              <a:t>, </a:t>
            </a:r>
            <a:r>
              <a:rPr dirty="0" err="1"/>
              <a:t>Вышневолоцким</a:t>
            </a:r>
            <a:r>
              <a:rPr dirty="0"/>
              <a:t> и </a:t>
            </a:r>
            <a:r>
              <a:rPr dirty="0" err="1"/>
              <a:t>Удомельским</a:t>
            </a:r>
            <a:r>
              <a:rPr lang="ru-RU" dirty="0"/>
              <a:t> городскими округами и</a:t>
            </a:r>
            <a:r>
              <a:rPr dirty="0"/>
              <a:t> </a:t>
            </a:r>
            <a:r>
              <a:rPr lang="ru-RU" dirty="0" err="1"/>
              <a:t>Бежецким</a:t>
            </a:r>
            <a:r>
              <a:rPr lang="ru-RU" dirty="0"/>
              <a:t> </a:t>
            </a:r>
            <a:r>
              <a:rPr dirty="0" err="1"/>
              <a:t>райо</a:t>
            </a:r>
            <a:r>
              <a:rPr lang="ru-RU" dirty="0"/>
              <a:t>ном</a:t>
            </a:r>
            <a:r>
              <a:rPr dirty="0"/>
              <a:t>.</a:t>
            </a:r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реки</a:t>
            </a:r>
            <a:r>
              <a:rPr dirty="0"/>
              <a:t> — </a:t>
            </a:r>
            <a:r>
              <a:rPr dirty="0" err="1"/>
              <a:t>Молога</a:t>
            </a:r>
            <a:r>
              <a:rPr dirty="0"/>
              <a:t> и </a:t>
            </a:r>
            <a:r>
              <a:rPr dirty="0" err="1"/>
              <a:t>Волчина</a:t>
            </a:r>
            <a:r>
              <a:rPr dirty="0"/>
              <a:t>.</a:t>
            </a:r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l" defTabSz="457200">
              <a:defRPr sz="2200">
                <a:solidFill>
                  <a:srgbClr val="25252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Административный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— </a:t>
            </a:r>
            <a:r>
              <a:rPr dirty="0" err="1"/>
              <a:t>посёлок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.</a:t>
            </a:r>
          </a:p>
          <a:p>
            <a:pPr indent="190500" algn="l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Главной</a:t>
            </a:r>
            <a:r>
              <a:rPr dirty="0"/>
              <a:t> </a:t>
            </a:r>
            <a:r>
              <a:rPr dirty="0" err="1"/>
              <a:t>автомобильной</a:t>
            </a:r>
            <a:r>
              <a:rPr dirty="0"/>
              <a:t> </a:t>
            </a:r>
            <a:r>
              <a:rPr dirty="0" err="1"/>
              <a:t>дорогой</a:t>
            </a:r>
            <a:r>
              <a:rPr dirty="0"/>
              <a:t>, </a:t>
            </a:r>
            <a:r>
              <a:rPr dirty="0" err="1"/>
              <a:t>проходящей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пгт</a:t>
            </a:r>
            <a:r>
              <a:rPr dirty="0"/>
              <a:t>. </a:t>
            </a:r>
            <a:r>
              <a:rPr dirty="0" err="1"/>
              <a:t>Максатиха</a:t>
            </a:r>
            <a:r>
              <a:rPr dirty="0"/>
              <a:t>,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шоссе</a:t>
            </a:r>
            <a:r>
              <a:rPr dirty="0"/>
              <a:t> Р-85 </a:t>
            </a:r>
            <a:r>
              <a:rPr dirty="0" err="1"/>
              <a:t>Вышний</a:t>
            </a:r>
            <a:r>
              <a:rPr dirty="0"/>
              <a:t> </a:t>
            </a:r>
            <a:r>
              <a:rPr dirty="0" err="1"/>
              <a:t>Волоч</a:t>
            </a:r>
            <a:r>
              <a:rPr lang="ru-RU" dirty="0"/>
              <a:t>е</a:t>
            </a:r>
            <a:r>
              <a:rPr dirty="0"/>
              <a:t>к — </a:t>
            </a:r>
            <a:r>
              <a:rPr dirty="0" err="1"/>
              <a:t>Бежецк</a:t>
            </a:r>
            <a:r>
              <a:rPr dirty="0"/>
              <a:t> — </a:t>
            </a:r>
            <a:r>
              <a:rPr dirty="0" err="1"/>
              <a:t>Сонково</a:t>
            </a:r>
            <a:r>
              <a:rPr dirty="0"/>
              <a:t> — </a:t>
            </a:r>
            <a:r>
              <a:rPr dirty="0" err="1"/>
              <a:t>Углич</a:t>
            </a:r>
            <a:r>
              <a:rPr dirty="0"/>
              <a:t>.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Вышний</a:t>
            </a:r>
            <a:r>
              <a:rPr dirty="0"/>
              <a:t> </a:t>
            </a:r>
            <a:r>
              <a:rPr dirty="0" err="1"/>
              <a:t>Волоч</a:t>
            </a:r>
            <a:r>
              <a:rPr lang="ru-RU" dirty="0"/>
              <a:t>е</a:t>
            </a:r>
            <a:r>
              <a:rPr dirty="0"/>
              <a:t>к </a:t>
            </a:r>
            <a:r>
              <a:rPr dirty="0" err="1"/>
              <a:t>осуществляется</a:t>
            </a:r>
            <a:r>
              <a:rPr dirty="0"/>
              <a:t> </a:t>
            </a:r>
            <a:r>
              <a:rPr dirty="0" err="1"/>
              <a:t>выезд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федеральную</a:t>
            </a:r>
            <a:r>
              <a:rPr dirty="0"/>
              <a:t> </a:t>
            </a:r>
            <a:r>
              <a:rPr dirty="0" err="1"/>
              <a:t>автомобильную</a:t>
            </a:r>
            <a:r>
              <a:rPr dirty="0"/>
              <a:t> </a:t>
            </a:r>
            <a:r>
              <a:rPr dirty="0" err="1"/>
              <a:t>дорогу</a:t>
            </a:r>
            <a:r>
              <a:rPr dirty="0"/>
              <a:t> М-10 </a:t>
            </a:r>
            <a:r>
              <a:rPr dirty="0" err="1"/>
              <a:t>Москва</a:t>
            </a:r>
            <a:r>
              <a:rPr dirty="0"/>
              <a:t> — </a:t>
            </a:r>
            <a:r>
              <a:rPr dirty="0" err="1"/>
              <a:t>Санкт-Петербург</a:t>
            </a:r>
            <a:r>
              <a:rPr dirty="0"/>
              <a:t>, а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Бежецк</a:t>
            </a:r>
            <a:r>
              <a:rPr dirty="0"/>
              <a:t> — в </a:t>
            </a:r>
            <a:r>
              <a:rPr dirty="0" err="1"/>
              <a:t>Красный</a:t>
            </a:r>
            <a:r>
              <a:rPr dirty="0"/>
              <a:t> </a:t>
            </a:r>
            <a:r>
              <a:rPr dirty="0" err="1"/>
              <a:t>Холм</a:t>
            </a:r>
            <a:r>
              <a:rPr dirty="0"/>
              <a:t>, </a:t>
            </a:r>
            <a:r>
              <a:rPr dirty="0" err="1"/>
              <a:t>Устюжну</a:t>
            </a:r>
            <a:r>
              <a:rPr dirty="0"/>
              <a:t>, </a:t>
            </a:r>
            <a:r>
              <a:rPr dirty="0" err="1"/>
              <a:t>Кашин</a:t>
            </a:r>
            <a:r>
              <a:rPr dirty="0"/>
              <a:t>, </a:t>
            </a:r>
            <a:r>
              <a:rPr dirty="0" err="1"/>
              <a:t>Калязин</a:t>
            </a:r>
            <a:r>
              <a:rPr dirty="0"/>
              <a:t>, </a:t>
            </a:r>
            <a:r>
              <a:rPr dirty="0" err="1"/>
              <a:t>Ярославскую</a:t>
            </a:r>
            <a:r>
              <a:rPr dirty="0"/>
              <a:t> </a:t>
            </a:r>
            <a:r>
              <a:rPr dirty="0" err="1"/>
              <a:t>область</a:t>
            </a:r>
            <a:r>
              <a:rPr dirty="0"/>
              <a:t>.</a:t>
            </a:r>
          </a:p>
          <a:p>
            <a:pPr indent="1905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1905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Расстояния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автодорогам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пгт</a:t>
            </a:r>
            <a:r>
              <a:rPr dirty="0"/>
              <a:t>. </a:t>
            </a:r>
            <a:r>
              <a:rPr dirty="0" err="1"/>
              <a:t>Максатиха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соседних</a:t>
            </a:r>
            <a:r>
              <a:rPr dirty="0"/>
              <a:t> </a:t>
            </a:r>
            <a:r>
              <a:rPr dirty="0" err="1"/>
              <a:t>городов</a:t>
            </a:r>
            <a:r>
              <a:rPr dirty="0"/>
              <a:t> и </a:t>
            </a:r>
            <a:r>
              <a:rPr lang="ru-RU" dirty="0"/>
              <a:t>административных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: </a:t>
            </a:r>
            <a:r>
              <a:rPr dirty="0" err="1"/>
              <a:t>Бежецк</a:t>
            </a:r>
            <a:r>
              <a:rPr dirty="0"/>
              <a:t> — 53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Сонково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Бежецк</a:t>
            </a:r>
            <a:r>
              <a:rPr dirty="0"/>
              <a:t>) — 82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Красный</a:t>
            </a:r>
            <a:r>
              <a:rPr dirty="0"/>
              <a:t> </a:t>
            </a:r>
            <a:r>
              <a:rPr dirty="0" err="1"/>
              <a:t>Холм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Бежецк</a:t>
            </a:r>
            <a:r>
              <a:rPr dirty="0"/>
              <a:t>) — 96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Кесова</a:t>
            </a:r>
            <a:r>
              <a:rPr dirty="0"/>
              <a:t> </a:t>
            </a:r>
            <a:r>
              <a:rPr dirty="0" err="1"/>
              <a:t>Гора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Бежецк</a:t>
            </a:r>
            <a:r>
              <a:rPr dirty="0"/>
              <a:t>) — 103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Рамешки</a:t>
            </a:r>
            <a:r>
              <a:rPr dirty="0"/>
              <a:t> — 56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Удомля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Малышево</a:t>
            </a:r>
            <a:r>
              <a:rPr dirty="0"/>
              <a:t>, </a:t>
            </a:r>
            <a:r>
              <a:rPr dirty="0" err="1"/>
              <a:t>Брусово</a:t>
            </a:r>
            <a:r>
              <a:rPr dirty="0"/>
              <a:t>, </a:t>
            </a:r>
            <a:r>
              <a:rPr dirty="0" err="1"/>
              <a:t>Еремково</a:t>
            </a:r>
            <a:r>
              <a:rPr dirty="0"/>
              <a:t>) — 70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Удомля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Починок</a:t>
            </a:r>
            <a:r>
              <a:rPr dirty="0"/>
              <a:t> — </a:t>
            </a:r>
            <a:r>
              <a:rPr dirty="0" err="1"/>
              <a:t>дорога</a:t>
            </a:r>
            <a:r>
              <a:rPr dirty="0"/>
              <a:t> Р-85) — 81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Вышний</a:t>
            </a:r>
            <a:r>
              <a:rPr dirty="0"/>
              <a:t> </a:t>
            </a:r>
            <a:r>
              <a:rPr dirty="0" err="1"/>
              <a:t>Волочек</a:t>
            </a:r>
            <a:r>
              <a:rPr dirty="0"/>
              <a:t> (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дороге</a:t>
            </a:r>
            <a:r>
              <a:rPr dirty="0"/>
              <a:t> Р-85) — 93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Вышний</a:t>
            </a:r>
            <a:r>
              <a:rPr dirty="0"/>
              <a:t> </a:t>
            </a:r>
            <a:r>
              <a:rPr dirty="0" err="1"/>
              <a:t>Волоч</a:t>
            </a:r>
            <a:r>
              <a:rPr lang="ru-RU" dirty="0"/>
              <a:t>е</a:t>
            </a:r>
            <a:r>
              <a:rPr dirty="0"/>
              <a:t>к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Брусово</a:t>
            </a:r>
            <a:r>
              <a:rPr dirty="0"/>
              <a:t>, </a:t>
            </a:r>
            <a:r>
              <a:rPr dirty="0" err="1"/>
              <a:t>Удомлю</a:t>
            </a:r>
            <a:r>
              <a:rPr dirty="0"/>
              <a:t>, </a:t>
            </a:r>
            <a:r>
              <a:rPr dirty="0" err="1"/>
              <a:t>Починок</a:t>
            </a:r>
            <a:r>
              <a:rPr dirty="0"/>
              <a:t> — в </a:t>
            </a:r>
            <a:r>
              <a:rPr dirty="0" err="1"/>
              <a:t>объезд</a:t>
            </a:r>
            <a:r>
              <a:rPr dirty="0"/>
              <a:t>) — 122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Лесное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Мылышево</a:t>
            </a:r>
            <a:r>
              <a:rPr dirty="0"/>
              <a:t>) — 81 </a:t>
            </a:r>
            <a:r>
              <a:rPr dirty="0" err="1"/>
              <a:t>км</a:t>
            </a:r>
            <a:r>
              <a:rPr dirty="0"/>
              <a:t>.; </a:t>
            </a:r>
            <a:r>
              <a:rPr dirty="0" err="1"/>
              <a:t>Пестово</a:t>
            </a:r>
            <a:r>
              <a:rPr dirty="0"/>
              <a:t> (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Малышево</a:t>
            </a:r>
            <a:r>
              <a:rPr dirty="0"/>
              <a:t>, </a:t>
            </a:r>
            <a:r>
              <a:rPr dirty="0" err="1"/>
              <a:t>Лесное</a:t>
            </a:r>
            <a:r>
              <a:rPr dirty="0"/>
              <a:t>, </a:t>
            </a:r>
            <a:r>
              <a:rPr dirty="0" err="1"/>
              <a:t>Вятку</a:t>
            </a:r>
            <a:r>
              <a:rPr dirty="0"/>
              <a:t>) — 122 </a:t>
            </a:r>
            <a:r>
              <a:rPr dirty="0" err="1"/>
              <a:t>км</a:t>
            </a:r>
            <a:r>
              <a:rPr dirty="0"/>
              <a:t>.</a:t>
            </a:r>
          </a:p>
          <a:p>
            <a:pPr indent="1905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1905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Расстояние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пгт</a:t>
            </a:r>
            <a:r>
              <a:rPr dirty="0"/>
              <a:t>. </a:t>
            </a:r>
            <a:r>
              <a:rPr dirty="0" err="1"/>
              <a:t>Максатиха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г. </a:t>
            </a:r>
            <a:r>
              <a:rPr dirty="0" err="1"/>
              <a:t>Москва</a:t>
            </a:r>
            <a:r>
              <a:rPr dirty="0"/>
              <a:t> — 300 </a:t>
            </a:r>
            <a:r>
              <a:rPr dirty="0" err="1"/>
              <a:t>км</a:t>
            </a:r>
            <a:r>
              <a:rPr dirty="0"/>
              <a:t>., </a:t>
            </a:r>
            <a:r>
              <a:rPr dirty="0" err="1"/>
              <a:t>до</a:t>
            </a:r>
            <a:r>
              <a:rPr dirty="0"/>
              <a:t> г. </a:t>
            </a:r>
            <a:r>
              <a:rPr dirty="0" err="1"/>
              <a:t>Санкт-Петербург</a:t>
            </a:r>
            <a:r>
              <a:rPr dirty="0"/>
              <a:t> — 502 </a:t>
            </a:r>
            <a:r>
              <a:rPr dirty="0" err="1"/>
              <a:t>км</a:t>
            </a:r>
            <a:r>
              <a:rPr dirty="0"/>
              <a:t>.,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областного</a:t>
            </a:r>
            <a:r>
              <a:rPr dirty="0"/>
              <a:t> </a:t>
            </a:r>
            <a:r>
              <a:rPr dirty="0" err="1"/>
              <a:t>центра</a:t>
            </a:r>
            <a:r>
              <a:rPr dirty="0"/>
              <a:t> г. </a:t>
            </a:r>
            <a:r>
              <a:rPr dirty="0" err="1"/>
              <a:t>Тверь</a:t>
            </a:r>
            <a:r>
              <a:rPr dirty="0"/>
              <a:t> — 124 </a:t>
            </a:r>
            <a:r>
              <a:rPr dirty="0" err="1"/>
              <a:t>км</a:t>
            </a:r>
            <a:r>
              <a:rPr dirty="0"/>
              <a:t>.</a:t>
            </a:r>
          </a:p>
        </p:txBody>
      </p:sp>
      <p:sp>
        <p:nvSpPr>
          <p:cNvPr id="138" name="4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4</a:t>
            </a:r>
          </a:p>
        </p:txBody>
      </p:sp>
      <p:pic>
        <p:nvPicPr>
          <p:cNvPr id="139" name="maksatiha-na-karte.png" descr="maksatiha-na-kar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3407" y="10881360"/>
            <a:ext cx="10128622" cy="6387096"/>
          </a:xfrm>
          <a:prstGeom prst="rect">
            <a:avLst/>
          </a:prstGeom>
          <a:ln w="3175">
            <a:miter lim="400000"/>
          </a:ln>
        </p:spPr>
      </p:pic>
      <p:sp>
        <p:nvSpPr>
          <p:cNvPr id="140" name="Географическое положение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Географическое положение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617954" y="-9344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43" name="Историческая справка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Историческая справка</a:t>
            </a:r>
          </a:p>
        </p:txBody>
      </p:sp>
      <p:sp>
        <p:nvSpPr>
          <p:cNvPr id="144" name="Своеобразное «затишье» наступило в XV веке. Территория Максатихинского района с 1485 года стала являться частью Бежецкой пятины Новгородского уезда Московского государства. Первая перепись поселения Максатиха была проведена в 1545 году, именно с этого момента и берёт своё начало официальная история населённого пункта. Однако уже после этого максатихинский край был вновь почти полностью опустошён — сначала опричнина, затем нашествие шляхтичей.…"/>
          <p:cNvSpPr txBox="1"/>
          <p:nvPr/>
        </p:nvSpPr>
        <p:spPr>
          <a:xfrm>
            <a:off x="575513" y="4635418"/>
            <a:ext cx="11319600" cy="27469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Своеобразное</a:t>
            </a:r>
            <a:r>
              <a:rPr dirty="0"/>
              <a:t> «</a:t>
            </a:r>
            <a:r>
              <a:rPr dirty="0" err="1"/>
              <a:t>затишье</a:t>
            </a:r>
            <a:r>
              <a:rPr dirty="0"/>
              <a:t>» </a:t>
            </a:r>
            <a:r>
              <a:rPr dirty="0" err="1"/>
              <a:t>наступило</a:t>
            </a:r>
            <a:r>
              <a:rPr dirty="0"/>
              <a:t> в XV </a:t>
            </a:r>
            <a:r>
              <a:rPr dirty="0" err="1"/>
              <a:t>веке</a:t>
            </a:r>
            <a:r>
              <a:rPr dirty="0"/>
              <a:t>. </a:t>
            </a:r>
            <a:r>
              <a:rPr dirty="0" err="1"/>
              <a:t>Территория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dirty="0" err="1"/>
              <a:t>района</a:t>
            </a:r>
            <a:r>
              <a:rPr dirty="0"/>
              <a:t> с 1485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стала</a:t>
            </a:r>
            <a:r>
              <a:rPr dirty="0"/>
              <a:t> </a:t>
            </a:r>
            <a:r>
              <a:rPr dirty="0" err="1"/>
              <a:t>являться</a:t>
            </a:r>
            <a:r>
              <a:rPr dirty="0"/>
              <a:t> </a:t>
            </a:r>
            <a:r>
              <a:rPr dirty="0" err="1"/>
              <a:t>частью</a:t>
            </a:r>
            <a:r>
              <a:rPr dirty="0"/>
              <a:t> </a:t>
            </a:r>
            <a:r>
              <a:rPr dirty="0" err="1"/>
              <a:t>Бежецкой</a:t>
            </a:r>
            <a:r>
              <a:rPr dirty="0"/>
              <a:t> </a:t>
            </a:r>
            <a:r>
              <a:rPr dirty="0" err="1"/>
              <a:t>пятины</a:t>
            </a:r>
            <a:r>
              <a:rPr dirty="0"/>
              <a:t> </a:t>
            </a:r>
            <a:r>
              <a:rPr dirty="0" err="1"/>
              <a:t>Новгородского</a:t>
            </a:r>
            <a:r>
              <a:rPr dirty="0"/>
              <a:t> </a:t>
            </a:r>
            <a:r>
              <a:rPr dirty="0" err="1"/>
              <a:t>уезда</a:t>
            </a:r>
            <a:r>
              <a:rPr dirty="0"/>
              <a:t> </a:t>
            </a:r>
            <a:r>
              <a:rPr dirty="0" err="1"/>
              <a:t>Московского</a:t>
            </a:r>
            <a:r>
              <a:rPr dirty="0"/>
              <a:t> </a:t>
            </a:r>
            <a:r>
              <a:rPr dirty="0" err="1"/>
              <a:t>государства</a:t>
            </a:r>
            <a:r>
              <a:rPr dirty="0"/>
              <a:t>. </a:t>
            </a:r>
            <a:r>
              <a:rPr dirty="0" err="1"/>
              <a:t>Первая</a:t>
            </a:r>
            <a:r>
              <a:rPr dirty="0"/>
              <a:t> </a:t>
            </a:r>
            <a:r>
              <a:rPr dirty="0" err="1"/>
              <a:t>перепись</a:t>
            </a:r>
            <a:r>
              <a:rPr dirty="0"/>
              <a:t> </a:t>
            </a:r>
            <a:r>
              <a:rPr dirty="0" err="1"/>
              <a:t>поселения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проведена</a:t>
            </a:r>
            <a:r>
              <a:rPr dirty="0"/>
              <a:t> в 1545 </a:t>
            </a:r>
            <a:r>
              <a:rPr dirty="0" err="1"/>
              <a:t>году</a:t>
            </a:r>
            <a:r>
              <a:rPr dirty="0"/>
              <a:t>, </a:t>
            </a:r>
            <a:r>
              <a:rPr dirty="0" err="1"/>
              <a:t>именно</a:t>
            </a:r>
            <a:r>
              <a:rPr dirty="0"/>
              <a:t> с </a:t>
            </a:r>
            <a:r>
              <a:rPr dirty="0" err="1"/>
              <a:t>этого</a:t>
            </a:r>
            <a:r>
              <a:rPr dirty="0"/>
              <a:t> </a:t>
            </a:r>
            <a:r>
              <a:rPr dirty="0" err="1"/>
              <a:t>момента</a:t>
            </a:r>
            <a:r>
              <a:rPr dirty="0"/>
              <a:t> и </a:t>
            </a:r>
            <a:r>
              <a:rPr dirty="0" err="1"/>
              <a:t>берёт</a:t>
            </a:r>
            <a:r>
              <a:rPr dirty="0"/>
              <a:t> </a:t>
            </a:r>
            <a:r>
              <a:rPr dirty="0" err="1"/>
              <a:t>своё</a:t>
            </a:r>
            <a:r>
              <a:rPr dirty="0"/>
              <a:t> </a:t>
            </a:r>
            <a:r>
              <a:rPr dirty="0" err="1"/>
              <a:t>начало</a:t>
            </a:r>
            <a:r>
              <a:rPr dirty="0"/>
              <a:t> </a:t>
            </a:r>
            <a:r>
              <a:rPr dirty="0" err="1"/>
              <a:t>официальная</a:t>
            </a:r>
            <a:r>
              <a:rPr dirty="0"/>
              <a:t> </a:t>
            </a:r>
            <a:r>
              <a:rPr dirty="0" err="1"/>
              <a:t>история</a:t>
            </a:r>
            <a:r>
              <a:rPr dirty="0"/>
              <a:t> </a:t>
            </a:r>
            <a:r>
              <a:rPr dirty="0" err="1"/>
              <a:t>населённого</a:t>
            </a:r>
            <a:r>
              <a:rPr dirty="0"/>
              <a:t> </a:t>
            </a:r>
            <a:r>
              <a:rPr dirty="0" err="1"/>
              <a:t>пункта</a:t>
            </a:r>
            <a:r>
              <a:rPr dirty="0"/>
              <a:t>. </a:t>
            </a:r>
            <a:r>
              <a:rPr dirty="0" err="1"/>
              <a:t>Однако</a:t>
            </a:r>
            <a:r>
              <a:rPr dirty="0"/>
              <a:t>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этого</a:t>
            </a:r>
            <a:r>
              <a:rPr dirty="0"/>
              <a:t> 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dirty="0" err="1"/>
              <a:t>край</a:t>
            </a:r>
            <a:r>
              <a:rPr dirty="0"/>
              <a:t> </a:t>
            </a:r>
            <a:r>
              <a:rPr dirty="0" err="1"/>
              <a:t>был</a:t>
            </a:r>
            <a:r>
              <a:rPr dirty="0"/>
              <a:t> </a:t>
            </a:r>
            <a:r>
              <a:rPr dirty="0" err="1"/>
              <a:t>вновь</a:t>
            </a:r>
            <a:r>
              <a:rPr dirty="0"/>
              <a:t> </a:t>
            </a:r>
            <a:r>
              <a:rPr dirty="0" err="1"/>
              <a:t>почти</a:t>
            </a:r>
            <a:r>
              <a:rPr dirty="0"/>
              <a:t> </a:t>
            </a:r>
            <a:r>
              <a:rPr dirty="0" err="1"/>
              <a:t>полностью</a:t>
            </a:r>
            <a:r>
              <a:rPr dirty="0"/>
              <a:t> </a:t>
            </a:r>
            <a:r>
              <a:rPr dirty="0" err="1"/>
              <a:t>опустошён</a:t>
            </a:r>
            <a:r>
              <a:rPr dirty="0"/>
              <a:t> — </a:t>
            </a:r>
            <a:r>
              <a:rPr dirty="0" err="1"/>
              <a:t>сначала</a:t>
            </a:r>
            <a:r>
              <a:rPr dirty="0"/>
              <a:t> </a:t>
            </a:r>
            <a:r>
              <a:rPr dirty="0" err="1"/>
              <a:t>опричнина</a:t>
            </a:r>
            <a:r>
              <a:rPr dirty="0"/>
              <a:t>, </a:t>
            </a:r>
            <a:r>
              <a:rPr dirty="0" err="1"/>
              <a:t>затем</a:t>
            </a:r>
            <a:r>
              <a:rPr dirty="0"/>
              <a:t> </a:t>
            </a:r>
            <a:r>
              <a:rPr dirty="0" err="1"/>
              <a:t>нашествие</a:t>
            </a:r>
            <a:r>
              <a:rPr dirty="0"/>
              <a:t> </a:t>
            </a:r>
            <a:r>
              <a:rPr dirty="0" err="1"/>
              <a:t>шляхтичей</a:t>
            </a:r>
            <a:r>
              <a:rPr dirty="0"/>
              <a:t>.</a:t>
            </a:r>
          </a:p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Московское</a:t>
            </a:r>
            <a:r>
              <a:rPr dirty="0"/>
              <a:t> </a:t>
            </a:r>
            <a:r>
              <a:rPr dirty="0" err="1"/>
              <a:t>государство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заинтересовано</a:t>
            </a:r>
            <a:r>
              <a:rPr dirty="0"/>
              <a:t> в </a:t>
            </a:r>
            <a:r>
              <a:rPr dirty="0" err="1"/>
              <a:t>заселении</a:t>
            </a:r>
            <a:r>
              <a:rPr dirty="0"/>
              <a:t> </a:t>
            </a:r>
            <a:r>
              <a:rPr dirty="0" err="1"/>
              <a:t>пустующей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, и </a:t>
            </a:r>
            <a:r>
              <a:rPr dirty="0" err="1"/>
              <a:t>она</a:t>
            </a:r>
            <a:r>
              <a:rPr dirty="0"/>
              <a:t>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отдана</a:t>
            </a:r>
            <a:r>
              <a:rPr dirty="0"/>
              <a:t> </a:t>
            </a:r>
            <a:r>
              <a:rPr dirty="0" err="1"/>
              <a:t>карельским</a:t>
            </a:r>
            <a:r>
              <a:rPr dirty="0"/>
              <a:t> </a:t>
            </a:r>
            <a:r>
              <a:rPr dirty="0" err="1"/>
              <a:t>беженцам</a:t>
            </a:r>
            <a:r>
              <a:rPr dirty="0"/>
              <a:t>. В 1775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 и </a:t>
            </a:r>
            <a:r>
              <a:rPr dirty="0" err="1"/>
              <a:t>близлежащие</a:t>
            </a:r>
            <a:r>
              <a:rPr dirty="0"/>
              <a:t> </a:t>
            </a:r>
            <a:r>
              <a:rPr dirty="0" err="1"/>
              <a:t>земли</a:t>
            </a:r>
            <a:r>
              <a:rPr dirty="0"/>
              <a:t> </a:t>
            </a:r>
            <a:r>
              <a:rPr dirty="0" err="1"/>
              <a:t>вошли</a:t>
            </a:r>
            <a:r>
              <a:rPr dirty="0"/>
              <a:t> в </a:t>
            </a:r>
            <a:r>
              <a:rPr dirty="0" err="1"/>
              <a:t>Бежецкий</a:t>
            </a:r>
            <a:r>
              <a:rPr dirty="0"/>
              <a:t> </a:t>
            </a:r>
            <a:r>
              <a:rPr dirty="0" err="1"/>
              <a:t>уезд</a:t>
            </a:r>
            <a:r>
              <a:rPr dirty="0"/>
              <a:t> </a:t>
            </a:r>
            <a:r>
              <a:rPr dirty="0" err="1"/>
              <a:t>Тверского</a:t>
            </a:r>
            <a:r>
              <a:rPr dirty="0"/>
              <a:t> </a:t>
            </a:r>
            <a:r>
              <a:rPr dirty="0" err="1"/>
              <a:t>наместничества</a:t>
            </a:r>
            <a:r>
              <a:rPr dirty="0"/>
              <a:t>, и к XIX </a:t>
            </a:r>
            <a:r>
              <a:rPr dirty="0" err="1"/>
              <a:t>веку</a:t>
            </a:r>
            <a:r>
              <a:rPr dirty="0"/>
              <a:t> </a:t>
            </a:r>
            <a:r>
              <a:rPr dirty="0" err="1"/>
              <a:t>стали</a:t>
            </a:r>
            <a:r>
              <a:rPr dirty="0"/>
              <a:t> </a:t>
            </a:r>
            <a:r>
              <a:rPr dirty="0" err="1"/>
              <a:t>одним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самых</a:t>
            </a:r>
            <a:r>
              <a:rPr dirty="0"/>
              <a:t> </a:t>
            </a:r>
            <a:r>
              <a:rPr dirty="0" err="1"/>
              <a:t>густонаселённых</a:t>
            </a:r>
            <a:r>
              <a:rPr dirty="0"/>
              <a:t> </a:t>
            </a:r>
            <a:r>
              <a:rPr dirty="0" err="1"/>
              <a:t>районов</a:t>
            </a:r>
            <a:r>
              <a:rPr dirty="0"/>
              <a:t>. В </a:t>
            </a:r>
            <a:r>
              <a:rPr dirty="0" err="1"/>
              <a:t>большинстве</a:t>
            </a:r>
            <a:r>
              <a:rPr dirty="0"/>
              <a:t> </a:t>
            </a:r>
            <a:r>
              <a:rPr dirty="0" err="1"/>
              <a:t>своём</a:t>
            </a:r>
            <a:r>
              <a:rPr dirty="0"/>
              <a:t> </a:t>
            </a:r>
            <a:r>
              <a:rPr dirty="0" err="1"/>
              <a:t>Максатиху</a:t>
            </a:r>
            <a:r>
              <a:rPr dirty="0"/>
              <a:t> </a:t>
            </a:r>
            <a:r>
              <a:rPr dirty="0" err="1"/>
              <a:t>выбирали</a:t>
            </a:r>
            <a:r>
              <a:rPr dirty="0"/>
              <a:t> </a:t>
            </a:r>
            <a:r>
              <a:rPr dirty="0" err="1"/>
              <a:t>крестьяне</a:t>
            </a:r>
            <a:r>
              <a:rPr dirty="0"/>
              <a:t>, </a:t>
            </a:r>
            <a:r>
              <a:rPr dirty="0" err="1"/>
              <a:t>занимающиеся</a:t>
            </a:r>
            <a:r>
              <a:rPr dirty="0"/>
              <a:t> </a:t>
            </a:r>
            <a:r>
              <a:rPr dirty="0" err="1"/>
              <a:t>земледелием</a:t>
            </a:r>
            <a:r>
              <a:rPr dirty="0"/>
              <a:t>. </a:t>
            </a:r>
            <a:r>
              <a:rPr dirty="0" err="1"/>
              <a:t>Большое</a:t>
            </a:r>
            <a:r>
              <a:rPr dirty="0"/>
              <a:t> </a:t>
            </a:r>
            <a:r>
              <a:rPr dirty="0" err="1"/>
              <a:t>значение</a:t>
            </a:r>
            <a:r>
              <a:rPr dirty="0"/>
              <a:t> </a:t>
            </a:r>
            <a:r>
              <a:rPr dirty="0" err="1"/>
              <a:t>придавалось</a:t>
            </a:r>
            <a:r>
              <a:rPr dirty="0"/>
              <a:t> </a:t>
            </a:r>
            <a:r>
              <a:rPr dirty="0" err="1"/>
              <a:t>деревообработке</a:t>
            </a:r>
            <a:r>
              <a:rPr dirty="0"/>
              <a:t> —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дерева</a:t>
            </a:r>
            <a:r>
              <a:rPr dirty="0"/>
              <a:t> </a:t>
            </a:r>
            <a:r>
              <a:rPr dirty="0" err="1"/>
              <a:t>строили</a:t>
            </a:r>
            <a:r>
              <a:rPr dirty="0"/>
              <a:t> </a:t>
            </a:r>
            <a:r>
              <a:rPr dirty="0" err="1"/>
              <a:t>дома</a:t>
            </a:r>
            <a:r>
              <a:rPr dirty="0"/>
              <a:t>, </a:t>
            </a:r>
            <a:r>
              <a:rPr dirty="0" err="1"/>
              <a:t>изготовляли</a:t>
            </a:r>
            <a:r>
              <a:rPr dirty="0"/>
              <a:t> </a:t>
            </a:r>
            <a:r>
              <a:rPr dirty="0" err="1"/>
              <a:t>предметы</a:t>
            </a:r>
            <a:r>
              <a:rPr dirty="0"/>
              <a:t> </a:t>
            </a:r>
            <a:r>
              <a:rPr dirty="0" err="1"/>
              <a:t>быта</a:t>
            </a:r>
            <a:r>
              <a:rPr dirty="0"/>
              <a:t>, </a:t>
            </a:r>
            <a:r>
              <a:rPr dirty="0" err="1"/>
              <a:t>орудия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.</a:t>
            </a:r>
          </a:p>
        </p:txBody>
      </p:sp>
      <p:grpSp>
        <p:nvGrpSpPr>
          <p:cNvPr id="147" name="y_49806c60.jpg"/>
          <p:cNvGrpSpPr/>
          <p:nvPr/>
        </p:nvGrpSpPr>
        <p:grpSpPr>
          <a:xfrm>
            <a:off x="584200" y="1365250"/>
            <a:ext cx="6331536" cy="3086100"/>
            <a:chOff x="0" y="0"/>
            <a:chExt cx="6331535" cy="3086100"/>
          </a:xfrm>
        </p:grpSpPr>
        <p:pic>
          <p:nvPicPr>
            <p:cNvPr id="146" name="y_49806c60.jpg" descr="y_49806c6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6102936" cy="279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" name="y_49806c60.jpg" descr="y_49806c60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331536" cy="3086100"/>
            </a:xfrm>
            <a:prstGeom prst="rect">
              <a:avLst/>
            </a:prstGeom>
            <a:effectLst/>
          </p:spPr>
        </p:pic>
      </p:grpSp>
      <p:sp>
        <p:nvSpPr>
          <p:cNvPr id="148" name="Первые летописные сведения о поселениях максатихинского края относятся к 1137 году, однако далее их следы теряются вплоть до XVI века. Не исключено, что на процесс исторического «забвения» повлияли многочисленные беды максатихинской земли — нашествие татаро-монголов, нападения литовской армии, междоусобные войны."/>
          <p:cNvSpPr txBox="1"/>
          <p:nvPr/>
        </p:nvSpPr>
        <p:spPr>
          <a:xfrm>
            <a:off x="7243613" y="1725343"/>
            <a:ext cx="4737392" cy="2264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>
            <a:lvl1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Первые летописные сведения о поселениях максатихинского края относятся к 1137 году, однако далее их следы теряются вплоть до XVI века. Не исключено, что на процесс исторического «забвения» повлияли многочисленные беды максатихинской земли — нашествие татаро-монголов, нападения литовской армии, междоусобные войны. </a:t>
            </a:r>
          </a:p>
        </p:txBody>
      </p:sp>
      <p:grpSp>
        <p:nvGrpSpPr>
          <p:cNvPr id="151" name="osennyaya-Maksatiha-4.jpg"/>
          <p:cNvGrpSpPr/>
          <p:nvPr/>
        </p:nvGrpSpPr>
        <p:grpSpPr>
          <a:xfrm>
            <a:off x="7269013" y="7801404"/>
            <a:ext cx="4686592" cy="3254807"/>
            <a:chOff x="0" y="0"/>
            <a:chExt cx="4686590" cy="3254805"/>
          </a:xfrm>
        </p:grpSpPr>
        <p:pic>
          <p:nvPicPr>
            <p:cNvPr id="150" name="osennyaya-Maksatiha-4.jpg" descr="osennyaya-Maksatiha-4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300" y="76200"/>
              <a:ext cx="4457991" cy="29627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9" name="osennyaya-Maksatiha-4.jpg" descr="osennyaya-Maksatiha-4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86591" cy="3254807"/>
            </a:xfrm>
            <a:prstGeom prst="rect">
              <a:avLst/>
            </a:prstGeom>
            <a:effectLst/>
          </p:spPr>
        </p:pic>
      </p:grpSp>
      <p:sp>
        <p:nvSpPr>
          <p:cNvPr id="152" name="Жизнь поселения коренным образом изменилась в 1870 году, когда на её территории появилась железная дорога, связавшая отдалённый населённый пункт с внешним миром. Интересен и тот факт, что построенный в те годы старинный вокзал сохранился и продолжает функционировать. С открытием железной дороги в Максатихе начался быстрый рост торговли и промышленного производства: местные жители начали торговать лесом, дёгтем и углем.…"/>
          <p:cNvSpPr txBox="1"/>
          <p:nvPr/>
        </p:nvSpPr>
        <p:spPr>
          <a:xfrm>
            <a:off x="580925" y="7642600"/>
            <a:ext cx="6338085" cy="34200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Жизнь</a:t>
            </a:r>
            <a:r>
              <a:rPr dirty="0"/>
              <a:t> </a:t>
            </a:r>
            <a:r>
              <a:rPr dirty="0" err="1"/>
              <a:t>поселения</a:t>
            </a:r>
            <a:r>
              <a:rPr dirty="0"/>
              <a:t> </a:t>
            </a:r>
            <a:r>
              <a:rPr dirty="0" err="1"/>
              <a:t>коренным</a:t>
            </a:r>
            <a:r>
              <a:rPr dirty="0"/>
              <a:t> </a:t>
            </a:r>
            <a:r>
              <a:rPr dirty="0" err="1"/>
              <a:t>образом</a:t>
            </a:r>
            <a:r>
              <a:rPr dirty="0"/>
              <a:t> </a:t>
            </a:r>
            <a:r>
              <a:rPr dirty="0" err="1"/>
              <a:t>изменилась</a:t>
            </a:r>
            <a:r>
              <a:rPr dirty="0"/>
              <a:t> в 1870 </a:t>
            </a:r>
            <a:r>
              <a:rPr dirty="0" err="1"/>
              <a:t>году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её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появилась</a:t>
            </a:r>
            <a:r>
              <a:rPr dirty="0"/>
              <a:t> </a:t>
            </a:r>
            <a:r>
              <a:rPr dirty="0" err="1"/>
              <a:t>железная</a:t>
            </a:r>
            <a:r>
              <a:rPr dirty="0"/>
              <a:t> </a:t>
            </a:r>
            <a:r>
              <a:rPr dirty="0" err="1"/>
              <a:t>дорога</a:t>
            </a:r>
            <a:r>
              <a:rPr dirty="0"/>
              <a:t>, </a:t>
            </a:r>
            <a:r>
              <a:rPr dirty="0" err="1"/>
              <a:t>связавшая</a:t>
            </a:r>
            <a:r>
              <a:rPr dirty="0"/>
              <a:t> </a:t>
            </a:r>
            <a:r>
              <a:rPr dirty="0" err="1"/>
              <a:t>отдалённый</a:t>
            </a:r>
            <a:r>
              <a:rPr dirty="0"/>
              <a:t> </a:t>
            </a:r>
            <a:r>
              <a:rPr dirty="0" err="1"/>
              <a:t>населённый</a:t>
            </a:r>
            <a:r>
              <a:rPr dirty="0"/>
              <a:t> </a:t>
            </a:r>
            <a:r>
              <a:rPr dirty="0" err="1"/>
              <a:t>пункт</a:t>
            </a:r>
            <a:r>
              <a:rPr dirty="0"/>
              <a:t> с </a:t>
            </a:r>
            <a:r>
              <a:rPr dirty="0" err="1"/>
              <a:t>внешним</a:t>
            </a:r>
            <a:r>
              <a:rPr dirty="0"/>
              <a:t> </a:t>
            </a:r>
            <a:r>
              <a:rPr dirty="0" err="1"/>
              <a:t>миром</a:t>
            </a:r>
            <a:r>
              <a:rPr dirty="0"/>
              <a:t>. </a:t>
            </a:r>
            <a:r>
              <a:rPr dirty="0" err="1"/>
              <a:t>Интересен</a:t>
            </a:r>
            <a:r>
              <a:rPr dirty="0"/>
              <a:t> и </a:t>
            </a:r>
            <a:r>
              <a:rPr dirty="0" err="1"/>
              <a:t>тот</a:t>
            </a:r>
            <a:r>
              <a:rPr dirty="0"/>
              <a:t> </a:t>
            </a:r>
            <a:r>
              <a:rPr dirty="0" err="1"/>
              <a:t>факт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построенный</a:t>
            </a:r>
            <a:r>
              <a:rPr dirty="0"/>
              <a:t> в </a:t>
            </a:r>
            <a:r>
              <a:rPr dirty="0" err="1"/>
              <a:t>те</a:t>
            </a:r>
            <a:r>
              <a:rPr dirty="0"/>
              <a:t> </a:t>
            </a:r>
            <a:r>
              <a:rPr dirty="0" err="1"/>
              <a:t>годы</a:t>
            </a:r>
            <a:r>
              <a:rPr dirty="0"/>
              <a:t> </a:t>
            </a:r>
            <a:r>
              <a:rPr dirty="0" err="1"/>
              <a:t>старинный</a:t>
            </a:r>
            <a:r>
              <a:rPr dirty="0"/>
              <a:t> </a:t>
            </a:r>
            <a:r>
              <a:rPr dirty="0" err="1"/>
              <a:t>вокзал</a:t>
            </a:r>
            <a:r>
              <a:rPr dirty="0"/>
              <a:t> </a:t>
            </a:r>
            <a:r>
              <a:rPr dirty="0" err="1"/>
              <a:t>сохранился</a:t>
            </a:r>
            <a:r>
              <a:rPr dirty="0"/>
              <a:t> и </a:t>
            </a:r>
            <a:r>
              <a:rPr dirty="0" err="1"/>
              <a:t>продолжает</a:t>
            </a:r>
            <a:r>
              <a:rPr dirty="0"/>
              <a:t> </a:t>
            </a:r>
            <a:r>
              <a:rPr dirty="0" err="1"/>
              <a:t>функционировать</a:t>
            </a:r>
            <a:r>
              <a:rPr dirty="0"/>
              <a:t>. С </a:t>
            </a:r>
            <a:r>
              <a:rPr dirty="0" err="1"/>
              <a:t>открытием</a:t>
            </a:r>
            <a:r>
              <a:rPr dirty="0"/>
              <a:t> </a:t>
            </a:r>
            <a:r>
              <a:rPr dirty="0" err="1"/>
              <a:t>железной</a:t>
            </a:r>
            <a:r>
              <a:rPr dirty="0"/>
              <a:t> </a:t>
            </a:r>
            <a:r>
              <a:rPr dirty="0" err="1"/>
              <a:t>дороги</a:t>
            </a:r>
            <a:r>
              <a:rPr dirty="0"/>
              <a:t> в </a:t>
            </a:r>
            <a:r>
              <a:rPr dirty="0" err="1"/>
              <a:t>Максатихе</a:t>
            </a:r>
            <a:r>
              <a:rPr dirty="0"/>
              <a:t> </a:t>
            </a:r>
            <a:r>
              <a:rPr dirty="0" err="1"/>
              <a:t>начался</a:t>
            </a:r>
            <a:r>
              <a:rPr dirty="0"/>
              <a:t> </a:t>
            </a:r>
            <a:r>
              <a:rPr dirty="0" err="1"/>
              <a:t>быстрый</a:t>
            </a:r>
            <a:r>
              <a:rPr dirty="0"/>
              <a:t>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торговли</a:t>
            </a:r>
            <a:r>
              <a:rPr dirty="0"/>
              <a:t> и </a:t>
            </a:r>
            <a:r>
              <a:rPr dirty="0" err="1"/>
              <a:t>промышленного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: </a:t>
            </a:r>
            <a:r>
              <a:rPr dirty="0" err="1"/>
              <a:t>местные</a:t>
            </a:r>
            <a:r>
              <a:rPr dirty="0"/>
              <a:t> </a:t>
            </a:r>
            <a:r>
              <a:rPr dirty="0" err="1"/>
              <a:t>жители</a:t>
            </a:r>
            <a:r>
              <a:rPr dirty="0"/>
              <a:t> </a:t>
            </a:r>
            <a:r>
              <a:rPr dirty="0" err="1"/>
              <a:t>начали</a:t>
            </a:r>
            <a:r>
              <a:rPr dirty="0"/>
              <a:t> </a:t>
            </a:r>
            <a:r>
              <a:rPr dirty="0" err="1"/>
              <a:t>торговать</a:t>
            </a:r>
            <a:r>
              <a:rPr dirty="0"/>
              <a:t> </a:t>
            </a:r>
            <a:r>
              <a:rPr dirty="0" err="1"/>
              <a:t>лесом</a:t>
            </a:r>
            <a:r>
              <a:rPr dirty="0"/>
              <a:t>, </a:t>
            </a:r>
            <a:r>
              <a:rPr dirty="0" err="1"/>
              <a:t>дёгтем</a:t>
            </a:r>
            <a:r>
              <a:rPr dirty="0"/>
              <a:t> и </a:t>
            </a:r>
            <a:r>
              <a:rPr dirty="0" err="1"/>
              <a:t>углем</a:t>
            </a:r>
            <a:r>
              <a:rPr dirty="0"/>
              <a:t>.</a:t>
            </a:r>
          </a:p>
          <a:p>
            <a:pPr indent="190500" algn="just" defTabSz="457200">
              <a:defRPr sz="1300">
                <a:solidFill>
                  <a:srgbClr val="323333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190500" algn="just" defTabSz="457200">
              <a:defRPr sz="1300">
                <a:solidFill>
                  <a:srgbClr val="32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К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концу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XIX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века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недалеко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от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Максатихи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расположились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лесохимический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и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лесопильный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заводы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. В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ставновящееся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очень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перспективным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место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хлынули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купцы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и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рабочие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началась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масштабная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застройка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поселения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, а в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центре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Максатихи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был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разбит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красивейший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600" dirty="0" err="1">
                <a:latin typeface="Helvetica"/>
                <a:ea typeface="Helvetica"/>
                <a:cs typeface="Helvetica"/>
                <a:sym typeface="Helvetica"/>
              </a:rPr>
              <a:t>парк</a:t>
            </a:r>
            <a:r>
              <a:rPr sz="1600" dirty="0"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153" name="Революцию 1917 года максатихинское население встретило с большим энтузиазмом, в результате многие деревянные дворцы местных помещиков были уничтожены, а два завода по деревообработке перешли в государственную собственность. В годы НЭПа объемы лесозаготовки в Максатихе возросли до небывалого уровня. Культурная жизнь поселения также била ключом — в Максатихе действовала церковь, образовательные учреждения, сельские клубы. В 1929 году Максатиха получила статус посёлка городского типа.…"/>
          <p:cNvSpPr txBox="1"/>
          <p:nvPr/>
        </p:nvSpPr>
        <p:spPr>
          <a:xfrm>
            <a:off x="7266366" y="11299237"/>
            <a:ext cx="4742686" cy="49186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Революцию 1917 года максатихинское население встретило с большим энтузиазмом, в результате многие деревянные дворцы местных помещиков были уничтожены, а два завода по деревообработке перешли в государственную собственность. В годы НЭПа объемы лесозаготовки в Максатихе возросли до небывалого уровня. Культурная жизнь поселения также била ключом — в Максатихе действовала церковь, образовательные учреждения, сельские клубы. В 1929 году Максатиха получила статус посёлка городского типа.</a:t>
            </a:r>
          </a:p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indent="190500"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настоящее время посёлок, как и много веков назад, утопает в зелени, в нём функционирует краеведческий музей, действует несколько деревообрабатывающих производств, маслодельный завод и хлебопекарня.</a:t>
            </a:r>
          </a:p>
        </p:txBody>
      </p:sp>
      <p:grpSp>
        <p:nvGrpSpPr>
          <p:cNvPr id="156" name="DSC07874.jpg"/>
          <p:cNvGrpSpPr/>
          <p:nvPr/>
        </p:nvGrpSpPr>
        <p:grpSpPr>
          <a:xfrm>
            <a:off x="584200" y="11545644"/>
            <a:ext cx="6331536" cy="4349600"/>
            <a:chOff x="0" y="0"/>
            <a:chExt cx="6331535" cy="4349598"/>
          </a:xfrm>
        </p:grpSpPr>
        <p:pic>
          <p:nvPicPr>
            <p:cNvPr id="155" name="DSC07874.jpg" descr="DSC07874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4300" y="76200"/>
              <a:ext cx="6102936" cy="40574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DSC07874.jpg" descr="DSC07874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331536" cy="4349599"/>
            </a:xfrm>
            <a:prstGeom prst="rect">
              <a:avLst/>
            </a:prstGeom>
            <a:effectLst/>
          </p:spPr>
        </p:pic>
      </p:grpSp>
      <p:sp>
        <p:nvSpPr>
          <p:cNvPr id="157" name="5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617954" y="-9344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60" name="6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6</a:t>
            </a:r>
          </a:p>
        </p:txBody>
      </p:sp>
      <p:sp>
        <p:nvSpPr>
          <p:cNvPr id="161" name="Климат и рельеф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Климат и рельеф</a:t>
            </a:r>
          </a:p>
        </p:txBody>
      </p:sp>
      <p:sp>
        <p:nvSpPr>
          <p:cNvPr id="162" name="Климат. В Максатихинском районе умеренно-континентальный климат. Зимой — устойчивый снежный покров в течение нескольких месяцев, летом — значительные суточные амплитуды температуры воздуха.…"/>
          <p:cNvSpPr txBox="1"/>
          <p:nvPr/>
        </p:nvSpPr>
        <p:spPr>
          <a:xfrm>
            <a:off x="571500" y="1223084"/>
            <a:ext cx="6053138" cy="153592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9144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/>
              <a:t>Климат</a:t>
            </a:r>
            <a:r>
              <a:rPr b="1" dirty="0"/>
              <a:t>.</a:t>
            </a:r>
            <a:r>
              <a:rPr dirty="0"/>
              <a:t> </a:t>
            </a:r>
            <a:r>
              <a:rPr sz="2400" dirty="0"/>
              <a:t>В </a:t>
            </a:r>
            <a:r>
              <a:rPr sz="2400" dirty="0" err="1"/>
              <a:t>Максатихинском</a:t>
            </a:r>
            <a:r>
              <a:rPr sz="2400" dirty="0"/>
              <a:t> </a:t>
            </a:r>
            <a:r>
              <a:rPr lang="ru-RU" sz="2400" dirty="0"/>
              <a:t>муниципальном округе</a:t>
            </a:r>
            <a:r>
              <a:rPr sz="2400" dirty="0"/>
              <a:t> </a:t>
            </a:r>
            <a:r>
              <a:rPr sz="2400" dirty="0" err="1"/>
              <a:t>умеренно-континентальный</a:t>
            </a:r>
            <a:r>
              <a:rPr sz="2400" dirty="0"/>
              <a:t> </a:t>
            </a:r>
            <a:r>
              <a:rPr sz="2400" dirty="0" err="1"/>
              <a:t>климат</a:t>
            </a:r>
            <a:r>
              <a:rPr sz="2400" dirty="0"/>
              <a:t>. </a:t>
            </a:r>
            <a:r>
              <a:rPr sz="2400" dirty="0" err="1"/>
              <a:t>Зимой</a:t>
            </a:r>
            <a:r>
              <a:rPr sz="2400" dirty="0"/>
              <a:t> — </a:t>
            </a:r>
            <a:r>
              <a:rPr sz="2400" dirty="0" err="1"/>
              <a:t>устойчивый</a:t>
            </a:r>
            <a:r>
              <a:rPr sz="2400" dirty="0"/>
              <a:t> </a:t>
            </a:r>
            <a:r>
              <a:rPr sz="2400" dirty="0" err="1"/>
              <a:t>снежный</a:t>
            </a:r>
            <a:r>
              <a:rPr sz="2400" dirty="0"/>
              <a:t> </a:t>
            </a:r>
            <a:r>
              <a:rPr sz="2400" dirty="0" err="1"/>
              <a:t>покров</a:t>
            </a:r>
            <a:r>
              <a:rPr sz="2400" dirty="0"/>
              <a:t> в </a:t>
            </a:r>
            <a:r>
              <a:rPr sz="2400" dirty="0" err="1"/>
              <a:t>течение</a:t>
            </a:r>
            <a:r>
              <a:rPr sz="2400" dirty="0"/>
              <a:t> </a:t>
            </a:r>
            <a:r>
              <a:rPr sz="2400" dirty="0" err="1"/>
              <a:t>нескольких</a:t>
            </a:r>
            <a:r>
              <a:rPr sz="2400" dirty="0"/>
              <a:t> </a:t>
            </a:r>
            <a:r>
              <a:rPr sz="2400" dirty="0" err="1"/>
              <a:t>месяцев</a:t>
            </a:r>
            <a:r>
              <a:rPr sz="2400" dirty="0"/>
              <a:t>, </a:t>
            </a:r>
            <a:r>
              <a:rPr sz="2400" dirty="0" err="1"/>
              <a:t>летом</a:t>
            </a:r>
            <a:r>
              <a:rPr sz="2400" dirty="0"/>
              <a:t> — </a:t>
            </a:r>
            <a:r>
              <a:rPr sz="2400" dirty="0" err="1"/>
              <a:t>значительные</a:t>
            </a:r>
            <a:r>
              <a:rPr sz="2400" dirty="0"/>
              <a:t> </a:t>
            </a:r>
            <a:r>
              <a:rPr sz="2400" dirty="0" err="1"/>
              <a:t>суточные</a:t>
            </a:r>
            <a:r>
              <a:rPr sz="2400" dirty="0"/>
              <a:t> </a:t>
            </a:r>
            <a:r>
              <a:rPr sz="2400" dirty="0" err="1"/>
              <a:t>амплитуды</a:t>
            </a:r>
            <a:r>
              <a:rPr sz="2400" dirty="0"/>
              <a:t> </a:t>
            </a:r>
            <a:r>
              <a:rPr sz="2400" dirty="0" err="1"/>
              <a:t>температуры</a:t>
            </a:r>
            <a:r>
              <a:rPr sz="2400" dirty="0"/>
              <a:t> </a:t>
            </a:r>
            <a:r>
              <a:rPr sz="2400" dirty="0" err="1"/>
              <a:t>воздуха</a:t>
            </a:r>
            <a:r>
              <a:rPr sz="2400" dirty="0"/>
              <a:t>.</a:t>
            </a:r>
            <a:endParaRPr dirty="0"/>
          </a:p>
          <a:p>
            <a:pPr indent="190500" algn="just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/>
              <a:t>Рельеф</a:t>
            </a:r>
            <a:r>
              <a:rPr b="1" dirty="0"/>
              <a:t>.</a:t>
            </a:r>
            <a:r>
              <a:rPr dirty="0"/>
              <a:t> </a:t>
            </a:r>
            <a:r>
              <a:rPr dirty="0" err="1"/>
              <a:t>Максатихинский</a:t>
            </a:r>
            <a:r>
              <a:rPr dirty="0"/>
              <a:t> </a:t>
            </a:r>
            <a:r>
              <a:rPr lang="ru-RU" dirty="0"/>
              <a:t>муниципальный округ </a:t>
            </a:r>
            <a:r>
              <a:rPr dirty="0" err="1"/>
              <a:t>расположен</a:t>
            </a:r>
            <a:r>
              <a:rPr dirty="0"/>
              <a:t> в </a:t>
            </a:r>
            <a:r>
              <a:rPr dirty="0" err="1"/>
              <a:t>пределах</a:t>
            </a:r>
            <a:r>
              <a:rPr dirty="0"/>
              <a:t> </a:t>
            </a:r>
            <a:r>
              <a:rPr dirty="0" err="1"/>
              <a:t>Моложской</a:t>
            </a:r>
            <a:r>
              <a:rPr dirty="0"/>
              <a:t> </a:t>
            </a:r>
            <a:r>
              <a:rPr dirty="0" err="1"/>
              <a:t>зандровой</a:t>
            </a:r>
            <a:r>
              <a:rPr dirty="0"/>
              <a:t> </a:t>
            </a:r>
            <a:r>
              <a:rPr dirty="0" err="1"/>
              <a:t>низины</a:t>
            </a:r>
            <a:r>
              <a:rPr dirty="0"/>
              <a:t>, </a:t>
            </a:r>
            <a:r>
              <a:rPr dirty="0" err="1"/>
              <a:t>высота</a:t>
            </a:r>
            <a:r>
              <a:rPr dirty="0"/>
              <a:t> </a:t>
            </a:r>
            <a:r>
              <a:rPr dirty="0" err="1"/>
              <a:t>которой</a:t>
            </a:r>
            <a:r>
              <a:rPr dirty="0"/>
              <a:t> </a:t>
            </a:r>
            <a:r>
              <a:rPr dirty="0" err="1"/>
              <a:t>колеблется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отметками</a:t>
            </a:r>
            <a:r>
              <a:rPr dirty="0"/>
              <a:t> 115-135 м.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уклон</a:t>
            </a:r>
            <a:r>
              <a:rPr dirty="0"/>
              <a:t> </a:t>
            </a:r>
            <a:r>
              <a:rPr dirty="0" err="1"/>
              <a:t>низины</a:t>
            </a:r>
            <a:r>
              <a:rPr dirty="0"/>
              <a:t> </a:t>
            </a:r>
            <a:r>
              <a:rPr dirty="0" err="1"/>
              <a:t>направлен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север</a:t>
            </a:r>
            <a:r>
              <a:rPr dirty="0"/>
              <a:t>, </a:t>
            </a:r>
            <a:r>
              <a:rPr dirty="0" err="1"/>
              <a:t>им</a:t>
            </a:r>
            <a:r>
              <a:rPr dirty="0"/>
              <a:t> </a:t>
            </a:r>
            <a:r>
              <a:rPr dirty="0" err="1"/>
              <a:t>пользуется</a:t>
            </a:r>
            <a:r>
              <a:rPr dirty="0"/>
              <a:t> </a:t>
            </a:r>
            <a:r>
              <a:rPr dirty="0" err="1"/>
              <a:t>река</a:t>
            </a:r>
            <a:r>
              <a:rPr dirty="0"/>
              <a:t> </a:t>
            </a:r>
            <a:r>
              <a:rPr dirty="0" err="1"/>
              <a:t>Молога</a:t>
            </a:r>
            <a:r>
              <a:rPr dirty="0"/>
              <a:t>, </a:t>
            </a:r>
            <a:r>
              <a:rPr dirty="0" err="1"/>
              <a:t>кроме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 </a:t>
            </a:r>
            <a:r>
              <a:rPr dirty="0" err="1"/>
              <a:t>наблюдается</a:t>
            </a:r>
            <a:r>
              <a:rPr dirty="0"/>
              <a:t> </a:t>
            </a:r>
            <a:r>
              <a:rPr dirty="0" err="1"/>
              <a:t>слабый</a:t>
            </a:r>
            <a:r>
              <a:rPr dirty="0"/>
              <a:t> </a:t>
            </a:r>
            <a:r>
              <a:rPr dirty="0" err="1"/>
              <a:t>уклон</a:t>
            </a:r>
            <a:r>
              <a:rPr dirty="0"/>
              <a:t> к </a:t>
            </a:r>
            <a:r>
              <a:rPr dirty="0" err="1"/>
              <a:t>востоку</a:t>
            </a:r>
            <a:r>
              <a:rPr dirty="0"/>
              <a:t>, </a:t>
            </a:r>
            <a:r>
              <a:rPr dirty="0" err="1"/>
              <a:t>соответствующий</a:t>
            </a:r>
            <a:r>
              <a:rPr dirty="0"/>
              <a:t> </a:t>
            </a:r>
            <a:r>
              <a:rPr dirty="0" err="1"/>
              <a:t>общему</a:t>
            </a:r>
            <a:r>
              <a:rPr dirty="0"/>
              <a:t> </a:t>
            </a:r>
            <a:r>
              <a:rPr dirty="0" err="1"/>
              <a:t>наклону</a:t>
            </a:r>
            <a:r>
              <a:rPr dirty="0"/>
              <a:t> </a:t>
            </a:r>
            <a:r>
              <a:rPr dirty="0" err="1"/>
              <a:t>поверхности</a:t>
            </a:r>
            <a:r>
              <a:rPr dirty="0"/>
              <a:t> </a:t>
            </a:r>
            <a:r>
              <a:rPr dirty="0" err="1"/>
              <a:t>Тверской</a:t>
            </a:r>
            <a:r>
              <a:rPr dirty="0"/>
              <a:t> </a:t>
            </a:r>
            <a:r>
              <a:rPr dirty="0" err="1"/>
              <a:t>области</a:t>
            </a:r>
            <a:r>
              <a:rPr dirty="0"/>
              <a:t>. </a:t>
            </a:r>
          </a:p>
          <a:p>
            <a:pPr indent="190500" algn="just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характерен</a:t>
            </a:r>
            <a:r>
              <a:rPr dirty="0"/>
              <a:t> </a:t>
            </a:r>
            <a:r>
              <a:rPr dirty="0" err="1"/>
              <a:t>равнинный</a:t>
            </a:r>
            <a:r>
              <a:rPr dirty="0"/>
              <a:t> </a:t>
            </a:r>
            <a:r>
              <a:rPr dirty="0" err="1"/>
              <a:t>рельеф</a:t>
            </a:r>
            <a:r>
              <a:rPr dirty="0"/>
              <a:t> с </a:t>
            </a:r>
            <a:r>
              <a:rPr dirty="0" err="1"/>
              <a:t>невысокими</a:t>
            </a:r>
            <a:r>
              <a:rPr dirty="0"/>
              <a:t> </a:t>
            </a:r>
            <a:r>
              <a:rPr dirty="0" err="1"/>
              <a:t>моренными</a:t>
            </a:r>
            <a:r>
              <a:rPr dirty="0"/>
              <a:t> </a:t>
            </a:r>
            <a:r>
              <a:rPr dirty="0" err="1"/>
              <a:t>холмами</a:t>
            </a:r>
            <a:r>
              <a:rPr dirty="0"/>
              <a:t> и </a:t>
            </a:r>
            <a:r>
              <a:rPr dirty="0" err="1"/>
              <a:t>грядами</a:t>
            </a:r>
            <a:r>
              <a:rPr dirty="0"/>
              <a:t>, </a:t>
            </a:r>
            <a:r>
              <a:rPr dirty="0" err="1"/>
              <a:t>относительная</a:t>
            </a:r>
            <a:r>
              <a:rPr dirty="0"/>
              <a:t> </a:t>
            </a:r>
            <a:r>
              <a:rPr dirty="0" err="1"/>
              <a:t>высота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превышает</a:t>
            </a:r>
            <a:r>
              <a:rPr dirty="0"/>
              <a:t> 10 м. </a:t>
            </a:r>
            <a:r>
              <a:rPr dirty="0" err="1"/>
              <a:t>Мелкие</a:t>
            </a:r>
            <a:r>
              <a:rPr dirty="0"/>
              <a:t> </a:t>
            </a:r>
            <a:r>
              <a:rPr dirty="0" err="1"/>
              <a:t>холмы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плоские</a:t>
            </a:r>
            <a:r>
              <a:rPr dirty="0"/>
              <a:t> </a:t>
            </a:r>
            <a:r>
              <a:rPr dirty="0" err="1"/>
              <a:t>вершины</a:t>
            </a:r>
            <a:r>
              <a:rPr dirty="0"/>
              <a:t> и </a:t>
            </a:r>
            <a:r>
              <a:rPr dirty="0" err="1"/>
              <a:t>пологие</a:t>
            </a:r>
            <a:r>
              <a:rPr dirty="0"/>
              <a:t> </a:t>
            </a:r>
            <a:r>
              <a:rPr dirty="0" err="1"/>
              <a:t>склоны</a:t>
            </a:r>
            <a:r>
              <a:rPr dirty="0"/>
              <a:t>, </a:t>
            </a:r>
            <a:r>
              <a:rPr dirty="0" err="1"/>
              <a:t>постепенно</a:t>
            </a:r>
            <a:r>
              <a:rPr dirty="0"/>
              <a:t> </a:t>
            </a:r>
            <a:r>
              <a:rPr dirty="0" err="1"/>
              <a:t>переходящие</a:t>
            </a:r>
            <a:r>
              <a:rPr dirty="0"/>
              <a:t> в </a:t>
            </a:r>
            <a:r>
              <a:rPr dirty="0" err="1"/>
              <a:t>низины</a:t>
            </a:r>
            <a:r>
              <a:rPr dirty="0"/>
              <a:t>. </a:t>
            </a:r>
            <a:r>
              <a:rPr dirty="0" err="1"/>
              <a:t>Располагаются</a:t>
            </a:r>
            <a:r>
              <a:rPr dirty="0"/>
              <a:t> </a:t>
            </a:r>
            <a:r>
              <a:rPr dirty="0" err="1"/>
              <a:t>холмы</a:t>
            </a:r>
            <a:r>
              <a:rPr dirty="0"/>
              <a:t> и </a:t>
            </a:r>
            <a:r>
              <a:rPr dirty="0" err="1"/>
              <a:t>гряды</a:t>
            </a:r>
            <a:r>
              <a:rPr dirty="0"/>
              <a:t> </a:t>
            </a:r>
            <a:r>
              <a:rPr dirty="0" err="1"/>
              <a:t>беспорядочно</a:t>
            </a:r>
            <a:r>
              <a:rPr dirty="0"/>
              <a:t> и </a:t>
            </a:r>
            <a:r>
              <a:rPr dirty="0" err="1"/>
              <a:t>сложены</a:t>
            </a:r>
            <a:r>
              <a:rPr dirty="0"/>
              <a:t> </a:t>
            </a:r>
            <a:r>
              <a:rPr dirty="0" err="1"/>
              <a:t>валунными</a:t>
            </a:r>
            <a:r>
              <a:rPr dirty="0"/>
              <a:t> </a:t>
            </a:r>
            <a:r>
              <a:rPr dirty="0" err="1"/>
              <a:t>суглинками</a:t>
            </a:r>
            <a:r>
              <a:rPr dirty="0"/>
              <a:t>. </a:t>
            </a:r>
            <a:r>
              <a:rPr dirty="0" err="1"/>
              <a:t>Понижения</a:t>
            </a:r>
            <a:r>
              <a:rPr dirty="0"/>
              <a:t> </a:t>
            </a:r>
            <a:r>
              <a:rPr dirty="0" err="1"/>
              <a:t>между</a:t>
            </a:r>
            <a:r>
              <a:rPr dirty="0"/>
              <a:t> </a:t>
            </a:r>
            <a:r>
              <a:rPr dirty="0" err="1"/>
              <a:t>холмами</a:t>
            </a:r>
            <a:r>
              <a:rPr dirty="0"/>
              <a:t>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заболочены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заняты</a:t>
            </a:r>
            <a:r>
              <a:rPr dirty="0"/>
              <a:t> </a:t>
            </a:r>
            <a:r>
              <a:rPr dirty="0" err="1"/>
              <a:t>дерново-подзолисто-глеевыми</a:t>
            </a:r>
            <a:r>
              <a:rPr dirty="0"/>
              <a:t> </a:t>
            </a:r>
            <a:r>
              <a:rPr dirty="0" err="1"/>
              <a:t>почвами</a:t>
            </a:r>
            <a:r>
              <a:rPr dirty="0"/>
              <a:t>. </a:t>
            </a:r>
            <a:r>
              <a:rPr dirty="0" err="1"/>
              <a:t>Вдоль</a:t>
            </a:r>
            <a:r>
              <a:rPr dirty="0"/>
              <a:t> </a:t>
            </a:r>
            <a:r>
              <a:rPr dirty="0" err="1"/>
              <a:t>рек</a:t>
            </a:r>
            <a:r>
              <a:rPr dirty="0"/>
              <a:t> </a:t>
            </a:r>
            <a:r>
              <a:rPr dirty="0" err="1"/>
              <a:t>Молога</a:t>
            </a:r>
            <a:r>
              <a:rPr dirty="0"/>
              <a:t>, </a:t>
            </a:r>
            <a:r>
              <a:rPr dirty="0" err="1"/>
              <a:t>Волчина</a:t>
            </a:r>
            <a:r>
              <a:rPr dirty="0"/>
              <a:t>, </a:t>
            </a:r>
            <a:r>
              <a:rPr dirty="0" err="1"/>
              <a:t>Ривица</a:t>
            </a:r>
            <a:r>
              <a:rPr dirty="0"/>
              <a:t> и </a:t>
            </a:r>
            <a:r>
              <a:rPr dirty="0" err="1"/>
              <a:t>др</a:t>
            </a:r>
            <a:r>
              <a:rPr dirty="0"/>
              <a:t>. </a:t>
            </a:r>
            <a:r>
              <a:rPr dirty="0" err="1"/>
              <a:t>тянутся</a:t>
            </a:r>
            <a:r>
              <a:rPr dirty="0"/>
              <a:t> </a:t>
            </a:r>
            <a:r>
              <a:rPr dirty="0" err="1"/>
              <a:t>широкие</a:t>
            </a:r>
            <a:r>
              <a:rPr dirty="0"/>
              <a:t> </a:t>
            </a:r>
            <a:r>
              <a:rPr dirty="0" err="1"/>
              <a:t>низины</a:t>
            </a:r>
            <a:r>
              <a:rPr dirty="0"/>
              <a:t>, </a:t>
            </a:r>
            <a:r>
              <a:rPr dirty="0" err="1"/>
              <a:t>сложенные</a:t>
            </a:r>
            <a:r>
              <a:rPr dirty="0"/>
              <a:t> </a:t>
            </a:r>
            <a:r>
              <a:rPr dirty="0" err="1"/>
              <a:t>слоистыми</a:t>
            </a:r>
            <a:r>
              <a:rPr dirty="0"/>
              <a:t> </a:t>
            </a:r>
            <a:r>
              <a:rPr dirty="0" err="1"/>
              <a:t>песками</a:t>
            </a:r>
            <a:r>
              <a:rPr dirty="0"/>
              <a:t> и </a:t>
            </a:r>
            <a:r>
              <a:rPr dirty="0" err="1"/>
              <a:t>гравием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поверхности</a:t>
            </a:r>
            <a:r>
              <a:rPr dirty="0"/>
              <a:t> </a:t>
            </a:r>
            <a:r>
              <a:rPr dirty="0" err="1"/>
              <a:t>нередко</a:t>
            </a:r>
            <a:r>
              <a:rPr dirty="0"/>
              <a:t> </a:t>
            </a:r>
            <a:r>
              <a:rPr dirty="0" err="1"/>
              <a:t>встречаются</a:t>
            </a:r>
            <a:r>
              <a:rPr dirty="0"/>
              <a:t> </a:t>
            </a:r>
            <a:r>
              <a:rPr dirty="0" err="1"/>
              <a:t>песчаные</a:t>
            </a:r>
            <a:r>
              <a:rPr dirty="0"/>
              <a:t> </a:t>
            </a:r>
            <a:r>
              <a:rPr dirty="0" err="1"/>
              <a:t>бугры</a:t>
            </a:r>
            <a:r>
              <a:rPr dirty="0"/>
              <a:t> (1-4м). </a:t>
            </a:r>
            <a:r>
              <a:rPr dirty="0" err="1"/>
              <a:t>Пойму</a:t>
            </a:r>
            <a:r>
              <a:rPr dirty="0"/>
              <a:t> </a:t>
            </a:r>
            <a:r>
              <a:rPr dirty="0" err="1"/>
              <a:t>реки</a:t>
            </a:r>
            <a:r>
              <a:rPr dirty="0"/>
              <a:t> </a:t>
            </a:r>
            <a:r>
              <a:rPr dirty="0" err="1"/>
              <a:t>Мологи</a:t>
            </a:r>
            <a:r>
              <a:rPr dirty="0"/>
              <a:t>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занимают</a:t>
            </a:r>
            <a:r>
              <a:rPr dirty="0"/>
              <a:t> </a:t>
            </a:r>
            <a:r>
              <a:rPr dirty="0" err="1"/>
              <a:t>обширные</a:t>
            </a:r>
            <a:r>
              <a:rPr dirty="0"/>
              <a:t> </a:t>
            </a:r>
            <a:r>
              <a:rPr dirty="0" err="1"/>
              <a:t>болота</a:t>
            </a:r>
            <a:r>
              <a:rPr dirty="0"/>
              <a:t>. В </a:t>
            </a:r>
            <a:r>
              <a:rPr dirty="0" err="1"/>
              <a:t>целом</a:t>
            </a:r>
            <a:r>
              <a:rPr dirty="0"/>
              <a:t> </a:t>
            </a:r>
            <a:r>
              <a:rPr dirty="0" err="1"/>
              <a:t>рельеф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 </a:t>
            </a:r>
            <a:r>
              <a:rPr dirty="0" err="1"/>
              <a:t>благоприятен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хозяйственной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 и </a:t>
            </a:r>
            <a:r>
              <a:rPr dirty="0" err="1"/>
              <a:t>обработки</a:t>
            </a:r>
            <a:r>
              <a:rPr dirty="0"/>
              <a:t> с/х </a:t>
            </a:r>
            <a:r>
              <a:rPr dirty="0" err="1"/>
              <a:t>угодий</a:t>
            </a:r>
            <a:r>
              <a:rPr dirty="0"/>
              <a:t> </a:t>
            </a:r>
            <a:r>
              <a:rPr dirty="0" err="1"/>
              <a:t>различными</a:t>
            </a:r>
            <a:r>
              <a:rPr dirty="0"/>
              <a:t> </a:t>
            </a:r>
            <a:r>
              <a:rPr dirty="0" err="1"/>
              <a:t>машинами</a:t>
            </a:r>
            <a:r>
              <a:rPr dirty="0"/>
              <a:t>.</a:t>
            </a:r>
          </a:p>
        </p:txBody>
      </p:sp>
      <p:grpSp>
        <p:nvGrpSpPr>
          <p:cNvPr id="165" name="Krgb_4Do6Ug.jpg"/>
          <p:cNvGrpSpPr/>
          <p:nvPr/>
        </p:nvGrpSpPr>
        <p:grpSpPr>
          <a:xfrm>
            <a:off x="6856697" y="1492109"/>
            <a:ext cx="5195603" cy="3594382"/>
            <a:chOff x="0" y="0"/>
            <a:chExt cx="5195601" cy="3594380"/>
          </a:xfrm>
        </p:grpSpPr>
        <p:pic>
          <p:nvPicPr>
            <p:cNvPr id="164" name="Krgb_4Do6Ug.jpg" descr="Krgb_4Do6Ug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Krgb_4Do6Ug.jpg" descr="Krgb_4Do6Ug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168" name="priroda-maksatihi.jpg"/>
          <p:cNvGrpSpPr/>
          <p:nvPr/>
        </p:nvGrpSpPr>
        <p:grpSpPr>
          <a:xfrm>
            <a:off x="6856697" y="5327186"/>
            <a:ext cx="5195603" cy="3594381"/>
            <a:chOff x="0" y="0"/>
            <a:chExt cx="5195601" cy="3594380"/>
          </a:xfrm>
        </p:grpSpPr>
        <p:pic>
          <p:nvPicPr>
            <p:cNvPr id="167" name="priroda-maksatihi.jpg" descr="priroda-maksatihi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priroda-maksatihi.jpg" descr="priroda-maksatihi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171" name="reka-mologa-2.jpg"/>
          <p:cNvGrpSpPr/>
          <p:nvPr/>
        </p:nvGrpSpPr>
        <p:grpSpPr>
          <a:xfrm>
            <a:off x="6856697" y="9162263"/>
            <a:ext cx="5195603" cy="3594381"/>
            <a:chOff x="0" y="0"/>
            <a:chExt cx="5195601" cy="3594380"/>
          </a:xfrm>
        </p:grpSpPr>
        <p:pic>
          <p:nvPicPr>
            <p:cNvPr id="170" name="reka-mologa-2.jpg" descr="reka-mologa-2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reka-mologa-2.jpg" descr="reka-mologa-2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174" name="osennyaya-Maksatiha-3.jpg"/>
          <p:cNvGrpSpPr/>
          <p:nvPr/>
        </p:nvGrpSpPr>
        <p:grpSpPr>
          <a:xfrm>
            <a:off x="6855724" y="12997339"/>
            <a:ext cx="5197549" cy="3594382"/>
            <a:chOff x="0" y="0"/>
            <a:chExt cx="5197547" cy="3594380"/>
          </a:xfrm>
        </p:grpSpPr>
        <p:pic>
          <p:nvPicPr>
            <p:cNvPr id="173" name="osennyaya-Maksatiha-3.jpg" descr="osennyaya-Maksatiha-3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4300" y="76200"/>
              <a:ext cx="4968948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osennyaya-Maksatiha-3.jpg" descr="osennyaya-Maksatiha-3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197548" cy="35943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66768" y="-947139"/>
            <a:ext cx="23706671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Гидрография и почвы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Гидрография и почвы</a:t>
            </a:r>
          </a:p>
        </p:txBody>
      </p:sp>
      <p:sp>
        <p:nvSpPr>
          <p:cNvPr id="178" name="Гидрография. Большую роль в формировании рельефа и регулировке поступления воды в почву играет речная сеть. По территории Максатихинского района протекает достаточно большое количество рек и ручьёв. Наиболее крупными из них являются: Молога, Волчина, Тифина, Ворожба и др.…"/>
          <p:cNvSpPr txBox="1"/>
          <p:nvPr/>
        </p:nvSpPr>
        <p:spPr>
          <a:xfrm>
            <a:off x="6159500" y="1563126"/>
            <a:ext cx="6053138" cy="14374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9144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/>
              <a:t>Гидрография</a:t>
            </a:r>
            <a:r>
              <a:rPr b="1" dirty="0"/>
              <a:t>. </a:t>
            </a:r>
            <a:r>
              <a:rPr dirty="0" err="1"/>
              <a:t>Большую</a:t>
            </a:r>
            <a:r>
              <a:rPr dirty="0"/>
              <a:t> </a:t>
            </a:r>
            <a:r>
              <a:rPr dirty="0" err="1"/>
              <a:t>роль</a:t>
            </a:r>
            <a:r>
              <a:rPr dirty="0"/>
              <a:t> в </a:t>
            </a:r>
            <a:r>
              <a:rPr dirty="0" err="1"/>
              <a:t>формировании</a:t>
            </a:r>
            <a:r>
              <a:rPr dirty="0"/>
              <a:t> </a:t>
            </a:r>
            <a:r>
              <a:rPr dirty="0" err="1"/>
              <a:t>рельефа</a:t>
            </a:r>
            <a:r>
              <a:rPr dirty="0"/>
              <a:t> и </a:t>
            </a:r>
            <a:r>
              <a:rPr dirty="0" err="1"/>
              <a:t>регулировке</a:t>
            </a:r>
            <a:r>
              <a:rPr dirty="0"/>
              <a:t> </a:t>
            </a:r>
            <a:r>
              <a:rPr dirty="0" err="1"/>
              <a:t>поступления</a:t>
            </a:r>
            <a:r>
              <a:rPr dirty="0"/>
              <a:t> </a:t>
            </a:r>
            <a:r>
              <a:rPr dirty="0" err="1"/>
              <a:t>воды</a:t>
            </a:r>
            <a:r>
              <a:rPr dirty="0"/>
              <a:t> в </a:t>
            </a:r>
            <a:r>
              <a:rPr dirty="0" err="1"/>
              <a:t>почву</a:t>
            </a:r>
            <a:r>
              <a:rPr dirty="0"/>
              <a:t> </a:t>
            </a:r>
            <a:r>
              <a:rPr dirty="0" err="1"/>
              <a:t>играет</a:t>
            </a:r>
            <a:r>
              <a:rPr dirty="0"/>
              <a:t> </a:t>
            </a:r>
            <a:r>
              <a:rPr dirty="0" err="1"/>
              <a:t>речная</a:t>
            </a:r>
            <a:r>
              <a:rPr dirty="0"/>
              <a:t> </a:t>
            </a:r>
            <a:r>
              <a:rPr dirty="0" err="1"/>
              <a:t>сеть</a:t>
            </a:r>
            <a:r>
              <a:rPr dirty="0"/>
              <a:t>.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протекает</a:t>
            </a:r>
            <a:r>
              <a:rPr dirty="0"/>
              <a:t> </a:t>
            </a:r>
            <a:r>
              <a:rPr dirty="0" err="1"/>
              <a:t>достаточно</a:t>
            </a:r>
            <a:r>
              <a:rPr dirty="0"/>
              <a:t> </a:t>
            </a:r>
            <a:r>
              <a:rPr dirty="0" err="1"/>
              <a:t>большое</a:t>
            </a:r>
            <a:r>
              <a:rPr dirty="0"/>
              <a:t> </a:t>
            </a:r>
            <a:r>
              <a:rPr dirty="0" err="1"/>
              <a:t>количество</a:t>
            </a:r>
            <a:r>
              <a:rPr dirty="0"/>
              <a:t> </a:t>
            </a:r>
            <a:r>
              <a:rPr dirty="0" err="1"/>
              <a:t>рек</a:t>
            </a:r>
            <a:r>
              <a:rPr dirty="0"/>
              <a:t> и </a:t>
            </a:r>
            <a:r>
              <a:rPr dirty="0" err="1"/>
              <a:t>ручьёв</a:t>
            </a:r>
            <a:r>
              <a:rPr dirty="0"/>
              <a:t>. </a:t>
            </a:r>
            <a:r>
              <a:rPr dirty="0" err="1"/>
              <a:t>Наиболее</a:t>
            </a:r>
            <a:r>
              <a:rPr dirty="0"/>
              <a:t> </a:t>
            </a:r>
            <a:r>
              <a:rPr dirty="0" err="1"/>
              <a:t>крупными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: </a:t>
            </a:r>
            <a:r>
              <a:rPr dirty="0" err="1"/>
              <a:t>Молога</a:t>
            </a:r>
            <a:r>
              <a:rPr dirty="0"/>
              <a:t>, </a:t>
            </a:r>
            <a:r>
              <a:rPr dirty="0" err="1"/>
              <a:t>Волчина</a:t>
            </a:r>
            <a:r>
              <a:rPr dirty="0"/>
              <a:t>, </a:t>
            </a:r>
            <a:r>
              <a:rPr dirty="0" err="1"/>
              <a:t>Тифина</a:t>
            </a:r>
            <a:r>
              <a:rPr dirty="0"/>
              <a:t>, </a:t>
            </a:r>
            <a:r>
              <a:rPr dirty="0" err="1"/>
              <a:t>Ворожба</a:t>
            </a:r>
            <a:r>
              <a:rPr dirty="0"/>
              <a:t> и </a:t>
            </a:r>
            <a:r>
              <a:rPr dirty="0" err="1"/>
              <a:t>др</a:t>
            </a:r>
            <a:r>
              <a:rPr dirty="0"/>
              <a:t>.</a:t>
            </a:r>
          </a:p>
          <a:p>
            <a:pPr indent="190500" algn="just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/>
              <a:t>Почвообразующие</a:t>
            </a:r>
            <a:r>
              <a:rPr b="1" dirty="0"/>
              <a:t> </a:t>
            </a:r>
            <a:r>
              <a:rPr b="1" dirty="0" err="1"/>
              <a:t>породы</a:t>
            </a:r>
            <a:r>
              <a:rPr b="1" dirty="0"/>
              <a:t>. </a:t>
            </a:r>
            <a:r>
              <a:rPr dirty="0" err="1"/>
              <a:t>Коренной</a:t>
            </a:r>
            <a:r>
              <a:rPr dirty="0"/>
              <a:t> </a:t>
            </a:r>
            <a:r>
              <a:rPr dirty="0" err="1"/>
              <a:t>породой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красноцветная</a:t>
            </a:r>
            <a:r>
              <a:rPr dirty="0"/>
              <a:t> </a:t>
            </a:r>
            <a:r>
              <a:rPr dirty="0" err="1"/>
              <a:t>песчаная</a:t>
            </a:r>
            <a:r>
              <a:rPr dirty="0"/>
              <a:t> </a:t>
            </a:r>
            <a:r>
              <a:rPr dirty="0" err="1"/>
              <a:t>толща</a:t>
            </a:r>
            <a:r>
              <a:rPr dirty="0"/>
              <a:t> </a:t>
            </a:r>
            <a:r>
              <a:rPr dirty="0" err="1"/>
              <a:t>пермского</a:t>
            </a:r>
            <a:r>
              <a:rPr dirty="0"/>
              <a:t> </a:t>
            </a:r>
            <a:r>
              <a:rPr dirty="0" err="1"/>
              <a:t>периода</a:t>
            </a:r>
            <a:r>
              <a:rPr dirty="0"/>
              <a:t>. </a:t>
            </a:r>
            <a:r>
              <a:rPr dirty="0" err="1"/>
              <a:t>Эта</a:t>
            </a:r>
            <a:r>
              <a:rPr dirty="0"/>
              <a:t> </a:t>
            </a:r>
            <a:r>
              <a:rPr dirty="0" err="1"/>
              <a:t>порода</a:t>
            </a:r>
            <a:r>
              <a:rPr dirty="0"/>
              <a:t> </a:t>
            </a:r>
            <a:r>
              <a:rPr dirty="0" err="1"/>
              <a:t>залегает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большой</a:t>
            </a:r>
            <a:r>
              <a:rPr dirty="0"/>
              <a:t> </a:t>
            </a:r>
            <a:r>
              <a:rPr dirty="0" err="1"/>
              <a:t>глубине</a:t>
            </a:r>
            <a:r>
              <a:rPr dirty="0"/>
              <a:t> и </a:t>
            </a:r>
            <a:r>
              <a:rPr dirty="0" err="1"/>
              <a:t>выходов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дневную</a:t>
            </a:r>
            <a:r>
              <a:rPr dirty="0"/>
              <a:t> </a:t>
            </a:r>
            <a:r>
              <a:rPr dirty="0" err="1"/>
              <a:t>поверхность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. </a:t>
            </a:r>
            <a:r>
              <a:rPr dirty="0" err="1"/>
              <a:t>Коренная</a:t>
            </a:r>
            <a:r>
              <a:rPr dirty="0"/>
              <a:t> </a:t>
            </a:r>
            <a:r>
              <a:rPr dirty="0" err="1"/>
              <a:t>геологическая</a:t>
            </a:r>
            <a:r>
              <a:rPr dirty="0"/>
              <a:t> </a:t>
            </a:r>
            <a:r>
              <a:rPr dirty="0" err="1"/>
              <a:t>порода</a:t>
            </a:r>
            <a:r>
              <a:rPr dirty="0"/>
              <a:t> </a:t>
            </a:r>
            <a:r>
              <a:rPr dirty="0" err="1"/>
              <a:t>перекрыта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поздними</a:t>
            </a:r>
            <a:r>
              <a:rPr dirty="0"/>
              <a:t> </a:t>
            </a:r>
            <a:r>
              <a:rPr dirty="0" err="1"/>
              <a:t>четвертичными</a:t>
            </a:r>
            <a:r>
              <a:rPr dirty="0"/>
              <a:t> </a:t>
            </a:r>
            <a:r>
              <a:rPr dirty="0" err="1"/>
              <a:t>отложениями</a:t>
            </a:r>
            <a:r>
              <a:rPr dirty="0"/>
              <a:t>, </a:t>
            </a:r>
            <a:r>
              <a:rPr dirty="0" err="1"/>
              <a:t>представленными</a:t>
            </a:r>
            <a:r>
              <a:rPr dirty="0"/>
              <a:t> в </a:t>
            </a:r>
            <a:r>
              <a:rPr dirty="0" err="1"/>
              <a:t>основном</a:t>
            </a:r>
            <a:r>
              <a:rPr dirty="0"/>
              <a:t> </a:t>
            </a:r>
            <a:r>
              <a:rPr dirty="0" err="1"/>
              <a:t>породами</a:t>
            </a:r>
            <a:r>
              <a:rPr dirty="0"/>
              <a:t> </a:t>
            </a:r>
            <a:r>
              <a:rPr dirty="0" err="1"/>
              <a:t>ледникового</a:t>
            </a:r>
            <a:r>
              <a:rPr dirty="0"/>
              <a:t> </a:t>
            </a:r>
            <a:r>
              <a:rPr dirty="0" err="1"/>
              <a:t>происхождения</a:t>
            </a:r>
            <a:r>
              <a:rPr dirty="0"/>
              <a:t>.</a:t>
            </a:r>
          </a:p>
          <a:p>
            <a:pPr indent="190500" algn="just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 </a:t>
            </a: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почво-образующей</a:t>
            </a:r>
            <a:r>
              <a:rPr dirty="0"/>
              <a:t> </a:t>
            </a:r>
            <a:r>
              <a:rPr dirty="0" err="1"/>
              <a:t>породой</a:t>
            </a:r>
            <a:r>
              <a:rPr dirty="0"/>
              <a:t> </a:t>
            </a:r>
            <a:r>
              <a:rPr dirty="0" err="1"/>
              <a:t>являются</a:t>
            </a:r>
            <a:r>
              <a:rPr dirty="0"/>
              <a:t> </a:t>
            </a:r>
            <a:r>
              <a:rPr dirty="0" err="1"/>
              <a:t>моренные</a:t>
            </a:r>
            <a:r>
              <a:rPr dirty="0"/>
              <a:t> </a:t>
            </a:r>
            <a:r>
              <a:rPr dirty="0" err="1"/>
              <a:t>суглинки</a:t>
            </a:r>
            <a:r>
              <a:rPr dirty="0"/>
              <a:t>, </a:t>
            </a:r>
            <a:r>
              <a:rPr dirty="0" err="1"/>
              <a:t>морена</a:t>
            </a:r>
            <a:r>
              <a:rPr dirty="0"/>
              <a:t> </a:t>
            </a:r>
            <a:r>
              <a:rPr dirty="0" err="1"/>
              <a:t>карбонатная</a:t>
            </a:r>
            <a:r>
              <a:rPr dirty="0"/>
              <a:t> и </a:t>
            </a:r>
            <a:r>
              <a:rPr dirty="0" err="1"/>
              <a:t>пески</a:t>
            </a:r>
            <a:r>
              <a:rPr dirty="0"/>
              <a:t>.</a:t>
            </a:r>
          </a:p>
          <a:p>
            <a:pPr indent="190500" algn="just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indent="190500" algn="just" defTabSz="9144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dirty="0" err="1"/>
              <a:t>Почвы</a:t>
            </a:r>
            <a:r>
              <a:rPr b="1" dirty="0"/>
              <a:t>. </a:t>
            </a:r>
            <a:r>
              <a:rPr dirty="0" err="1"/>
              <a:t>Почвенный</a:t>
            </a:r>
            <a:r>
              <a:rPr dirty="0"/>
              <a:t> </a:t>
            </a:r>
            <a:r>
              <a:rPr dirty="0" err="1"/>
              <a:t>покров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сформировался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воздействием</a:t>
            </a:r>
            <a:r>
              <a:rPr dirty="0"/>
              <a:t> </a:t>
            </a:r>
            <a:r>
              <a:rPr dirty="0" err="1"/>
              <a:t>основного</a:t>
            </a:r>
            <a:r>
              <a:rPr dirty="0"/>
              <a:t> </a:t>
            </a:r>
            <a:r>
              <a:rPr dirty="0" err="1"/>
              <a:t>комплекса</a:t>
            </a:r>
            <a:r>
              <a:rPr dirty="0"/>
              <a:t> </a:t>
            </a:r>
            <a:r>
              <a:rPr dirty="0" err="1"/>
              <a:t>условий</a:t>
            </a:r>
            <a:r>
              <a:rPr dirty="0"/>
              <a:t> </a:t>
            </a:r>
            <a:r>
              <a:rPr dirty="0" err="1"/>
              <a:t>почвообразования</a:t>
            </a:r>
            <a:r>
              <a:rPr dirty="0"/>
              <a:t>: </a:t>
            </a:r>
            <a:r>
              <a:rPr dirty="0" err="1"/>
              <a:t>климата</a:t>
            </a:r>
            <a:r>
              <a:rPr dirty="0"/>
              <a:t>, </a:t>
            </a:r>
            <a:r>
              <a:rPr dirty="0" err="1"/>
              <a:t>растительности</a:t>
            </a:r>
            <a:r>
              <a:rPr dirty="0"/>
              <a:t>, </a:t>
            </a:r>
            <a:r>
              <a:rPr dirty="0" err="1"/>
              <a:t>рельефа</a:t>
            </a:r>
            <a:r>
              <a:rPr dirty="0"/>
              <a:t>, </a:t>
            </a:r>
            <a:r>
              <a:rPr dirty="0" err="1"/>
              <a:t>почвообразующих</a:t>
            </a:r>
            <a:r>
              <a:rPr dirty="0"/>
              <a:t> </a:t>
            </a:r>
            <a:r>
              <a:rPr dirty="0" err="1"/>
              <a:t>пород</a:t>
            </a:r>
            <a:r>
              <a:rPr dirty="0"/>
              <a:t> и </a:t>
            </a:r>
            <a:r>
              <a:rPr dirty="0" err="1"/>
              <a:t>т.д</a:t>
            </a:r>
            <a:r>
              <a:rPr dirty="0"/>
              <a:t>.</a:t>
            </a:r>
          </a:p>
          <a:p>
            <a:pPr indent="190500" algn="just" defTabSz="914400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выявлены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 </a:t>
            </a:r>
            <a:r>
              <a:rPr dirty="0" err="1"/>
              <a:t>подтипы</a:t>
            </a:r>
            <a:r>
              <a:rPr dirty="0"/>
              <a:t> и </a:t>
            </a:r>
            <a:r>
              <a:rPr dirty="0" err="1"/>
              <a:t>роды</a:t>
            </a:r>
            <a:r>
              <a:rPr dirty="0"/>
              <a:t> </a:t>
            </a:r>
            <a:r>
              <a:rPr dirty="0" err="1"/>
              <a:t>почв</a:t>
            </a:r>
            <a:r>
              <a:rPr dirty="0"/>
              <a:t>:</a:t>
            </a:r>
          </a:p>
          <a:p>
            <a:pPr algn="just" defTabSz="9144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Подзолистые</a:t>
            </a:r>
            <a:r>
              <a:rPr dirty="0"/>
              <a:t> — 795 (0,5 %);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Дерново-подзолистые</a:t>
            </a:r>
            <a:r>
              <a:rPr dirty="0"/>
              <a:t> — 61098 (36,6 %);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Дерново-сильноподзолистые</a:t>
            </a:r>
            <a:r>
              <a:rPr dirty="0"/>
              <a:t> — 45371 (27,4 %);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Дерново-средноподзолистые</a:t>
            </a:r>
            <a:r>
              <a:rPr dirty="0"/>
              <a:t> — 397 (0,2 %);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Дерново-подзолистые</a:t>
            </a:r>
            <a:r>
              <a:rPr dirty="0"/>
              <a:t> </a:t>
            </a:r>
            <a:r>
              <a:rPr dirty="0" err="1"/>
              <a:t>слабосмытые</a:t>
            </a:r>
            <a:r>
              <a:rPr dirty="0"/>
              <a:t> — 3622 (2,4 %);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Дерново-подзолистые</a:t>
            </a:r>
            <a:r>
              <a:rPr dirty="0"/>
              <a:t> </a:t>
            </a:r>
            <a:r>
              <a:rPr dirty="0" err="1"/>
              <a:t>оглееные</a:t>
            </a:r>
            <a:r>
              <a:rPr dirty="0"/>
              <a:t> — 20838 (12,5 %);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Подзолисто-болотные</a:t>
            </a:r>
            <a:r>
              <a:rPr dirty="0"/>
              <a:t> — 8497 (5,2 %);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Дерново-оглееные</a:t>
            </a:r>
            <a:r>
              <a:rPr dirty="0"/>
              <a:t> — 3243 (2 %);</a:t>
            </a:r>
          </a:p>
          <a:p>
            <a:pPr algn="just" defTabSz="914400">
              <a:buSzPct val="100000"/>
              <a:buFont typeface="Garamond"/>
              <a:buAutoNum type="arabicPeriod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/>
              <a:t>Болотные</a:t>
            </a:r>
            <a:r>
              <a:rPr dirty="0"/>
              <a:t> — 21779 (13,2 %).</a:t>
            </a:r>
          </a:p>
        </p:txBody>
      </p:sp>
      <p:sp>
        <p:nvSpPr>
          <p:cNvPr id="179" name="7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7</a:t>
            </a:r>
          </a:p>
        </p:txBody>
      </p:sp>
      <p:grpSp>
        <p:nvGrpSpPr>
          <p:cNvPr id="182" name="DSC08892.jpg"/>
          <p:cNvGrpSpPr/>
          <p:nvPr/>
        </p:nvGrpSpPr>
        <p:grpSpPr>
          <a:xfrm>
            <a:off x="544797" y="1479409"/>
            <a:ext cx="5195603" cy="3594381"/>
            <a:chOff x="0" y="0"/>
            <a:chExt cx="5195601" cy="3594380"/>
          </a:xfrm>
        </p:grpSpPr>
        <p:pic>
          <p:nvPicPr>
            <p:cNvPr id="181" name="DSC08892.jpg" descr="DSC0889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DSC08892.jpg" descr="DSC08892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185" name="DSC01255.jpg"/>
          <p:cNvGrpSpPr/>
          <p:nvPr/>
        </p:nvGrpSpPr>
        <p:grpSpPr>
          <a:xfrm>
            <a:off x="544797" y="5314486"/>
            <a:ext cx="5195603" cy="3594381"/>
            <a:chOff x="0" y="0"/>
            <a:chExt cx="5195601" cy="3594380"/>
          </a:xfrm>
        </p:grpSpPr>
        <p:pic>
          <p:nvPicPr>
            <p:cNvPr id="184" name="DSC01255.jpg" descr="DSC01255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300" y="76200"/>
              <a:ext cx="4967002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DSC01255.jpg" descr="DSC01255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5602" cy="3594381"/>
            </a:xfrm>
            <a:prstGeom prst="rect">
              <a:avLst/>
            </a:prstGeom>
            <a:effectLst/>
          </p:spPr>
        </p:pic>
      </p:grpSp>
      <p:grpSp>
        <p:nvGrpSpPr>
          <p:cNvPr id="188" name="DSC00856.jpg"/>
          <p:cNvGrpSpPr/>
          <p:nvPr/>
        </p:nvGrpSpPr>
        <p:grpSpPr>
          <a:xfrm>
            <a:off x="543824" y="9149563"/>
            <a:ext cx="5197549" cy="3594381"/>
            <a:chOff x="0" y="0"/>
            <a:chExt cx="5197548" cy="3594380"/>
          </a:xfrm>
        </p:grpSpPr>
        <p:pic>
          <p:nvPicPr>
            <p:cNvPr id="187" name="DSC00856.jpg" descr="DSC00856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4300" y="76200"/>
              <a:ext cx="4968949" cy="3302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DSC00856.jpg" descr="DSC00856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97549" cy="3594381"/>
            </a:xfrm>
            <a:prstGeom prst="rect">
              <a:avLst/>
            </a:prstGeom>
            <a:effectLst/>
          </p:spPr>
        </p:pic>
      </p:grpSp>
      <p:grpSp>
        <p:nvGrpSpPr>
          <p:cNvPr id="191" name="DSC05598.jpg"/>
          <p:cNvGrpSpPr/>
          <p:nvPr/>
        </p:nvGrpSpPr>
        <p:grpSpPr>
          <a:xfrm>
            <a:off x="524020" y="12984639"/>
            <a:ext cx="5237156" cy="3622008"/>
            <a:chOff x="0" y="0"/>
            <a:chExt cx="5237155" cy="3622006"/>
          </a:xfrm>
        </p:grpSpPr>
        <p:pic>
          <p:nvPicPr>
            <p:cNvPr id="190" name="DSC05598.jpg" descr="DSC05598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4300" y="76200"/>
              <a:ext cx="5008556" cy="33299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DSC05598.jpg" descr="DSC05598.jp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237156" cy="36220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582111" y="-9090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194" name="8"/>
          <p:cNvSpPr/>
          <p:nvPr/>
        </p:nvSpPr>
        <p:spPr>
          <a:xfrm>
            <a:off x="-95989" y="16340174"/>
            <a:ext cx="1961787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8</a:t>
            </a:r>
          </a:p>
        </p:txBody>
      </p:sp>
      <p:sp>
        <p:nvSpPr>
          <p:cNvPr id="195" name="Демография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Демография</a:t>
            </a:r>
          </a:p>
        </p:txBody>
      </p:sp>
      <p:sp>
        <p:nvSpPr>
          <p:cNvPr id="197" name="Численность населения Максатихинского района на начало 2014 года составила 15495 человек, из них 7906 человек или 51,0% проживает в посёлке Максатиха. В последние годы численность населения района сокращается. Данная ситуация объясняется естественной убылью, а также миграционным потоком населения.…"/>
          <p:cNvSpPr txBox="1"/>
          <p:nvPr/>
        </p:nvSpPr>
        <p:spPr>
          <a:xfrm>
            <a:off x="560237" y="2384966"/>
            <a:ext cx="11421973" cy="66346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5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Максатихинского</a:t>
            </a:r>
            <a:r>
              <a:rPr dirty="0"/>
              <a:t> </a:t>
            </a:r>
            <a:r>
              <a:rPr lang="ru-RU" dirty="0"/>
              <a:t>муниципального округа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lang="ru-RU" dirty="0"/>
              <a:t>01.01.2022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составила</a:t>
            </a:r>
            <a:r>
              <a:rPr dirty="0"/>
              <a:t> 1</a:t>
            </a:r>
            <a:r>
              <a:rPr lang="ru-RU" dirty="0"/>
              <a:t>3518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,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7</a:t>
            </a:r>
            <a:r>
              <a:rPr lang="ru-RU" dirty="0"/>
              <a:t>098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lang="ru-RU" dirty="0"/>
              <a:t>52,5</a:t>
            </a:r>
            <a:r>
              <a:rPr dirty="0"/>
              <a:t>% </a:t>
            </a:r>
            <a:r>
              <a:rPr dirty="0" err="1"/>
              <a:t>проживает</a:t>
            </a:r>
            <a:r>
              <a:rPr dirty="0"/>
              <a:t> в </a:t>
            </a:r>
            <a:r>
              <a:rPr dirty="0" err="1"/>
              <a:t>посёлке</a:t>
            </a:r>
            <a:r>
              <a:rPr dirty="0"/>
              <a:t> </a:t>
            </a:r>
            <a:r>
              <a:rPr dirty="0" err="1"/>
              <a:t>Максатиха</a:t>
            </a:r>
            <a:r>
              <a:rPr dirty="0"/>
              <a:t>. В </a:t>
            </a:r>
            <a:r>
              <a:rPr dirty="0" err="1"/>
              <a:t>последние</a:t>
            </a:r>
            <a:r>
              <a:rPr dirty="0"/>
              <a:t> </a:t>
            </a:r>
            <a:r>
              <a:rPr dirty="0" err="1"/>
              <a:t>годы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 </a:t>
            </a:r>
            <a:r>
              <a:rPr dirty="0" err="1"/>
              <a:t>сокращается</a:t>
            </a:r>
            <a:r>
              <a:rPr dirty="0"/>
              <a:t>. </a:t>
            </a:r>
            <a:r>
              <a:rPr dirty="0" err="1"/>
              <a:t>Данная</a:t>
            </a:r>
            <a:r>
              <a:rPr dirty="0"/>
              <a:t> </a:t>
            </a:r>
            <a:r>
              <a:rPr dirty="0" err="1"/>
              <a:t>ситуация</a:t>
            </a:r>
            <a:r>
              <a:rPr dirty="0"/>
              <a:t> </a:t>
            </a:r>
            <a:r>
              <a:rPr dirty="0" err="1"/>
              <a:t>объясняется</a:t>
            </a:r>
            <a:r>
              <a:rPr dirty="0"/>
              <a:t> </a:t>
            </a:r>
            <a:r>
              <a:rPr dirty="0" err="1"/>
              <a:t>естественной</a:t>
            </a:r>
            <a:r>
              <a:rPr dirty="0"/>
              <a:t> </a:t>
            </a:r>
            <a:r>
              <a:rPr dirty="0" err="1"/>
              <a:t>убылью</a:t>
            </a:r>
            <a:r>
              <a:rPr dirty="0"/>
              <a:t>, а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миграционным</a:t>
            </a:r>
            <a:r>
              <a:rPr dirty="0"/>
              <a:t> </a:t>
            </a:r>
            <a:r>
              <a:rPr dirty="0" err="1"/>
              <a:t>потоком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5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lang="ru-RU" dirty="0"/>
              <a:t>муниципальном округ</a:t>
            </a:r>
            <a:r>
              <a:rPr dirty="0"/>
              <a:t>е </a:t>
            </a:r>
            <a:r>
              <a:rPr dirty="0" err="1"/>
              <a:t>проживают</a:t>
            </a:r>
            <a:r>
              <a:rPr dirty="0"/>
              <a:t> </a:t>
            </a: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различных</a:t>
            </a:r>
            <a:r>
              <a:rPr dirty="0"/>
              <a:t> </a:t>
            </a:r>
            <a:r>
              <a:rPr dirty="0" err="1"/>
              <a:t>национальностей</a:t>
            </a:r>
            <a:r>
              <a:rPr dirty="0"/>
              <a:t>: </a:t>
            </a:r>
            <a:r>
              <a:rPr dirty="0" err="1"/>
              <a:t>русские</a:t>
            </a:r>
            <a:r>
              <a:rPr dirty="0"/>
              <a:t>, </a:t>
            </a:r>
            <a:r>
              <a:rPr dirty="0" err="1"/>
              <a:t>карелы</a:t>
            </a:r>
            <a:r>
              <a:rPr dirty="0"/>
              <a:t>, </a:t>
            </a:r>
            <a:r>
              <a:rPr dirty="0" err="1"/>
              <a:t>украинцы</a:t>
            </a:r>
            <a:r>
              <a:rPr dirty="0"/>
              <a:t>, </a:t>
            </a:r>
            <a:r>
              <a:rPr dirty="0" err="1"/>
              <a:t>цыгане</a:t>
            </a:r>
            <a:r>
              <a:rPr dirty="0"/>
              <a:t> и </a:t>
            </a:r>
            <a:r>
              <a:rPr dirty="0" err="1"/>
              <a:t>др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5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Негативной</a:t>
            </a:r>
            <a:r>
              <a:rPr dirty="0"/>
              <a:t> </a:t>
            </a:r>
            <a:r>
              <a:rPr dirty="0" err="1"/>
              <a:t>стороной</a:t>
            </a:r>
            <a:r>
              <a:rPr dirty="0"/>
              <a:t> </a:t>
            </a:r>
            <a:r>
              <a:rPr dirty="0" err="1"/>
              <a:t>процесса</a:t>
            </a:r>
            <a:r>
              <a:rPr dirty="0"/>
              <a:t> </a:t>
            </a:r>
            <a:r>
              <a:rPr dirty="0" err="1"/>
              <a:t>естественного</a:t>
            </a:r>
            <a:r>
              <a:rPr dirty="0"/>
              <a:t> </a:t>
            </a:r>
            <a:r>
              <a:rPr dirty="0" err="1"/>
              <a:t>воспроизводства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низкая</a:t>
            </a:r>
            <a:r>
              <a:rPr dirty="0"/>
              <a:t> </a:t>
            </a:r>
            <a:r>
              <a:rPr dirty="0" err="1"/>
              <a:t>рождаемость</a:t>
            </a:r>
            <a:r>
              <a:rPr dirty="0"/>
              <a:t>. В 20</a:t>
            </a:r>
            <a:r>
              <a:rPr lang="ru-RU" dirty="0"/>
              <a:t>21</a:t>
            </a:r>
            <a:r>
              <a:rPr dirty="0"/>
              <a:t>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показатель</a:t>
            </a:r>
            <a:r>
              <a:rPr dirty="0"/>
              <a:t> </a:t>
            </a:r>
            <a:r>
              <a:rPr dirty="0" err="1"/>
              <a:t>рождаемости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lang="ru-RU" dirty="0" err="1"/>
              <a:t>сниз</a:t>
            </a:r>
            <a:r>
              <a:rPr dirty="0" err="1"/>
              <a:t>ился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lang="ru-RU" dirty="0"/>
              <a:t>22,7</a:t>
            </a:r>
            <a:r>
              <a:rPr dirty="0"/>
              <a:t>%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сравнению</a:t>
            </a:r>
            <a:r>
              <a:rPr dirty="0"/>
              <a:t> с 20</a:t>
            </a:r>
            <a:r>
              <a:rPr lang="ru-RU" dirty="0"/>
              <a:t>20</a:t>
            </a:r>
            <a:r>
              <a:rPr dirty="0"/>
              <a:t> </a:t>
            </a:r>
            <a:r>
              <a:rPr dirty="0" err="1"/>
              <a:t>годом</a:t>
            </a:r>
            <a:r>
              <a:rPr dirty="0"/>
              <a:t>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5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Показатель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остаётся</a:t>
            </a:r>
            <a:r>
              <a:rPr dirty="0"/>
              <a:t> </a:t>
            </a:r>
            <a:r>
              <a:rPr dirty="0" err="1"/>
              <a:t>высоким</a:t>
            </a:r>
            <a:r>
              <a:rPr dirty="0"/>
              <a:t>. </a:t>
            </a:r>
            <a:r>
              <a:rPr dirty="0" err="1"/>
              <a:t>Основными</a:t>
            </a:r>
            <a:r>
              <a:rPr dirty="0"/>
              <a:t> </a:t>
            </a:r>
            <a:r>
              <a:rPr dirty="0" err="1"/>
              <a:t>причинами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по-прежнему</a:t>
            </a:r>
            <a:r>
              <a:rPr dirty="0"/>
              <a:t> </a:t>
            </a:r>
            <a:r>
              <a:rPr dirty="0" err="1"/>
              <a:t>остаются</a:t>
            </a:r>
            <a:r>
              <a:rPr dirty="0"/>
              <a:t> </a:t>
            </a:r>
            <a:r>
              <a:rPr lang="ru-RU" dirty="0"/>
              <a:t>болезни системы кровообращения</a:t>
            </a:r>
            <a:r>
              <a:rPr dirty="0"/>
              <a:t> и </a:t>
            </a:r>
            <a:r>
              <a:rPr dirty="0" err="1"/>
              <a:t>онкологические</a:t>
            </a:r>
            <a:r>
              <a:rPr dirty="0"/>
              <a:t> </a:t>
            </a:r>
            <a:r>
              <a:rPr dirty="0" err="1"/>
              <a:t>заболевания</a:t>
            </a:r>
            <a:r>
              <a:rPr dirty="0"/>
              <a:t>. В 20</a:t>
            </a:r>
            <a:r>
              <a:rPr lang="ru-RU" dirty="0"/>
              <a:t>21</a:t>
            </a:r>
            <a:r>
              <a:rPr dirty="0"/>
              <a:t> </a:t>
            </a:r>
            <a:r>
              <a:rPr dirty="0" err="1"/>
              <a:t>году</a:t>
            </a:r>
            <a:r>
              <a:rPr dirty="0"/>
              <a:t> </a:t>
            </a:r>
            <a:r>
              <a:rPr dirty="0" err="1"/>
              <a:t>показатель</a:t>
            </a:r>
            <a:r>
              <a:rPr dirty="0"/>
              <a:t> </a:t>
            </a:r>
            <a:r>
              <a:rPr dirty="0" err="1"/>
              <a:t>смертности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lang="ru-RU" dirty="0" err="1"/>
              <a:t>увелич</a:t>
            </a:r>
            <a:r>
              <a:rPr dirty="0" err="1"/>
              <a:t>ился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сравнению</a:t>
            </a:r>
            <a:r>
              <a:rPr dirty="0"/>
              <a:t> с 20</a:t>
            </a:r>
            <a:r>
              <a:rPr lang="ru-RU" dirty="0"/>
              <a:t>20</a:t>
            </a:r>
            <a:r>
              <a:rPr dirty="0"/>
              <a:t> </a:t>
            </a:r>
            <a:r>
              <a:rPr dirty="0" err="1"/>
              <a:t>годом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lang="ru-RU" dirty="0"/>
              <a:t>8</a:t>
            </a:r>
            <a:r>
              <a:rPr dirty="0"/>
              <a:t>%.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502C53-01F0-4EC5-BB5C-EF7530CBC0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22712"/>
              </p:ext>
            </p:extLst>
          </p:nvPr>
        </p:nvGraphicFramePr>
        <p:xfrm>
          <a:off x="388620" y="9093014"/>
          <a:ext cx="11593590" cy="724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anstockphoto8188044-1024x768.jpg" descr="canstockphoto8188044-1024x768.jpg"/>
          <p:cNvPicPr>
            <a:picLocks noChangeAspect="1"/>
          </p:cNvPicPr>
          <p:nvPr/>
        </p:nvPicPr>
        <p:blipFill>
          <a:blip r:embed="rId2">
            <a:alphaModFix amt="19551"/>
            <a:extLst/>
          </a:blip>
          <a:stretch>
            <a:fillRect/>
          </a:stretch>
        </p:blipFill>
        <p:spPr>
          <a:xfrm>
            <a:off x="-5618022" y="-921739"/>
            <a:ext cx="23706670" cy="17780001"/>
          </a:xfrm>
          <a:prstGeom prst="rect">
            <a:avLst/>
          </a:prstGeom>
          <a:ln w="3175">
            <a:miter lim="400000"/>
          </a:ln>
        </p:spPr>
      </p:pic>
      <p:sp>
        <p:nvSpPr>
          <p:cNvPr id="200" name="Рынок труда и занятости"/>
          <p:cNvSpPr/>
          <p:nvPr/>
        </p:nvSpPr>
        <p:spPr>
          <a:xfrm>
            <a:off x="-9664" y="312774"/>
            <a:ext cx="12592328" cy="621041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/>
          <a:lstStyle>
            <a:lvl1pPr>
              <a:defRPr sz="30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Рынок труда и занятости</a:t>
            </a:r>
          </a:p>
        </p:txBody>
      </p:sp>
      <p:sp>
        <p:nvSpPr>
          <p:cNvPr id="201" name="В настоящее время район располагает достаточным потенциалом трудовых ресурсов, которые в состоянии удовлетворить потребности экономики района. На долю населения в трудоспособном возрасте по состоянию на 1 января 2014 года приходится 52,2 % от численности постоянного населения, моложе трудоспособного — 17,4 %, старше трудоспособного — 30,4 %.…"/>
          <p:cNvSpPr txBox="1"/>
          <p:nvPr/>
        </p:nvSpPr>
        <p:spPr>
          <a:xfrm>
            <a:off x="575513" y="1669563"/>
            <a:ext cx="11319600" cy="37220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</a:t>
            </a:r>
            <a:r>
              <a:rPr dirty="0" err="1"/>
              <a:t>настоящее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lang="ru-RU" dirty="0" err="1"/>
              <a:t>Максатихинский</a:t>
            </a:r>
            <a:r>
              <a:rPr lang="ru-RU" dirty="0"/>
              <a:t> муниципальный округ</a:t>
            </a:r>
            <a:r>
              <a:rPr dirty="0"/>
              <a:t> </a:t>
            </a:r>
            <a:r>
              <a:rPr dirty="0" err="1"/>
              <a:t>располагает</a:t>
            </a:r>
            <a:r>
              <a:rPr dirty="0"/>
              <a:t> </a:t>
            </a:r>
            <a:r>
              <a:rPr dirty="0" err="1"/>
              <a:t>достаточным</a:t>
            </a:r>
            <a:r>
              <a:rPr dirty="0"/>
              <a:t> </a:t>
            </a:r>
            <a:r>
              <a:rPr dirty="0" err="1"/>
              <a:t>потенциалом</a:t>
            </a:r>
            <a:r>
              <a:rPr dirty="0"/>
              <a:t> </a:t>
            </a:r>
            <a:r>
              <a:rPr dirty="0" err="1"/>
              <a:t>трудовых</a:t>
            </a:r>
            <a:r>
              <a:rPr dirty="0"/>
              <a:t> </a:t>
            </a:r>
            <a:r>
              <a:rPr dirty="0" err="1"/>
              <a:t>ресурсов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в </a:t>
            </a:r>
            <a:r>
              <a:rPr dirty="0" err="1"/>
              <a:t>состоянии</a:t>
            </a:r>
            <a:r>
              <a:rPr dirty="0"/>
              <a:t> </a:t>
            </a:r>
            <a:r>
              <a:rPr dirty="0" err="1"/>
              <a:t>удовлетворить</a:t>
            </a:r>
            <a:r>
              <a:rPr dirty="0"/>
              <a:t> </a:t>
            </a:r>
            <a:r>
              <a:rPr dirty="0" err="1"/>
              <a:t>потребности</a:t>
            </a:r>
            <a:r>
              <a:rPr dirty="0"/>
              <a:t> </a:t>
            </a:r>
            <a:r>
              <a:rPr dirty="0" err="1"/>
              <a:t>экономики</a:t>
            </a:r>
            <a:r>
              <a:rPr dirty="0"/>
              <a:t> </a:t>
            </a:r>
            <a:r>
              <a:rPr lang="ru-RU" dirty="0"/>
              <a:t>округа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долю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в </a:t>
            </a:r>
            <a:r>
              <a:rPr dirty="0" err="1"/>
              <a:t>трудоспособном</a:t>
            </a:r>
            <a:r>
              <a:rPr dirty="0"/>
              <a:t> </a:t>
            </a:r>
            <a:r>
              <a:rPr dirty="0" err="1"/>
              <a:t>возрасте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состоянию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1 </a:t>
            </a:r>
            <a:r>
              <a:rPr dirty="0" err="1"/>
              <a:t>января</a:t>
            </a:r>
            <a:r>
              <a:rPr dirty="0"/>
              <a:t> 20</a:t>
            </a:r>
            <a:r>
              <a:rPr lang="ru-RU" dirty="0"/>
              <a:t>22</a:t>
            </a:r>
            <a:r>
              <a:rPr dirty="0"/>
              <a:t>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приходится</a:t>
            </a:r>
            <a:r>
              <a:rPr dirty="0"/>
              <a:t> </a:t>
            </a:r>
            <a:r>
              <a:rPr lang="ru-RU" dirty="0"/>
              <a:t>48,3</a:t>
            </a:r>
            <a:r>
              <a:rPr dirty="0"/>
              <a:t> %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численности</a:t>
            </a:r>
            <a:r>
              <a:rPr dirty="0"/>
              <a:t> </a:t>
            </a:r>
            <a:r>
              <a:rPr dirty="0" err="1"/>
              <a:t>постоянного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, </a:t>
            </a:r>
            <a:r>
              <a:rPr dirty="0" err="1"/>
              <a:t>моложе</a:t>
            </a:r>
            <a:r>
              <a:rPr dirty="0"/>
              <a:t> </a:t>
            </a:r>
            <a:r>
              <a:rPr dirty="0" err="1"/>
              <a:t>трудоспособного</a:t>
            </a:r>
            <a:r>
              <a:rPr dirty="0"/>
              <a:t> — </a:t>
            </a:r>
            <a:r>
              <a:rPr lang="ru-RU" dirty="0"/>
              <a:t>19,4</a:t>
            </a:r>
            <a:r>
              <a:rPr dirty="0"/>
              <a:t>%, </a:t>
            </a:r>
            <a:r>
              <a:rPr dirty="0" err="1"/>
              <a:t>старше</a:t>
            </a:r>
            <a:r>
              <a:rPr dirty="0"/>
              <a:t> </a:t>
            </a:r>
            <a:r>
              <a:rPr dirty="0" err="1"/>
              <a:t>трудоспособного</a:t>
            </a:r>
            <a:r>
              <a:rPr dirty="0"/>
              <a:t> — </a:t>
            </a:r>
            <a:r>
              <a:rPr lang="ru-RU" dirty="0"/>
              <a:t>32,2</a:t>
            </a:r>
            <a:r>
              <a:rPr dirty="0"/>
              <a:t>%.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Среднесписочная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работающих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крупных</a:t>
            </a:r>
            <a:r>
              <a:rPr dirty="0"/>
              <a:t> и </a:t>
            </a:r>
            <a:r>
              <a:rPr dirty="0" err="1"/>
              <a:t>средних</a:t>
            </a:r>
            <a:r>
              <a:rPr dirty="0"/>
              <a:t> </a:t>
            </a:r>
            <a:r>
              <a:rPr dirty="0" err="1"/>
              <a:t>организациях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20</a:t>
            </a:r>
            <a:r>
              <a:rPr lang="ru-RU" dirty="0"/>
              <a:t>21</a:t>
            </a:r>
            <a:r>
              <a:rPr dirty="0"/>
              <a:t> </a:t>
            </a:r>
            <a:r>
              <a:rPr dirty="0" err="1"/>
              <a:t>год</a:t>
            </a:r>
            <a:r>
              <a:rPr dirty="0"/>
              <a:t> </a:t>
            </a:r>
            <a:r>
              <a:rPr dirty="0" err="1"/>
              <a:t>составила</a:t>
            </a:r>
            <a:r>
              <a:rPr dirty="0"/>
              <a:t> </a:t>
            </a:r>
            <a:r>
              <a:rPr lang="ru-RU" dirty="0"/>
              <a:t>1442</a:t>
            </a:r>
            <a:r>
              <a:rPr dirty="0"/>
              <a:t> </a:t>
            </a:r>
            <a:r>
              <a:rPr dirty="0" err="1"/>
              <a:t>человек</a:t>
            </a:r>
            <a:r>
              <a:rPr lang="ru-RU" dirty="0"/>
              <a:t>а</a:t>
            </a:r>
            <a:r>
              <a:rPr dirty="0"/>
              <a:t>, </a:t>
            </a:r>
            <a:r>
              <a:rPr dirty="0" err="1"/>
              <a:t>большая</a:t>
            </a:r>
            <a:r>
              <a:rPr dirty="0"/>
              <a:t> </a:t>
            </a:r>
            <a:r>
              <a:rPr dirty="0" err="1"/>
              <a:t>доля</a:t>
            </a:r>
            <a:r>
              <a:rPr dirty="0"/>
              <a:t> </a:t>
            </a:r>
            <a:r>
              <a:rPr dirty="0" err="1"/>
              <a:t>приходится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работников</a:t>
            </a:r>
            <a:r>
              <a:rPr dirty="0"/>
              <a:t> </a:t>
            </a:r>
            <a:r>
              <a:rPr dirty="0" err="1"/>
              <a:t>обрабатывающих</a:t>
            </a:r>
            <a:r>
              <a:rPr dirty="0"/>
              <a:t> </a:t>
            </a:r>
            <a:r>
              <a:rPr dirty="0" err="1"/>
              <a:t>производств</a:t>
            </a:r>
            <a:r>
              <a:rPr dirty="0"/>
              <a:t>,</a:t>
            </a:r>
            <a:r>
              <a:rPr lang="ru-RU" dirty="0"/>
              <a:t> а также</a:t>
            </a:r>
            <a:r>
              <a:rPr dirty="0"/>
              <a:t>  </a:t>
            </a:r>
            <a:r>
              <a:rPr dirty="0" err="1"/>
              <a:t>здравоохранени</a:t>
            </a:r>
            <a:r>
              <a:rPr lang="ru-RU" dirty="0"/>
              <a:t>я</a:t>
            </a:r>
            <a:r>
              <a:rPr dirty="0"/>
              <a:t>, </a:t>
            </a:r>
            <a:r>
              <a:rPr dirty="0" err="1"/>
              <a:t>образовани</a:t>
            </a:r>
            <a:r>
              <a:rPr lang="ru-RU" dirty="0"/>
              <a:t>я</a:t>
            </a:r>
            <a:r>
              <a:rPr dirty="0"/>
              <a:t> и </a:t>
            </a:r>
            <a:r>
              <a:rPr dirty="0" err="1"/>
              <a:t>культур</a:t>
            </a:r>
            <a:r>
              <a:rPr lang="ru-RU" dirty="0"/>
              <a:t>ы.</a:t>
            </a:r>
            <a:endParaRPr sz="1200" dirty="0"/>
          </a:p>
          <a:p>
            <a:pPr indent="190500" defTabSz="449580">
              <a:lnSpc>
                <a:spcPct val="115000"/>
              </a:lnSpc>
              <a:spcBef>
                <a:spcPts val="1000"/>
              </a:spcBef>
              <a:defRPr sz="11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00" dirty="0"/>
          </a:p>
          <a:p>
            <a:pPr indent="190500" defTabSz="449580">
              <a:lnSpc>
                <a:spcPct val="115000"/>
              </a:lnSpc>
              <a:spcBef>
                <a:spcPts val="1000"/>
              </a:spcBef>
              <a:defRPr sz="1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00" dirty="0"/>
          </a:p>
        </p:txBody>
      </p:sp>
      <p:graphicFrame>
        <p:nvGraphicFramePr>
          <p:cNvPr id="202" name="Таблица"/>
          <p:cNvGraphicFramePr/>
          <p:nvPr>
            <p:extLst>
              <p:ext uri="{D42A27DB-BD31-4B8C-83A1-F6EECF244321}">
                <p14:modId xmlns:p14="http://schemas.microsoft.com/office/powerpoint/2010/main" val="3268981340"/>
              </p:ext>
            </p:extLst>
          </p:nvPr>
        </p:nvGraphicFramePr>
        <p:xfrm>
          <a:off x="645363" y="4929116"/>
          <a:ext cx="11197731" cy="6574721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3334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4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591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ym typeface="Helvetica"/>
                        </a:rPr>
                        <a:t>Показатели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2018 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2019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2020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2021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2022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0464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Численность официально зарегистрированных безработных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84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88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233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75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62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14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Из них: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Молодежь в возрасте до 30 лет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16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 dirty="0"/>
                        <a:t>1</a:t>
                      </a:r>
                      <a:r>
                        <a:rPr lang="ru-RU" sz="2000" dirty="0"/>
                        <a:t>0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40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9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14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Женщины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59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59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121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38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40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914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Инвалиды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6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7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Жители сельской местности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43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51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115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48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33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9555">
                <a:tc>
                  <a:txBody>
                    <a:bodyPr/>
                    <a:lstStyle/>
                    <a:p>
                      <a:pPr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t>Уровень официально зарегистрированной безработицы в %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1,1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1,1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3,1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1,0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0,9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3" name="На конец 2014 года на учете в центре занятости состояло 128 безработных, что составляет  1,5 % от численности населения трудоспособного возраста, из них 77 безработных — женщины.…"/>
          <p:cNvSpPr txBox="1"/>
          <p:nvPr/>
        </p:nvSpPr>
        <p:spPr>
          <a:xfrm>
            <a:off x="575446" y="11519848"/>
            <a:ext cx="11319599" cy="28937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>
            <a:spAutoFit/>
          </a:bodyPr>
          <a:lstStyle/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lang="ru-RU" dirty="0"/>
              <a:t>1 января 2023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учете</a:t>
            </a:r>
            <a:r>
              <a:rPr dirty="0"/>
              <a:t> в </a:t>
            </a:r>
            <a:r>
              <a:rPr dirty="0" err="1"/>
              <a:t>центре</a:t>
            </a:r>
            <a:r>
              <a:rPr dirty="0"/>
              <a:t> </a:t>
            </a:r>
            <a:r>
              <a:rPr dirty="0" err="1"/>
              <a:t>занятости</a:t>
            </a:r>
            <a:r>
              <a:rPr dirty="0"/>
              <a:t> </a:t>
            </a:r>
            <a:r>
              <a:rPr dirty="0" err="1"/>
              <a:t>состояло</a:t>
            </a:r>
            <a:r>
              <a:rPr dirty="0"/>
              <a:t> </a:t>
            </a:r>
            <a:r>
              <a:rPr lang="ru-RU" dirty="0"/>
              <a:t>62</a:t>
            </a:r>
            <a:r>
              <a:rPr dirty="0"/>
              <a:t> </a:t>
            </a:r>
            <a:r>
              <a:rPr dirty="0" err="1"/>
              <a:t>безработных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составляет</a:t>
            </a:r>
            <a:r>
              <a:rPr dirty="0"/>
              <a:t>  </a:t>
            </a:r>
            <a:r>
              <a:rPr lang="ru-RU" dirty="0"/>
              <a:t>0,9</a:t>
            </a:r>
            <a:r>
              <a:rPr dirty="0"/>
              <a:t> %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численности</a:t>
            </a:r>
            <a:r>
              <a:rPr dirty="0"/>
              <a:t> </a:t>
            </a:r>
            <a:r>
              <a:rPr dirty="0" err="1"/>
              <a:t>населения</a:t>
            </a:r>
            <a:r>
              <a:rPr dirty="0"/>
              <a:t> </a:t>
            </a:r>
            <a:r>
              <a:rPr dirty="0" err="1"/>
              <a:t>трудоспособного</a:t>
            </a:r>
            <a:r>
              <a:rPr dirty="0"/>
              <a:t> </a:t>
            </a:r>
            <a:r>
              <a:rPr dirty="0" err="1"/>
              <a:t>возраста</a:t>
            </a:r>
            <a:r>
              <a:rPr dirty="0"/>
              <a:t>,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lang="ru-RU" dirty="0"/>
              <a:t>40</a:t>
            </a:r>
            <a:r>
              <a:rPr dirty="0"/>
              <a:t> </a:t>
            </a:r>
            <a:r>
              <a:rPr dirty="0" err="1"/>
              <a:t>безработных</a:t>
            </a:r>
            <a:r>
              <a:rPr dirty="0"/>
              <a:t> — </a:t>
            </a:r>
            <a:r>
              <a:rPr dirty="0" err="1"/>
              <a:t>женщины</a:t>
            </a:r>
            <a:r>
              <a:rPr dirty="0"/>
              <a:t>.</a:t>
            </a:r>
            <a:r>
              <a:rPr lang="ru-RU"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общего</a:t>
            </a:r>
            <a:r>
              <a:rPr dirty="0"/>
              <a:t> </a:t>
            </a:r>
            <a:r>
              <a:rPr dirty="0" err="1"/>
              <a:t>числа</a:t>
            </a:r>
            <a:r>
              <a:rPr dirty="0"/>
              <a:t> </a:t>
            </a:r>
            <a:r>
              <a:rPr dirty="0" err="1"/>
              <a:t>безработных</a:t>
            </a:r>
            <a:r>
              <a:rPr dirty="0"/>
              <a:t>: </a:t>
            </a:r>
            <a:r>
              <a:rPr lang="ru-RU" dirty="0"/>
              <a:t>7</a:t>
            </a:r>
            <a:r>
              <a:rPr dirty="0"/>
              <a:t> —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высшее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; </a:t>
            </a:r>
            <a:r>
              <a:rPr lang="ru-RU" dirty="0"/>
              <a:t>21</a:t>
            </a:r>
            <a:r>
              <a:rPr dirty="0"/>
              <a:t> — </a:t>
            </a:r>
            <a:r>
              <a:rPr dirty="0" err="1"/>
              <a:t>среднее</a:t>
            </a:r>
            <a:r>
              <a:rPr dirty="0"/>
              <a:t> </a:t>
            </a:r>
            <a:r>
              <a:rPr dirty="0" err="1"/>
              <a:t>профессиональное</a:t>
            </a:r>
            <a:r>
              <a:rPr dirty="0"/>
              <a:t>; 8 — </a:t>
            </a:r>
            <a:r>
              <a:rPr dirty="0" err="1"/>
              <a:t>среднее</a:t>
            </a:r>
            <a:r>
              <a:rPr dirty="0"/>
              <a:t> </a:t>
            </a:r>
            <a:r>
              <a:rPr dirty="0" err="1"/>
              <a:t>общее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; </a:t>
            </a:r>
            <a:r>
              <a:rPr lang="ru-RU" dirty="0"/>
              <a:t>24</a:t>
            </a:r>
            <a:r>
              <a:rPr dirty="0"/>
              <a:t>— </a:t>
            </a:r>
            <a:r>
              <a:rPr dirty="0" err="1"/>
              <a:t>основное</a:t>
            </a:r>
            <a:r>
              <a:rPr dirty="0"/>
              <a:t> </a:t>
            </a:r>
            <a:r>
              <a:rPr dirty="0" err="1"/>
              <a:t>общее</a:t>
            </a:r>
            <a:r>
              <a:rPr dirty="0"/>
              <a:t> </a:t>
            </a:r>
            <a:r>
              <a:rPr dirty="0" err="1"/>
              <a:t>образование</a:t>
            </a:r>
            <a:r>
              <a:rPr dirty="0"/>
              <a:t>;  </a:t>
            </a:r>
            <a:r>
              <a:rPr lang="ru-RU" dirty="0"/>
              <a:t>2</a:t>
            </a:r>
            <a:r>
              <a:rPr dirty="0"/>
              <a:t> —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имеют</a:t>
            </a:r>
            <a:r>
              <a:rPr dirty="0"/>
              <a:t> </a:t>
            </a:r>
            <a:r>
              <a:rPr dirty="0" err="1"/>
              <a:t>основного</a:t>
            </a:r>
            <a:r>
              <a:rPr dirty="0"/>
              <a:t> </a:t>
            </a:r>
            <a:r>
              <a:rPr dirty="0" err="1"/>
              <a:t>общего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.</a:t>
            </a:r>
            <a:r>
              <a:rPr lang="ru-RU" dirty="0"/>
              <a:t> В случае возникновения потребности в кадрах определенных профессий Центр занятости населения предлагает безработным пройти обучение по определенным специальностям.</a:t>
            </a:r>
          </a:p>
          <a:p>
            <a:pPr indent="190500" algn="just" defTabSz="449580">
              <a:lnSpc>
                <a:spcPct val="115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1200" dirty="0"/>
          </a:p>
        </p:txBody>
      </p:sp>
      <p:graphicFrame>
        <p:nvGraphicFramePr>
          <p:cNvPr id="204" name="Таблица"/>
          <p:cNvGraphicFramePr/>
          <p:nvPr>
            <p:extLst>
              <p:ext uri="{D42A27DB-BD31-4B8C-83A1-F6EECF244321}">
                <p14:modId xmlns:p14="http://schemas.microsoft.com/office/powerpoint/2010/main" val="3639281358"/>
              </p:ext>
            </p:extLst>
          </p:nvPr>
        </p:nvGraphicFramePr>
        <p:xfrm>
          <a:off x="607196" y="14314416"/>
          <a:ext cx="11210430" cy="1890315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333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320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sym typeface="Helvetica"/>
                        </a:rPr>
                        <a:t>Среднемесячная</a:t>
                      </a:r>
                      <a:r>
                        <a:rPr sz="2000" b="1" dirty="0">
                          <a:sym typeface="Helvetica"/>
                        </a:rPr>
                        <a:t> </a:t>
                      </a:r>
                      <a:r>
                        <a:rPr sz="2000" b="1" dirty="0" err="1">
                          <a:sym typeface="Helvetica"/>
                        </a:rPr>
                        <a:t>заработная</a:t>
                      </a:r>
                      <a:r>
                        <a:rPr sz="2000" b="1" dirty="0">
                          <a:sym typeface="Helvetica"/>
                        </a:rPr>
                        <a:t> </a:t>
                      </a:r>
                      <a:r>
                        <a:rPr sz="2000" b="1" dirty="0" err="1">
                          <a:sym typeface="Helvetica"/>
                        </a:rPr>
                        <a:t>плата</a:t>
                      </a:r>
                      <a:r>
                        <a:rPr sz="2000" b="1" dirty="0">
                          <a:sym typeface="Helvetica"/>
                        </a:rPr>
                        <a:t> </a:t>
                      </a:r>
                      <a:r>
                        <a:rPr sz="2000" b="1" dirty="0" err="1">
                          <a:sym typeface="Helvetica"/>
                        </a:rPr>
                        <a:t>работников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2017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2018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2019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2020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000" b="1" dirty="0">
                          <a:sym typeface="Helvetica"/>
                        </a:rPr>
                        <a:t>2021 год</a:t>
                      </a:r>
                      <a:endParaRPr sz="2000" b="1" dirty="0"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31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ym typeface="Helvetica"/>
                        </a:rPr>
                        <a:t>Крупные и средние предприятия района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19326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22998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24612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27223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2000" dirty="0"/>
                        <a:t>29218</a:t>
                      </a: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" name="9"/>
          <p:cNvSpPr/>
          <p:nvPr/>
        </p:nvSpPr>
        <p:spPr>
          <a:xfrm>
            <a:off x="10711711" y="16340174"/>
            <a:ext cx="1961786" cy="783264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6306" tIns="46306" rIns="46306" bIns="46306" anchor="ctr"/>
          <a:lstStyle>
            <a:lvl1pPr>
              <a:defRPr sz="4200" b="1">
                <a:solidFill>
                  <a:srgbClr val="FFFFFF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r>
              <a:t>9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6306" tIns="46306" rIns="46306" bIns="4630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6306" tIns="46306" rIns="46306" bIns="4630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6306" tIns="46306" rIns="46306" bIns="4630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6306" tIns="46306" rIns="46306" bIns="4630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4888</Words>
  <Application>Microsoft Office PowerPoint</Application>
  <PresentationFormat>Произвольный</PresentationFormat>
  <Paragraphs>374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Garamond</vt:lpstr>
      <vt:lpstr>Helvetica</vt:lpstr>
      <vt:lpstr>Helvetica Light</vt:lpstr>
      <vt:lpstr>Helvetica Neue</vt:lpstr>
      <vt:lpstr>Superclarendon</vt:lpstr>
      <vt:lpstr>Superclarendon Light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41</cp:revision>
  <dcterms:modified xsi:type="dcterms:W3CDTF">2023-01-27T09:35:04Z</dcterms:modified>
</cp:coreProperties>
</file>